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notesMasterIdLst>
    <p:notesMasterId r:id="rId42"/>
  </p:notesMasterIdLst>
  <p:handoutMasterIdLst>
    <p:handoutMasterId r:id="rId43"/>
  </p:handoutMasterIdLst>
  <p:sldIdLst>
    <p:sldId id="292" r:id="rId4"/>
    <p:sldId id="293" r:id="rId5"/>
    <p:sldId id="356" r:id="rId6"/>
    <p:sldId id="260" r:id="rId7"/>
    <p:sldId id="357" r:id="rId8"/>
    <p:sldId id="358" r:id="rId9"/>
    <p:sldId id="359" r:id="rId10"/>
    <p:sldId id="281" r:id="rId11"/>
    <p:sldId id="282" r:id="rId12"/>
    <p:sldId id="283" r:id="rId13"/>
    <p:sldId id="336" r:id="rId14"/>
    <p:sldId id="320" r:id="rId15"/>
    <p:sldId id="360" r:id="rId16"/>
    <p:sldId id="331" r:id="rId17"/>
    <p:sldId id="354" r:id="rId18"/>
    <p:sldId id="312" r:id="rId19"/>
    <p:sldId id="337" r:id="rId20"/>
    <p:sldId id="361" r:id="rId21"/>
    <p:sldId id="338" r:id="rId22"/>
    <p:sldId id="339" r:id="rId23"/>
    <p:sldId id="340" r:id="rId24"/>
    <p:sldId id="321" r:id="rId25"/>
    <p:sldId id="322" r:id="rId26"/>
    <p:sldId id="341" r:id="rId27"/>
    <p:sldId id="342" r:id="rId28"/>
    <p:sldId id="363" r:id="rId29"/>
    <p:sldId id="343" r:id="rId30"/>
    <p:sldId id="344" r:id="rId31"/>
    <p:sldId id="345" r:id="rId32"/>
    <p:sldId id="346" r:id="rId33"/>
    <p:sldId id="347" r:id="rId34"/>
    <p:sldId id="355" r:id="rId35"/>
    <p:sldId id="304" r:id="rId36"/>
    <p:sldId id="348" r:id="rId37"/>
    <p:sldId id="349" r:id="rId38"/>
    <p:sldId id="350" r:id="rId39"/>
    <p:sldId id="351" r:id="rId40"/>
    <p:sldId id="362" r:id="rId41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4FB61"/>
    <a:srgbClr val="C6FDFE"/>
    <a:srgbClr val="81DEFF"/>
    <a:srgbClr val="B2BDC6"/>
    <a:srgbClr val="E4E7E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86" autoAdjust="0"/>
    <p:restoredTop sz="94625" autoAdjust="0"/>
  </p:normalViewPr>
  <p:slideViewPr>
    <p:cSldViewPr>
      <p:cViewPr>
        <p:scale>
          <a:sx n="62" d="100"/>
          <a:sy n="62" d="100"/>
        </p:scale>
        <p:origin x="-2170" y="-54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64189-0158-40D1-9B76-18FBF6FBEC6E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07EE2F-DBBD-4155-B208-0A9B050F97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78950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88FC5-7419-4CD3-956A-6345ECF6E4B4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C2E61-69A7-4AB1-B091-20C587672F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8968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C2E61-69A7-4AB1-B091-20C587672F5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8982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C2E61-69A7-4AB1-B091-20C587672F5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9759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C2E61-69A7-4AB1-B091-20C587672F5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9759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436FAC-A62E-4F0E-BF35-73A1B1A505C2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36F76E-8CFD-49BB-8048-FBD97FA8F9F0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9C399-1C35-4D8C-84AB-E97569648C75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436FAC-A62E-4F0E-BF35-73A1B1A505C2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5823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9C61D9-92C8-4069-BB1C-63D0F194EA18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095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BA8E83-9007-4829-A761-A55FE9D1E6F6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1701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B82BE3-3501-4F0E-9A57-33F33E7B56F0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1578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979E56-94D2-4648-966B-AE47F549739F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89220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5A6729-14E5-4055-8105-17746B0FB853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190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1937AC-044F-439F-B7AC-8F6465E3E472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1435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02C8A9-C834-4999-AD42-B3E07EE49560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2265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9C61D9-92C8-4069-BB1C-63D0F194EA18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B74289-C8A3-4226-8EFC-44B60704C5B0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D16349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03817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36F76E-8CFD-49BB-8048-FBD97FA8F9F0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965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9C399-1C35-4D8C-84AB-E97569648C75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8227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436FAC-A62E-4F0E-BF35-73A1B1A505C2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7785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9C61D9-92C8-4069-BB1C-63D0F194EA18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6538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BA8E83-9007-4829-A761-A55FE9D1E6F6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27271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B82BE3-3501-4F0E-9A57-33F33E7B56F0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07910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979E56-94D2-4648-966B-AE47F549739F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35037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5A6729-14E5-4055-8105-17746B0FB853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3362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1937AC-044F-439F-B7AC-8F6465E3E472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7182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BA8E83-9007-4829-A761-A55FE9D1E6F6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02C8A9-C834-4999-AD42-B3E07EE49560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74858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B74289-C8A3-4226-8EFC-44B60704C5B0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D16349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3436088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36F76E-8CFD-49BB-8048-FBD97FA8F9F0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3389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9C399-1C35-4D8C-84AB-E97569648C75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796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B82BE3-3501-4F0E-9A57-33F33E7B56F0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979E56-94D2-4648-966B-AE47F549739F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5A6729-14E5-4055-8105-17746B0FB853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1937AC-044F-439F-B7AC-8F6465E3E472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02C8A9-C834-4999-AD42-B3E07EE49560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B74289-C8A3-4226-8EFC-44B60704C5B0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B2BDC6"/>
            </a:gs>
            <a:gs pos="0">
              <a:srgbClr val="E4E7EB">
                <a:lumMod val="83000"/>
              </a:srgbClr>
            </a:gs>
            <a:gs pos="100000">
              <a:schemeClr val="bg1">
                <a:lumMod val="8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24C42C3-1F60-46F3-A649-F972B8AE5E61}" type="datetime1">
              <a:rPr lang="ru-RU" smtClean="0"/>
              <a:pPr/>
              <a:t>11.04.2016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B2BDC6"/>
            </a:gs>
            <a:gs pos="0">
              <a:srgbClr val="E4E7EB">
                <a:lumMod val="83000"/>
              </a:srgbClr>
            </a:gs>
            <a:gs pos="100000">
              <a:schemeClr val="bg1">
                <a:lumMod val="8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24C42C3-1F60-46F3-A649-F972B8AE5E61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66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B2BDC6"/>
            </a:gs>
            <a:gs pos="0">
              <a:srgbClr val="E4E7EB">
                <a:lumMod val="83000"/>
              </a:srgbClr>
            </a:gs>
            <a:gs pos="100000">
              <a:schemeClr val="bg1">
                <a:lumMod val="8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24C42C3-1F60-46F3-A649-F972B8AE5E61}" type="datetime1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11.04.2016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980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5A356845686835FBD9EBA4E004E305CFCAEBF58B162B1E94567E1E4B646800042C35C257E4V7I4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33FA4701B19C1384A6A19C9FC19BF0A21F3C04A02F2AF531F35211AA3F31B711888DA13CBEC6D379BB858DACBCO3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3FF45625E209A47F6768868E40333784A8FD91DB9D3DCA5F29023F87C6E0BAAA54923DF4565CA4EEF2S0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492896"/>
            <a:ext cx="7927961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«Актуальные  вопросы  и  задачи  в сфере развития земельных и имущественных отношений в муниципальных образованиях Республики Татарстан»</a:t>
            </a:r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/>
              <a:pPr/>
              <a:t>1</a:t>
            </a:fld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715749" y="637474"/>
            <a:ext cx="55755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земельных и </a:t>
            </a:r>
          </a:p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имущественных отношений Республики Татарстан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98291" y="131196"/>
            <a:ext cx="532405" cy="53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119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960120" y="1556792"/>
            <a:ext cx="7860352" cy="511256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 eaLnBrk="0" hangingPunct="0">
              <a:spcBef>
                <a:spcPct val="0"/>
              </a:spcBef>
            </a:pPr>
            <a:endParaRPr lang="ru-RU" sz="2800" b="1" dirty="0" smtClean="0">
              <a:solidFill>
                <a:schemeClr val="tx2">
                  <a:shade val="30000"/>
                  <a:satMod val="15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/>
              <a:pPr/>
              <a:t>10</a:t>
            </a:fld>
            <a:endParaRPr lang="ru-RU" sz="160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32656"/>
            <a:ext cx="8424936" cy="6658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7) земельных участков, находящихся в постоянном (бессрочном) пользовании юридических лиц, указанным юридическим лицам;</a:t>
            </a:r>
          </a:p>
          <a:p>
            <a:pPr algn="just">
              <a:spcAft>
                <a:spcPts val="800"/>
              </a:spcAft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8) земельных участков крестьянскому (фермерскому) хозяйству или сельскохозяйственной организации в случаях, установленных Федеральным законом «Об обороте земель сельскохозяйственного назначения»;</a:t>
            </a:r>
          </a:p>
          <a:p>
            <a:pPr lvl="0" algn="just">
              <a:spcAft>
                <a:spcPts val="800"/>
              </a:spcAft>
            </a:pP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земельных участков, предназначенных для ведения 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сельхозпроизводства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переданных в аренду гражданину или юридическому лицу, этому гражданину или этому юридическому лицу по истечении трех лет с момента заключения договора аренды с этим гражданином или этим юридическим лицом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lvl="0" algn="just"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10) земельных участков гражданам для 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ИЖС,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ведения 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ЛПХ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границах населенного пункта, садоводства, дачного хозяйства, гражданам или крестьянским (фермерским) хозяйствам для осуществления 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деятельности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20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r:id="rId2"/>
            </a:endParaRPr>
          </a:p>
          <a:p>
            <a:pPr lvl="0" algn="just"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800"/>
              </a:spcAft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800"/>
              </a:spcAft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800"/>
              </a:spcAft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467544" y="256364"/>
            <a:ext cx="8146104" cy="120019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eaLnBrk="0" hangingPunct="0"/>
            <a:endParaRPr lang="ru-RU" sz="2500" b="1" cap="all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960120" y="1556792"/>
            <a:ext cx="7860352" cy="511256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 eaLnBrk="0" hangingPunct="0">
              <a:spcBef>
                <a:spcPct val="0"/>
              </a:spcBef>
            </a:pPr>
            <a:endParaRPr lang="ru-RU" sz="2800" b="1" dirty="0" smtClean="0">
              <a:solidFill>
                <a:schemeClr val="tx2">
                  <a:shade val="30000"/>
                  <a:satMod val="15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/>
              <a:pPr/>
              <a:t>11</a:t>
            </a:fld>
            <a:endParaRPr lang="ru-RU" sz="160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32656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800"/>
              </a:spcAft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800"/>
              </a:spcAft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800"/>
              </a:spcAft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467544" y="256364"/>
            <a:ext cx="8146104" cy="120019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eaLnBrk="0" hangingPunct="0"/>
            <a:endParaRPr lang="ru-RU" sz="2500" b="1" cap="all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4152" y="256364"/>
            <a:ext cx="79928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«11. Земельные участки, находящиеся в государственной или муниципальной собственности, предоставляются </a:t>
            </a:r>
            <a:r>
              <a:rPr lang="ru-RU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однократно 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безвозмездное пользование </a:t>
            </a:r>
            <a:r>
              <a:rPr lang="ru-RU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срок не более чем шесть лет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для индивидуального жилищного строительства или ведения личного подсобного хозяйства гражданам, работающим по основному месту работы в городских или сельских поселениях, входящих в состав муниципальных районов Республики Татарстан: </a:t>
            </a:r>
            <a:endParaRPr lang="ru-RU" sz="21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>
              <a:buAutoNum type="arabicParenR"/>
            </a:pPr>
            <a:r>
              <a:rPr lang="ru-RU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образовательных организациях по специальностям: «педагогическое образование», «дошкольное образование», «преподавание в начальных классах», «педагогика дополнительного образования»; </a:t>
            </a:r>
            <a:endParaRPr lang="ru-RU" sz="21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>
              <a:buAutoNum type="arabicParenR"/>
            </a:pPr>
            <a:r>
              <a:rPr lang="ru-RU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медицинских организациях по специальностям: «лечебное дело», «акушерское дело», «сестринское дело»; </a:t>
            </a:r>
            <a:endParaRPr lang="ru-RU" sz="21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>
              <a:buAutoNum type="arabicParenR"/>
            </a:pPr>
            <a:r>
              <a:rPr lang="ru-RU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сельскохозяйственных организациях по специальностям: «агрономия», «ветеринария», «зоотехния», «</a:t>
            </a:r>
            <a:r>
              <a:rPr lang="ru-RU" sz="21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агроинженерия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», «</a:t>
            </a:r>
            <a:r>
              <a:rPr lang="ru-RU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механизация»</a:t>
            </a:r>
            <a:endParaRPr lang="ru-RU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97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12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7052"/>
            <a:ext cx="5688632" cy="6482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5170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13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0250" y="-27384"/>
            <a:ext cx="6914158" cy="693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8277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722216" cy="1080120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Информация о количестве вынесенных решений о согласовании (отказе в согласовании) выписок (справок) из </a:t>
            </a:r>
            <a:r>
              <a:rPr lang="ru-RU" sz="2400" b="1" dirty="0" err="1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похозяйственных</a:t>
            </a:r>
            <a:r>
              <a:rPr lang="ru-RU" sz="24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книг о наличии у гражданина права на земельный участок за 2015 год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sz="2300" b="1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300" b="1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3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14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9843740"/>
              </p:ext>
            </p:extLst>
          </p:nvPr>
        </p:nvGraphicFramePr>
        <p:xfrm>
          <a:off x="539551" y="1772814"/>
          <a:ext cx="8065620" cy="48054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9969"/>
                <a:gridCol w="2037922"/>
                <a:gridCol w="1778864"/>
                <a:gridCol w="1778865"/>
              </a:tblGrid>
              <a:tr h="1126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Районы РТ</a:t>
                      </a:r>
                    </a:p>
                  </a:txBody>
                  <a:tcPr marL="53902" marR="539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Поступило на согласование 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3902" marR="539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Согласовано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3902" marR="539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Отказано 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согласовании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3902" marR="539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95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Апастовский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95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Буинский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95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Дрожжановский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95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Кайбицкий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95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Камско-</a:t>
                      </a: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Устьинский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95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Тетюшский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591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15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2608318"/>
              </p:ext>
            </p:extLst>
          </p:nvPr>
        </p:nvGraphicFramePr>
        <p:xfrm>
          <a:off x="323528" y="1772816"/>
          <a:ext cx="8496945" cy="3084576"/>
        </p:xfrm>
        <a:graphic>
          <a:graphicData uri="http://schemas.openxmlformats.org/drawingml/2006/table">
            <a:tbl>
              <a:tblPr firstRow="1" firstCol="1" bandRow="1"/>
              <a:tblGrid>
                <a:gridCol w="1916352"/>
                <a:gridCol w="2248967"/>
                <a:gridCol w="2082659"/>
                <a:gridCol w="2248967"/>
              </a:tblGrid>
              <a:tr h="858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муниципального района, городского округа</a:t>
                      </a:r>
                    </a:p>
                  </a:txBody>
                  <a:tcPr marL="56012" marR="56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поступивших на согласование выписок (справок) из </a:t>
                      </a:r>
                      <a:r>
                        <a:rPr kumimoji="0" lang="ru-RU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похозяйственных</a:t>
                      </a: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книг о наличии у гражданина права на земельный участок, шт.</a:t>
                      </a:r>
                    </a:p>
                  </a:txBody>
                  <a:tcPr marL="56012" marR="560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согласованных выписок (справок) 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из </a:t>
                      </a:r>
                      <a:r>
                        <a:rPr kumimoji="0" lang="ru-RU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похозяйственных</a:t>
                      </a: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книг о наличии у гражданина права на земельный участок, шт.</a:t>
                      </a:r>
                    </a:p>
                  </a:txBody>
                  <a:tcPr marL="56012" marR="56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отказов в согласовании выписок (справок) из </a:t>
                      </a:r>
                      <a:r>
                        <a:rPr kumimoji="0" lang="ru-RU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похозяйственных</a:t>
                      </a: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книг о наличии у гражданина права на земельный участок, шт.</a:t>
                      </a:r>
                    </a:p>
                  </a:txBody>
                  <a:tcPr marL="56012" marR="560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5095" y="260648"/>
            <a:ext cx="8784977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 о количестве вынесенных решений о согласовании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(отказе в согласовании) выписок (справок) из </a:t>
            </a:r>
            <a:r>
              <a:rPr kumimoji="0" lang="ru-RU" alt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похозяйственных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книг о наличии у гражданина права на земельный участок за 20__ год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53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16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0242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17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764705"/>
            <a:ext cx="835292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latin typeface="Times New Roman"/>
              </a:rPr>
              <a:t>Утвержден распоряжением</a:t>
            </a:r>
            <a:endParaRPr lang="ru-RU" sz="2000" b="1" dirty="0">
              <a:latin typeface="Times New Roman"/>
            </a:endParaRPr>
          </a:p>
          <a:p>
            <a:pPr algn="r"/>
            <a:r>
              <a:rPr lang="ru-RU" sz="2000" b="1" dirty="0" smtClean="0">
                <a:latin typeface="Times New Roman"/>
              </a:rPr>
              <a:t>Кабинета </a:t>
            </a:r>
            <a:r>
              <a:rPr lang="ru-RU" sz="2000" b="1" dirty="0">
                <a:latin typeface="Times New Roman"/>
              </a:rPr>
              <a:t>Министров</a:t>
            </a:r>
          </a:p>
          <a:p>
            <a:pPr algn="r"/>
            <a:r>
              <a:rPr lang="ru-RU" sz="2000" b="1" dirty="0">
                <a:latin typeface="Times New Roman"/>
              </a:rPr>
              <a:t>Республики Татарстан</a:t>
            </a:r>
          </a:p>
          <a:p>
            <a:pPr algn="r"/>
            <a:r>
              <a:rPr lang="ru-RU" sz="2000" b="1" dirty="0">
                <a:latin typeface="Times New Roman"/>
              </a:rPr>
              <a:t>от 26 декабря 2011 г. N 2455-р</a:t>
            </a:r>
          </a:p>
          <a:p>
            <a:pPr algn="just"/>
            <a:endParaRPr lang="ru-RU" sz="2000" dirty="0">
              <a:latin typeface="Times New Roman"/>
            </a:endParaRPr>
          </a:p>
          <a:p>
            <a:pPr algn="ctr"/>
            <a:r>
              <a:rPr lang="ru-RU" sz="2600" b="1" dirty="0">
                <a:latin typeface="Times New Roman"/>
              </a:rPr>
              <a:t>ПОРЯДОК</a:t>
            </a:r>
          </a:p>
          <a:p>
            <a:pPr algn="ctr"/>
            <a:r>
              <a:rPr lang="ru-RU" sz="2600" b="1" dirty="0">
                <a:latin typeface="Times New Roman"/>
              </a:rPr>
              <a:t>ВЫЯВЛЕНИЯ НА ТЕРРИТОРИИ </a:t>
            </a:r>
            <a:endParaRPr lang="ru-RU" sz="2600" b="1" dirty="0" smtClean="0">
              <a:latin typeface="Times New Roman"/>
            </a:endParaRPr>
          </a:p>
          <a:p>
            <a:pPr algn="ctr"/>
            <a:r>
              <a:rPr lang="ru-RU" sz="2600" b="1" dirty="0" smtClean="0">
                <a:latin typeface="Times New Roman"/>
              </a:rPr>
              <a:t>РЕСПУБЛИКИ </a:t>
            </a:r>
            <a:r>
              <a:rPr lang="ru-RU" sz="2600" b="1" dirty="0">
                <a:latin typeface="Times New Roman"/>
              </a:rPr>
              <a:t>ТАТАРСТАН ОБЪЕКТОВ</a:t>
            </a:r>
          </a:p>
          <a:p>
            <a:pPr algn="ctr"/>
            <a:r>
              <a:rPr lang="ru-RU" sz="2600" b="1" dirty="0">
                <a:latin typeface="Times New Roman"/>
              </a:rPr>
              <a:t>ЭНЕРГОСЕТЕВОГО ХОЗЯЙСТВА, ОТНОСЯЩИХСЯ К ГОСУДАРСТВЕННОЙ</a:t>
            </a:r>
          </a:p>
          <a:p>
            <a:pPr algn="ctr"/>
            <a:r>
              <a:rPr lang="ru-RU" sz="2600" b="1" dirty="0">
                <a:latin typeface="Times New Roman"/>
              </a:rPr>
              <a:t>СОБСТВЕННОСТИ РЕСПУБЛИКИ ТАТАРСТАН</a:t>
            </a:r>
          </a:p>
          <a:p>
            <a:pPr algn="ctr"/>
            <a:r>
              <a:rPr lang="ru-RU" dirty="0" smtClean="0">
                <a:latin typeface="Times New Roman"/>
              </a:rPr>
              <a:t>(</a:t>
            </a:r>
            <a:r>
              <a:rPr lang="ru-RU" dirty="0">
                <a:latin typeface="Times New Roman"/>
              </a:rPr>
              <a:t>в ред. </a:t>
            </a:r>
            <a:r>
              <a:rPr lang="ru-RU" dirty="0">
                <a:latin typeface="Times New Roman"/>
                <a:hlinkClick r:id="rId2"/>
              </a:rPr>
              <a:t>распоряжения КМ РТ от 29.01.2016 N 109-р)</a:t>
            </a:r>
          </a:p>
        </p:txBody>
      </p:sp>
    </p:spTree>
    <p:extLst>
      <p:ext uri="{BB962C8B-B14F-4D97-AF65-F5344CB8AC3E}">
        <p14:creationId xmlns:p14="http://schemas.microsoft.com/office/powerpoint/2010/main" xmlns="" val="14128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18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5095" y="368370"/>
            <a:ext cx="878497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 о постановке на учет бесхозяйных объектов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газоснабжения в Республике Татарстан</a:t>
            </a:r>
            <a:endParaRPr lang="ru-RU" altLang="ru-RU" sz="20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0701487"/>
              </p:ext>
            </p:extLst>
          </p:nvPr>
        </p:nvGraphicFramePr>
        <p:xfrm>
          <a:off x="467544" y="1988840"/>
          <a:ext cx="8482529" cy="2016224"/>
        </p:xfrm>
        <a:graphic>
          <a:graphicData uri="http://schemas.openxmlformats.org/drawingml/2006/table">
            <a:tbl>
              <a:tblPr firstRow="1" firstCol="1" bandRow="1"/>
              <a:tblGrid>
                <a:gridCol w="2289784"/>
                <a:gridCol w="3050749"/>
                <a:gridCol w="3141996"/>
              </a:tblGrid>
              <a:tr h="1008112">
                <a:tc>
                  <a:txBody>
                    <a:bodyPr/>
                    <a:lstStyle/>
                    <a:p>
                      <a:pPr indent="540385"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Поставлено РГУП БТИ</a:t>
                      </a:r>
                    </a:p>
                    <a:p>
                      <a:pPr marL="0" indent="92075"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 </a:t>
                      </a: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кадастровый учет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Поставлено МО </a:t>
                      </a:r>
                      <a:endParaRPr lang="ru-RU" sz="2000" b="1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 </a:t>
                      </a: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учет в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Росреестре</a:t>
                      </a:r>
                      <a:endParaRPr lang="ru-RU" sz="20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Объектов (</a:t>
                      </a:r>
                      <a:r>
                        <a:rPr lang="ru-RU" sz="20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шт</a:t>
                      </a: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54038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54038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Сетей (км)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54038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54038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5328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22216" cy="1080120"/>
          </a:xfrm>
        </p:spPr>
        <p:txBody>
          <a:bodyPr>
            <a:no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Информация о выявленных и поставленных на учет бесхозяйных объектах газоснабжения</a:t>
            </a:r>
            <a:endParaRPr lang="ru-RU" sz="23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19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1071614"/>
              </p:ext>
            </p:extLst>
          </p:nvPr>
        </p:nvGraphicFramePr>
        <p:xfrm>
          <a:off x="323528" y="1124740"/>
          <a:ext cx="8496944" cy="5597587"/>
        </p:xfrm>
        <a:graphic>
          <a:graphicData uri="http://schemas.openxmlformats.org/drawingml/2006/table">
            <a:tbl>
              <a:tblPr/>
              <a:tblGrid>
                <a:gridCol w="2592288"/>
                <a:gridCol w="1262808"/>
                <a:gridCol w="1730859"/>
                <a:gridCol w="1416157"/>
                <a:gridCol w="1494832"/>
              </a:tblGrid>
              <a:tr h="180802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Муниципальный район РТ</a:t>
                      </a:r>
                    </a:p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Поставлено БТИ </a:t>
                      </a:r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 кадастровый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учет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Подано ОМС</a:t>
                      </a:r>
                      <a:r>
                        <a:rPr kumimoji="0" lang="ru-RU" sz="1700" b="1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 </a:t>
                      </a:r>
                      <a:r>
                        <a:rPr kumimoji="0" lang="ru-RU" sz="1700" b="1" kern="120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Регпалату</a:t>
                      </a:r>
                      <a:r>
                        <a:rPr kumimoji="0" lang="ru-RU" sz="1700" b="1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документов для постановки объектов на учет как бесхозяйных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0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ru-RU" sz="16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объектов (ед.)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6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сетей </a:t>
                      </a: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ctr"/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kumimoji="0" lang="ru-RU" sz="16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км)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6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объектов </a:t>
                      </a: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ctr"/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kumimoji="0" lang="ru-RU" sz="16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ед.)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6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сетей </a:t>
                      </a: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ctr"/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kumimoji="0" lang="ru-RU" sz="16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км)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Апастовский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2,9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0,043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Буинский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4,7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0,316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Дрожжановский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0,12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0,12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448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Кайбицкий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0,36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0,278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444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Камско-</a:t>
                      </a: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Устьинский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4,1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3,284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444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Тетюшский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1,5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571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3191" y="2708920"/>
            <a:ext cx="6120680" cy="7200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Шамеев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Рустем  Ильдарович</a:t>
            </a:r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/>
              <a:pPr/>
              <a:t>2</a:t>
            </a:fld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739210" y="3690930"/>
            <a:ext cx="31181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Заместитель министра</a:t>
            </a:r>
            <a:endParaRPr lang="ru-RU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5749" y="637474"/>
            <a:ext cx="55755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земельных и </a:t>
            </a:r>
          </a:p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имущественных отношений Республики Татарстан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98291" y="131196"/>
            <a:ext cx="532405" cy="53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91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22216" cy="1080120"/>
          </a:xfrm>
        </p:spPr>
        <p:txBody>
          <a:bodyPr>
            <a:no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Информация об инвентаризации гидротехнических </a:t>
            </a:r>
            <a:r>
              <a:rPr lang="ru-RU" sz="2400" b="1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сооружений на территории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Республики </a:t>
            </a:r>
            <a:r>
              <a:rPr lang="ru-RU" sz="24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Татарстан</a:t>
            </a:r>
            <a:endParaRPr lang="ru-RU" sz="23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20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91185"/>
              </p:ext>
            </p:extLst>
          </p:nvPr>
        </p:nvGraphicFramePr>
        <p:xfrm>
          <a:off x="323528" y="1196752"/>
          <a:ext cx="8424935" cy="5534059"/>
        </p:xfrm>
        <a:graphic>
          <a:graphicData uri="http://schemas.openxmlformats.org/drawingml/2006/table">
            <a:tbl>
              <a:tblPr/>
              <a:tblGrid>
                <a:gridCol w="2664296"/>
                <a:gridCol w="1195295"/>
                <a:gridCol w="2282672"/>
                <a:gridCol w="2282672"/>
              </a:tblGrid>
              <a:tr h="1182392">
                <a:tc rowSpan="3"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Муниципальный район РТ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ГТС в разрезе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муниципальных образований, </a:t>
                      </a:r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шт. </a:t>
                      </a:r>
                      <a:endParaRPr kumimoji="0" lang="ru-RU" sz="1700" b="1" kern="12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состоянию на 30.03.2016)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29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ГТС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том числе: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30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поставлено на кадастровый учет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необходимо поставить на кадастровый учет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2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Апастовский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892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Буинский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4892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Дрожжановский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4892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Кайбицкий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kumimoji="0" lang="ru-RU" sz="2000" b="1" kern="1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892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Камско-</a:t>
                      </a: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Устьинский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kumimoji="0" lang="ru-RU" sz="2000" b="1" kern="1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892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Тетюшский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3810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22216" cy="1080120"/>
          </a:xfrm>
        </p:spPr>
        <p:txBody>
          <a:bodyPr>
            <a:no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Нормативные  акты, регламентирующие  перевод земель из одной категории в другую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21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412776"/>
            <a:ext cx="7848871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Земельный кодекс </a:t>
            </a:r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Российской Федерации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Градостроительный кодекс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Российской Федерации, </a:t>
            </a:r>
            <a:endPara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Федеральный закон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21.12.2004 №172-ФЗ «О переводе земель или земельных участков из одной категории в другую», </a:t>
            </a:r>
            <a:endPara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Постановление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Кабинета Министров Республики Татарстан от 25.10.2006 № 523 «Об утверждении формы ходатайства о переводе земельного участка из земель сельскохозяйственного назначения в другую категорию и состава прилагаемых к нему документов» (с изм. от 27.07.2015).</a:t>
            </a:r>
            <a:endParaRPr lang="ru-RU" sz="1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182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СХЕМА ПЕРЕВОДА ЗЕМЕЛЬ из категории с/</a:t>
            </a:r>
            <a:r>
              <a:rPr lang="ru-RU" sz="2400" b="1" u="sng" dirty="0" err="1" smtClean="0"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х</a:t>
            </a:r>
            <a:r>
              <a:rPr lang="ru-RU" sz="2400" b="1" u="sng" dirty="0" smtClean="0"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назначения в другую категорию </a:t>
            </a:r>
            <a:r>
              <a:rPr lang="ru-RU" sz="2400" u="sng" dirty="0" smtClean="0"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(начало)</a:t>
            </a:r>
            <a:endParaRPr lang="ru-RU" sz="2400" dirty="0">
              <a:solidFill>
                <a:schemeClr val="tx1"/>
              </a:solidFill>
              <a:effectLst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14422"/>
            <a:ext cx="721523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38832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639" y="188640"/>
            <a:ext cx="861016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СХЕМА ПЕРЕВОДА ЗЕМЕЛЬ из категории с/</a:t>
            </a:r>
            <a:r>
              <a:rPr lang="ru-RU" sz="2400" b="1" u="sng" dirty="0" err="1" smtClean="0"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х</a:t>
            </a:r>
            <a:r>
              <a:rPr lang="ru-RU" sz="2400" b="1" u="sng" dirty="0" smtClean="0"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назначения в другую категорию </a:t>
            </a:r>
            <a:r>
              <a:rPr lang="ru-RU" sz="2400" u="sng" dirty="0" smtClean="0"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(окончание)</a:t>
            </a:r>
            <a:endParaRPr lang="ru-RU" sz="2400" dirty="0">
              <a:solidFill>
                <a:schemeClr val="tx1"/>
              </a:solidFill>
              <a:effectLst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14422"/>
            <a:ext cx="735811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840103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639" y="188640"/>
            <a:ext cx="861016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Нормативные акты, регулирующие </a:t>
            </a:r>
            <a:br>
              <a:rPr lang="ru-RU" sz="2400" b="1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размещение кладбищ</a:t>
            </a:r>
            <a:endParaRPr lang="ru-RU" sz="24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7992888" cy="4968552"/>
          </a:xfrm>
        </p:spPr>
        <p:txBody>
          <a:bodyPr>
            <a:normAutofit/>
          </a:bodyPr>
          <a:lstStyle/>
          <a:p>
            <a:pPr marL="0" indent="536575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Федеральный  закон   от 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января 1996 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года  № 8-ФЗ «О погребении и похоронном деле» (в ред. от 04.06.2014 № 145-ФЗ), </a:t>
            </a:r>
            <a:endParaRPr lang="ru-RU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536575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СанПиН  2.1.2882-11, </a:t>
            </a:r>
          </a:p>
          <a:p>
            <a:pPr marL="0" indent="536575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Нормативы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градостроительного проектирования Республики Татарстан,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утвержденные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постановлением Кабинета Министров Республики Татарстан от 27.12.2013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№ 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1071. 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104734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639" y="188640"/>
            <a:ext cx="8610160" cy="1143000"/>
          </a:xfrm>
        </p:spPr>
        <p:txBody>
          <a:bodyPr>
            <a:normAutofit/>
          </a:bodyPr>
          <a:lstStyle/>
          <a:p>
            <a:pPr algn="ctr"/>
            <a:endParaRPr lang="ru-RU" sz="24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424936" cy="496855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Статья 4.1 </a:t>
            </a:r>
            <a:r>
              <a:rPr lang="ru-RU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Федерального закона от 29 декабря 2004 года № 191-ФЗ «О введении в действие Градостроительного кодекса Российской 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xmlns="" val="2604104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260648"/>
            <a:ext cx="82809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обеспечения использования в целях, установленных Федеральным законом от 24 июля 2008 года N 161-ФЗ "О содействии развитию жилищного строительства", </a:t>
            </a:r>
            <a:r>
              <a:rPr lang="ru-RU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находящихся в федеральной собственности земельных участков 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endParaRPr lang="ru-RU" sz="21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2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земельных </a:t>
            </a:r>
            <a:r>
              <a:rPr lang="ru-RU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участков Федерального фонда содействия развитию жилищного строительства, </a:t>
            </a:r>
            <a:endParaRPr lang="ru-RU" sz="21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2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земельных 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участков, государственная собственность на которые не разграничена и </a:t>
            </a:r>
            <a:r>
              <a:rPr lang="ru-RU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которыми Федеральный фонд содействия развитию жилищного строительства осуществляет распоряжение 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основании поручения уполномоченного федерального органа исполнительной власти, </a:t>
            </a:r>
            <a:r>
              <a:rPr lang="ru-RU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позднее 31 декабря 2016</a:t>
            </a:r>
            <a:r>
              <a:rPr lang="ru-RU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года включение земельных участков в границы населенных пунктов или исключение земельных участков из границ населенных пунктов </a:t>
            </a:r>
            <a:r>
              <a:rPr lang="ru-RU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осуществляется исполнительными органами государственной власти субъектов Российской </a:t>
            </a:r>
            <a:r>
              <a:rPr lang="ru-RU" sz="2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Федерации</a:t>
            </a:r>
            <a:endParaRPr lang="ru-RU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37810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639" y="188640"/>
            <a:ext cx="8610160" cy="1008112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</a:pPr>
            <a:r>
              <a:rPr lang="ru-RU" sz="2700" b="1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Информация о неиспользуемых землях  </a:t>
            </a:r>
            <a:r>
              <a:rPr lang="ru-RU" sz="2700" b="1" dirty="0" err="1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сельхозназначения</a:t>
            </a:r>
            <a:r>
              <a:rPr lang="ru-RU" sz="2700" b="1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 в муниципальных образованиях Республики Татарстан </a:t>
            </a:r>
            <a:r>
              <a:rPr lang="ru-RU" sz="1700" b="1" dirty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700" b="1" dirty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400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2090138"/>
              </p:ext>
            </p:extLst>
          </p:nvPr>
        </p:nvGraphicFramePr>
        <p:xfrm>
          <a:off x="323528" y="1268760"/>
          <a:ext cx="8496944" cy="5262475"/>
        </p:xfrm>
        <a:graphic>
          <a:graphicData uri="http://schemas.openxmlformats.org/drawingml/2006/table">
            <a:tbl>
              <a:tblPr firstRow="1" firstCol="1" bandRow="1"/>
              <a:tblGrid>
                <a:gridCol w="4370053"/>
                <a:gridCol w="4126891"/>
              </a:tblGrid>
              <a:tr h="90664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Муниципальный район РТ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7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Площадь неиспользуемых земель </a:t>
                      </a:r>
                      <a:r>
                        <a:rPr kumimoji="0" lang="ru-RU" sz="17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сельхозназначения</a:t>
                      </a:r>
                      <a:r>
                        <a:rPr kumimoji="0" lang="ru-RU" sz="17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в га </a:t>
                      </a:r>
                      <a:endParaRPr kumimoji="0" lang="ru-RU" sz="17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259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Апастовский</a:t>
                      </a:r>
                      <a:r>
                        <a:rPr kumimoji="0" lang="ru-RU" sz="28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144</a:t>
                      </a:r>
                      <a:endParaRPr kumimoji="0" lang="ru-RU" sz="28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259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Буинский</a:t>
                      </a:r>
                      <a:r>
                        <a:rPr kumimoji="0" lang="ru-RU" sz="28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kumimoji="0" lang="ru-RU" sz="28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7259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Дрожжановский</a:t>
                      </a:r>
                      <a:endParaRPr kumimoji="0" lang="ru-RU" sz="28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kumimoji="0" lang="ru-RU" sz="28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7259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Кайбицкий</a:t>
                      </a:r>
                      <a:endParaRPr kumimoji="0" lang="ru-RU" sz="28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</a:t>
                      </a:r>
                      <a:endParaRPr kumimoji="0" lang="ru-RU" sz="28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259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Камско-</a:t>
                      </a:r>
                      <a:r>
                        <a:rPr kumimoji="0" lang="ru-RU" sz="28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Устьинский</a:t>
                      </a:r>
                      <a:r>
                        <a:rPr kumimoji="0" lang="ru-RU" sz="28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1862</a:t>
                      </a:r>
                      <a:endParaRPr kumimoji="0" lang="ru-RU" sz="28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259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Тетюшский</a:t>
                      </a:r>
                      <a:r>
                        <a:rPr kumimoji="0" lang="ru-RU" sz="28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693</a:t>
                      </a:r>
                      <a:endParaRPr kumimoji="0" lang="ru-RU" sz="28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270842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639" y="188640"/>
            <a:ext cx="8610160" cy="1008112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Признаки неиспользования земельных участков, установленные Постановлением Правительства РФ от 23.04.2012 № 369 </a:t>
            </a:r>
            <a:r>
              <a:rPr lang="ru-RU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30881"/>
            <a:ext cx="9036496" cy="574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1000"/>
              </a:spcAft>
            </a:pP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на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пашне не производятся работы по возделыванию сельскохозяйственных культур и обработке 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почвы;</a:t>
            </a:r>
          </a:p>
          <a:p>
            <a:pPr indent="342900" algn="just">
              <a:spcAft>
                <a:spcPts val="1000"/>
              </a:spcAft>
            </a:pP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на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сенокосах не производится сенокошение;</a:t>
            </a:r>
          </a:p>
          <a:p>
            <a:pPr indent="342900" algn="just">
              <a:spcAft>
                <a:spcPts val="1000"/>
              </a:spcAft>
            </a:pP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на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культурных сенокосах содержание сорных трав в структуре травостоя превышает 30 процентов площади земельного участка;</a:t>
            </a:r>
          </a:p>
          <a:p>
            <a:pPr indent="342900" algn="just"/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на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пастбищах не производится выпас скота;</a:t>
            </a:r>
          </a:p>
          <a:p>
            <a:pPr indent="342900" algn="just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342900" algn="just"/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на многолетних насаждениях не производятся работы по уходу и уборке урожая многолетних насаждений и не осуществляется раскорчевка списанных многолетних насаждений;</a:t>
            </a:r>
          </a:p>
          <a:p>
            <a:pPr indent="342900" algn="just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342900" algn="just"/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залесенность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(или) </a:t>
            </a:r>
            <a:r>
              <a:rPr lang="ru-RU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закустаренность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составляет на пашне свыше 15 процентов площади земельного участка;</a:t>
            </a:r>
          </a:p>
          <a:p>
            <a:pPr indent="342900" algn="just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342900" algn="just"/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залесенность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(или) </a:t>
            </a:r>
            <a:r>
              <a:rPr lang="ru-RU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закустаренность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иных видах сельскохозяйственных угодий составляет свыше 30 процентов;</a:t>
            </a:r>
          </a:p>
          <a:p>
            <a:pPr indent="342900" algn="just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342900" algn="just"/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закочкаренность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(или) заболачивание составляет свыше 20 процентов площади земельного участка.</a:t>
            </a:r>
            <a:endParaRPr lang="ru-RU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42257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610160" cy="1008112"/>
          </a:xfrm>
        </p:spPr>
        <p:txBody>
          <a:bodyPr>
            <a:noAutofit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Критерии </a:t>
            </a:r>
            <a:r>
              <a:rPr lang="ru-RU" sz="2400" b="1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существенного снижения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плодородия, </a:t>
            </a:r>
            <a:r>
              <a:rPr lang="ru-RU" sz="2400" b="1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установленные Постановлением Правительства РФ от  19.07.2012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№ </a:t>
            </a:r>
            <a:r>
              <a:rPr lang="ru-RU" sz="2400" b="1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736  </a:t>
            </a:r>
            <a:r>
              <a:rPr lang="ru-RU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210462"/>
            <a:ext cx="8280920" cy="3321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агрязнение </a:t>
            </a:r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почв химическими веществами;</a:t>
            </a:r>
          </a:p>
          <a:p>
            <a:pPr indent="3429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indent="3429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размещение отходов производства и потребления 1 - 4 классов опасности в пределах земельного участка на суммарной площади от 0,5 гектара и выше.</a:t>
            </a:r>
          </a:p>
        </p:txBody>
      </p:sp>
    </p:spTree>
    <p:extLst>
      <p:ext uri="{BB962C8B-B14F-4D97-AF65-F5344CB8AC3E}">
        <p14:creationId xmlns:p14="http://schemas.microsoft.com/office/powerpoint/2010/main" xmlns="" val="3547476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/>
              <a:pPr/>
              <a:t>3</a:t>
            </a:fld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92343"/>
            <a:ext cx="741682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/>
              </a:rPr>
              <a:t> 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 земельными участками, государственная собственность на которые не разграничена, осуществляется:</a:t>
            </a:r>
          </a:p>
          <a:p>
            <a:pPr algn="just"/>
            <a:endPara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Федеральным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органом исполнительной власти, осуществляющим функции по оказанию </a:t>
            </a:r>
            <a:r>
              <a:rPr lang="ru-RU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госуслуг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управлению государственным имуществом в сфере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дорожного хозяйства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в случае предоставления земельных участков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размещения автомобильных дорог федерального значения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algn="just"/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Федеральным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органом исполнительной власти, осуществляющим функции по управлению федеральным имуществом, в случае,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предусмотренном п.12 ст.3.4. ФЗ «</a:t>
            </a:r>
            <a:r>
              <a:rPr lang="ru-RU" sz="2000" dirty="0">
                <a:latin typeface=""/>
              </a:rPr>
              <a:t>О ВВЕДЕНИИ В ДЕЙСТВИЕ ЗЕМЕЛЬНОГО КОДЕКСА РОССИЙСКОЙ ФЕДЕРАЦИИ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r:id="rId3"/>
            </a:endParaRPr>
          </a:p>
          <a:p>
            <a:pPr algn="just"/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Органом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исполнительной власти субъекта Российской Федерации в случае предоставления земельных участков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размещения автомобильных дорог регионального или межмуниципального значения.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328905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3" name="Стрелка вниз 26"/>
          <p:cNvSpPr>
            <a:spLocks noChangeArrowheads="1"/>
          </p:cNvSpPr>
          <p:nvPr/>
        </p:nvSpPr>
        <p:spPr bwMode="auto">
          <a:xfrm rot="14557558">
            <a:off x="3716213" y="4202281"/>
            <a:ext cx="639985" cy="2195212"/>
          </a:xfrm>
          <a:prstGeom prst="downArrow">
            <a:avLst>
              <a:gd name="adj1" fmla="val 50000"/>
              <a:gd name="adj2" fmla="val 50075"/>
            </a:avLst>
          </a:prstGeom>
          <a:solidFill>
            <a:srgbClr val="4F81BD"/>
          </a:solidFill>
          <a:ln w="25400">
            <a:solidFill>
              <a:srgbClr val="4F81B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12" name="Стрелка вниз 26"/>
          <p:cNvSpPr>
            <a:spLocks noChangeArrowheads="1"/>
          </p:cNvSpPr>
          <p:nvPr/>
        </p:nvSpPr>
        <p:spPr bwMode="auto">
          <a:xfrm>
            <a:off x="5424923" y="3566507"/>
            <a:ext cx="484187" cy="2005013"/>
          </a:xfrm>
          <a:prstGeom prst="downArrow">
            <a:avLst>
              <a:gd name="adj1" fmla="val 50000"/>
              <a:gd name="adj2" fmla="val 50075"/>
            </a:avLst>
          </a:prstGeom>
          <a:solidFill>
            <a:srgbClr val="4F81BD"/>
          </a:solidFill>
          <a:ln w="25400">
            <a:solidFill>
              <a:srgbClr val="4F81B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09" name="Стрелка углом 24"/>
          <p:cNvSpPr>
            <a:spLocks/>
          </p:cNvSpPr>
          <p:nvPr/>
        </p:nvSpPr>
        <p:spPr bwMode="auto">
          <a:xfrm rot="5400000" flipV="1">
            <a:off x="2008584" y="4205982"/>
            <a:ext cx="1900237" cy="922337"/>
          </a:xfrm>
          <a:custGeom>
            <a:avLst/>
            <a:gdLst>
              <a:gd name="T0" fmla="*/ 0 w 1900447"/>
              <a:gd name="T1" fmla="*/ 922867 h 922867"/>
              <a:gd name="T2" fmla="*/ 0 w 1900447"/>
              <a:gd name="T3" fmla="*/ 810305 h 922867"/>
              <a:gd name="T4" fmla="*/ 692150 w 1900447"/>
              <a:gd name="T5" fmla="*/ 118155 h 922867"/>
              <a:gd name="T6" fmla="*/ 1439014 w 1900447"/>
              <a:gd name="T7" fmla="*/ 118155 h 922867"/>
              <a:gd name="T8" fmla="*/ 1439014 w 1900447"/>
              <a:gd name="T9" fmla="*/ 0 h 922867"/>
              <a:gd name="T10" fmla="*/ 1900447 w 1900447"/>
              <a:gd name="T11" fmla="*/ 233513 h 922867"/>
              <a:gd name="T12" fmla="*/ 1439014 w 1900447"/>
              <a:gd name="T13" fmla="*/ 467026 h 922867"/>
              <a:gd name="T14" fmla="*/ 1439014 w 1900447"/>
              <a:gd name="T15" fmla="*/ 348871 h 922867"/>
              <a:gd name="T16" fmla="*/ 692150 w 1900447"/>
              <a:gd name="T17" fmla="*/ 348871 h 922867"/>
              <a:gd name="T18" fmla="*/ 230716 w 1900447"/>
              <a:gd name="T19" fmla="*/ 810305 h 922867"/>
              <a:gd name="T20" fmla="*/ 230717 w 1900447"/>
              <a:gd name="T21" fmla="*/ 922867 h 922867"/>
              <a:gd name="T22" fmla="*/ 0 w 1900447"/>
              <a:gd name="T23" fmla="*/ 922867 h 92286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900447" h="922867">
                <a:moveTo>
                  <a:pt x="0" y="922867"/>
                </a:moveTo>
                <a:lnTo>
                  <a:pt x="0" y="810305"/>
                </a:lnTo>
                <a:cubicBezTo>
                  <a:pt x="0" y="428041"/>
                  <a:pt x="309886" y="118155"/>
                  <a:pt x="692150" y="118155"/>
                </a:cubicBezTo>
                <a:lnTo>
                  <a:pt x="1439014" y="118155"/>
                </a:lnTo>
                <a:lnTo>
                  <a:pt x="1439014" y="0"/>
                </a:lnTo>
                <a:lnTo>
                  <a:pt x="1900447" y="233513"/>
                </a:lnTo>
                <a:lnTo>
                  <a:pt x="1439014" y="467026"/>
                </a:lnTo>
                <a:lnTo>
                  <a:pt x="1439014" y="348871"/>
                </a:lnTo>
                <a:lnTo>
                  <a:pt x="692150" y="348871"/>
                </a:lnTo>
                <a:cubicBezTo>
                  <a:pt x="437307" y="348871"/>
                  <a:pt x="230716" y="555462"/>
                  <a:pt x="230716" y="810305"/>
                </a:cubicBezTo>
                <a:cubicBezTo>
                  <a:pt x="230716" y="847826"/>
                  <a:pt x="230717" y="885346"/>
                  <a:pt x="230717" y="922867"/>
                </a:cubicBezTo>
                <a:lnTo>
                  <a:pt x="0" y="922867"/>
                </a:lnTo>
                <a:close/>
              </a:path>
            </a:pathLst>
          </a:custGeom>
          <a:solidFill>
            <a:srgbClr val="4F81BD"/>
          </a:solidFill>
          <a:ln w="25400">
            <a:solidFill>
              <a:srgbClr val="385D8A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06" name="Стрелка углом 23"/>
          <p:cNvSpPr>
            <a:spLocks/>
          </p:cNvSpPr>
          <p:nvPr/>
        </p:nvSpPr>
        <p:spPr bwMode="auto">
          <a:xfrm flipV="1">
            <a:off x="1878409" y="2492896"/>
            <a:ext cx="1541463" cy="922337"/>
          </a:xfrm>
          <a:custGeom>
            <a:avLst/>
            <a:gdLst>
              <a:gd name="T0" fmla="*/ 0 w 1541145"/>
              <a:gd name="T1" fmla="*/ 922867 h 922867"/>
              <a:gd name="T2" fmla="*/ 0 w 1541145"/>
              <a:gd name="T3" fmla="*/ 810305 h 922867"/>
              <a:gd name="T4" fmla="*/ 692150 w 1541145"/>
              <a:gd name="T5" fmla="*/ 118155 h 922867"/>
              <a:gd name="T6" fmla="*/ 1079712 w 1541145"/>
              <a:gd name="T7" fmla="*/ 118155 h 922867"/>
              <a:gd name="T8" fmla="*/ 1079712 w 1541145"/>
              <a:gd name="T9" fmla="*/ 0 h 922867"/>
              <a:gd name="T10" fmla="*/ 1541145 w 1541145"/>
              <a:gd name="T11" fmla="*/ 233513 h 922867"/>
              <a:gd name="T12" fmla="*/ 1079712 w 1541145"/>
              <a:gd name="T13" fmla="*/ 467026 h 922867"/>
              <a:gd name="T14" fmla="*/ 1079712 w 1541145"/>
              <a:gd name="T15" fmla="*/ 348871 h 922867"/>
              <a:gd name="T16" fmla="*/ 692150 w 1541145"/>
              <a:gd name="T17" fmla="*/ 348871 h 922867"/>
              <a:gd name="T18" fmla="*/ 230716 w 1541145"/>
              <a:gd name="T19" fmla="*/ 810305 h 922867"/>
              <a:gd name="T20" fmla="*/ 230717 w 1541145"/>
              <a:gd name="T21" fmla="*/ 922867 h 922867"/>
              <a:gd name="T22" fmla="*/ 0 w 1541145"/>
              <a:gd name="T23" fmla="*/ 922867 h 92286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41145" h="922867">
                <a:moveTo>
                  <a:pt x="0" y="922867"/>
                </a:moveTo>
                <a:lnTo>
                  <a:pt x="0" y="810305"/>
                </a:lnTo>
                <a:cubicBezTo>
                  <a:pt x="0" y="428041"/>
                  <a:pt x="309886" y="118155"/>
                  <a:pt x="692150" y="118155"/>
                </a:cubicBezTo>
                <a:lnTo>
                  <a:pt x="1079712" y="118155"/>
                </a:lnTo>
                <a:lnTo>
                  <a:pt x="1079712" y="0"/>
                </a:lnTo>
                <a:lnTo>
                  <a:pt x="1541145" y="233513"/>
                </a:lnTo>
                <a:lnTo>
                  <a:pt x="1079712" y="467026"/>
                </a:lnTo>
                <a:lnTo>
                  <a:pt x="1079712" y="348871"/>
                </a:lnTo>
                <a:lnTo>
                  <a:pt x="692150" y="348871"/>
                </a:lnTo>
                <a:cubicBezTo>
                  <a:pt x="437307" y="348871"/>
                  <a:pt x="230716" y="555462"/>
                  <a:pt x="230716" y="810305"/>
                </a:cubicBezTo>
                <a:cubicBezTo>
                  <a:pt x="230716" y="847826"/>
                  <a:pt x="230717" y="885346"/>
                  <a:pt x="230717" y="922867"/>
                </a:cubicBezTo>
                <a:lnTo>
                  <a:pt x="0" y="922867"/>
                </a:lnTo>
                <a:close/>
              </a:path>
            </a:pathLst>
          </a:custGeom>
          <a:solidFill>
            <a:srgbClr val="4F81BD"/>
          </a:solidFill>
          <a:ln w="25400">
            <a:solidFill>
              <a:srgbClr val="385D8A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00" name="Прямоугольник 10"/>
          <p:cNvSpPr>
            <a:spLocks noChangeArrowheads="1"/>
          </p:cNvSpPr>
          <p:nvPr/>
        </p:nvSpPr>
        <p:spPr bwMode="auto">
          <a:xfrm>
            <a:off x="395536" y="1200808"/>
            <a:ext cx="2952328" cy="1260475"/>
          </a:xfrm>
          <a:prstGeom prst="rect">
            <a:avLst/>
          </a:prstGeom>
          <a:solidFill>
            <a:srgbClr val="C6FDFE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alt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Территориальные органы </a:t>
            </a:r>
            <a:r>
              <a:rPr lang="ru-RU" altLang="ru-RU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Росреестра</a:t>
            </a:r>
            <a:r>
              <a:rPr lang="ru-RU" alt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altLang="ru-RU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Россельхознадзора</a:t>
            </a:r>
            <a:r>
              <a:rPr lang="ru-RU" alt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5202" name="Прямоугольник 12"/>
          <p:cNvSpPr>
            <a:spLocks noChangeArrowheads="1"/>
          </p:cNvSpPr>
          <p:nvPr/>
        </p:nvSpPr>
        <p:spPr bwMode="auto">
          <a:xfrm>
            <a:off x="6156176" y="1195601"/>
            <a:ext cx="2798526" cy="1260475"/>
          </a:xfrm>
          <a:prstGeom prst="rect">
            <a:avLst/>
          </a:prstGeom>
          <a:solidFill>
            <a:srgbClr val="C6FDFE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Органы местного самоуправления (муниципальный контроль)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03" name="Стрелка влево 25"/>
          <p:cNvSpPr>
            <a:spLocks noChangeArrowheads="1"/>
          </p:cNvSpPr>
          <p:nvPr/>
        </p:nvSpPr>
        <p:spPr bwMode="auto">
          <a:xfrm>
            <a:off x="3419872" y="1555650"/>
            <a:ext cx="2736304" cy="484187"/>
          </a:xfrm>
          <a:prstGeom prst="leftArrow">
            <a:avLst>
              <a:gd name="adj1" fmla="val 50000"/>
              <a:gd name="adj2" fmla="val 50044"/>
            </a:avLst>
          </a:prstGeom>
          <a:solidFill>
            <a:srgbClr val="4F81BD"/>
          </a:solidFill>
          <a:ln w="25400">
            <a:solidFill>
              <a:srgbClr val="4F81B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01" name="Овал 17"/>
          <p:cNvSpPr>
            <a:spLocks noChangeArrowheads="1"/>
          </p:cNvSpPr>
          <p:nvPr/>
        </p:nvSpPr>
        <p:spPr bwMode="auto">
          <a:xfrm>
            <a:off x="3707904" y="1440869"/>
            <a:ext cx="2116137" cy="769937"/>
          </a:xfrm>
          <a:prstGeom prst="ellipse">
            <a:avLst/>
          </a:prstGeom>
          <a:solidFill>
            <a:srgbClr val="FFFF00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alt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Материалы осмотра участка</a:t>
            </a:r>
          </a:p>
        </p:txBody>
      </p:sp>
      <p:sp>
        <p:nvSpPr>
          <p:cNvPr id="5204" name="Овал 15"/>
          <p:cNvSpPr>
            <a:spLocks noChangeArrowheads="1"/>
          </p:cNvSpPr>
          <p:nvPr/>
        </p:nvSpPr>
        <p:spPr bwMode="auto">
          <a:xfrm>
            <a:off x="611560" y="2996952"/>
            <a:ext cx="2174875" cy="803275"/>
          </a:xfrm>
          <a:prstGeom prst="ellipse">
            <a:avLst/>
          </a:prstGeom>
          <a:solidFill>
            <a:srgbClr val="FFFF00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Акты проверок за три года</a:t>
            </a:r>
          </a:p>
        </p:txBody>
      </p:sp>
      <p:sp>
        <p:nvSpPr>
          <p:cNvPr id="5205" name="Прямоугольник 11"/>
          <p:cNvSpPr>
            <a:spLocks noChangeArrowheads="1"/>
          </p:cNvSpPr>
          <p:nvPr/>
        </p:nvSpPr>
        <p:spPr bwMode="auto">
          <a:xfrm>
            <a:off x="3419872" y="2708920"/>
            <a:ext cx="2736304" cy="1260475"/>
          </a:xfrm>
          <a:prstGeom prst="rect">
            <a:avLst/>
          </a:prstGeom>
          <a:solidFill>
            <a:srgbClr val="C6FDFE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Минземимущество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 Татарстан</a:t>
            </a:r>
          </a:p>
        </p:txBody>
      </p:sp>
      <p:sp>
        <p:nvSpPr>
          <p:cNvPr id="5207" name="Овал 18"/>
          <p:cNvSpPr>
            <a:spLocks noChangeArrowheads="1"/>
          </p:cNvSpPr>
          <p:nvPr/>
        </p:nvSpPr>
        <p:spPr bwMode="auto">
          <a:xfrm>
            <a:off x="395536" y="4149080"/>
            <a:ext cx="3055937" cy="863600"/>
          </a:xfrm>
          <a:prstGeom prst="ellipse">
            <a:avLst/>
          </a:prstGeom>
          <a:solidFill>
            <a:srgbClr val="FFFF00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alt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Заявление о принудительном изъятии </a:t>
            </a:r>
          </a:p>
        </p:txBody>
      </p:sp>
      <p:sp>
        <p:nvSpPr>
          <p:cNvPr id="5208" name="Прямоугольник 14"/>
          <p:cNvSpPr>
            <a:spLocks noChangeArrowheads="1"/>
          </p:cNvSpPr>
          <p:nvPr/>
        </p:nvSpPr>
        <p:spPr bwMode="auto">
          <a:xfrm>
            <a:off x="403164" y="5661248"/>
            <a:ext cx="3664780" cy="660400"/>
          </a:xfrm>
          <a:prstGeom prst="rect">
            <a:avLst/>
          </a:prstGeom>
          <a:solidFill>
            <a:srgbClr val="C6FDFE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Суд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10" name="Овал 19"/>
          <p:cNvSpPr>
            <a:spLocks noChangeArrowheads="1"/>
          </p:cNvSpPr>
          <p:nvPr/>
        </p:nvSpPr>
        <p:spPr bwMode="auto">
          <a:xfrm>
            <a:off x="4994262" y="4080908"/>
            <a:ext cx="3960440" cy="1364316"/>
          </a:xfrm>
          <a:prstGeom prst="ellipse">
            <a:avLst/>
          </a:prstGeom>
          <a:solidFill>
            <a:srgbClr val="FFFF00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alt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случае принятия судебным органом </a:t>
            </a:r>
            <a:r>
              <a:rPr lang="ru-RU" alt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решения о принудительном изъятии </a:t>
            </a:r>
            <a:endParaRPr lang="ru-RU" alt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11" name="Прямоугольник 13"/>
          <p:cNvSpPr>
            <a:spLocks noChangeArrowheads="1"/>
          </p:cNvSpPr>
          <p:nvPr/>
        </p:nvSpPr>
        <p:spPr bwMode="auto">
          <a:xfrm>
            <a:off x="4860032" y="5601717"/>
            <a:ext cx="3888432" cy="779462"/>
          </a:xfrm>
          <a:prstGeom prst="rect">
            <a:avLst/>
          </a:prstGeom>
          <a:solidFill>
            <a:srgbClr val="C6FDFE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b="1" dirty="0">
                <a:latin typeface="Times New Roman" pitchFamily="18" charset="0"/>
                <a:cs typeface="Arial" pitchFamily="34" charset="0"/>
              </a:rPr>
              <a:t>Публичные торги</a:t>
            </a:r>
          </a:p>
        </p:txBody>
      </p:sp>
      <p:sp>
        <p:nvSpPr>
          <p:cNvPr id="5214" name="TextBox 5213"/>
          <p:cNvSpPr txBox="1"/>
          <p:nvPr/>
        </p:nvSpPr>
        <p:spPr>
          <a:xfrm>
            <a:off x="611560" y="188640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Схема реализации процедуры изъятия участка сельскохозяйственного назначения, не используемого по назначению,  в Республике Татарстан</a:t>
            </a:r>
          </a:p>
        </p:txBody>
      </p:sp>
    </p:spTree>
    <p:extLst>
      <p:ext uri="{BB962C8B-B14F-4D97-AF65-F5344CB8AC3E}">
        <p14:creationId xmlns:p14="http://schemas.microsoft.com/office/powerpoint/2010/main" xmlns="" val="13474637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97346"/>
            <a:ext cx="777686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>
              <a:latin typeface="Times New Roman"/>
            </a:endParaRPr>
          </a:p>
          <a:p>
            <a:pPr algn="r"/>
            <a:r>
              <a:rPr lang="ru-RU" sz="2000" b="1" dirty="0">
                <a:latin typeface="Times New Roman"/>
              </a:rPr>
              <a:t>Утвержден</a:t>
            </a:r>
          </a:p>
          <a:p>
            <a:pPr algn="r"/>
            <a:r>
              <a:rPr lang="ru-RU" sz="2000" b="1" dirty="0">
                <a:latin typeface="Times New Roman"/>
              </a:rPr>
              <a:t>Постановлением</a:t>
            </a:r>
          </a:p>
          <a:p>
            <a:pPr algn="r"/>
            <a:r>
              <a:rPr lang="ru-RU" sz="2000" b="1" dirty="0">
                <a:latin typeface="Times New Roman"/>
              </a:rPr>
              <a:t>Кабинета Министров</a:t>
            </a:r>
          </a:p>
          <a:p>
            <a:pPr algn="r"/>
            <a:r>
              <a:rPr lang="ru-RU" sz="2000" b="1" dirty="0">
                <a:latin typeface="Times New Roman"/>
              </a:rPr>
              <a:t>Республики Татарстан</a:t>
            </a:r>
          </a:p>
          <a:p>
            <a:pPr algn="r"/>
            <a:r>
              <a:rPr lang="ru-RU" sz="2000" b="1" dirty="0">
                <a:latin typeface="Times New Roman"/>
              </a:rPr>
              <a:t>от 29 февраля 2012 г. N 171</a:t>
            </a:r>
          </a:p>
          <a:p>
            <a:pPr algn="just"/>
            <a:endParaRPr lang="ru-RU" sz="2000" b="1" dirty="0">
              <a:latin typeface="Times New Roman"/>
            </a:endParaRPr>
          </a:p>
          <a:p>
            <a:pPr algn="ctr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ПОРЯДОК</a:t>
            </a:r>
          </a:p>
          <a:p>
            <a:pPr algn="ctr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ДОБЫЧИ ОБЩЕРАСПРОСТРАНЕННЫХ ПОЛЕЗНЫХ ИСКОПАЕМЫХ,</a:t>
            </a:r>
          </a:p>
          <a:p>
            <a:pPr algn="ctr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СТРОИТЕЛЬСТВА ПОДЗЕМНЫХ СООРУЖЕНИЙ И УСТРОЙСТВА БЫТОВЫХ</a:t>
            </a:r>
          </a:p>
          <a:p>
            <a:pPr algn="ctr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КОЛОДЦЕВ И СКВАЖИН СОБСТВЕННИКАМИ ЗЕМЕЛЬНЫХ УЧАСТКОВ,</a:t>
            </a:r>
          </a:p>
          <a:p>
            <a:pPr algn="ctr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ЗЕМЛЕПОЛЬЗОВАТЕЛЯМИ, ЗЕМЛЕВЛАДЕЛЬЦАМИ И АРЕНДАТОРАМИ</a:t>
            </a:r>
          </a:p>
          <a:p>
            <a:pPr algn="ctr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ЗЕМЕЛЬНЫХ УЧАСТКОВ НА ТЕРРИТОРИИ 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xmlns="" val="40638867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6837571"/>
              </p:ext>
            </p:extLst>
          </p:nvPr>
        </p:nvGraphicFramePr>
        <p:xfrm>
          <a:off x="251522" y="332654"/>
          <a:ext cx="8712965" cy="6520937"/>
        </p:xfrm>
        <a:graphic>
          <a:graphicData uri="http://schemas.openxmlformats.org/drawingml/2006/table">
            <a:tbl>
              <a:tblPr/>
              <a:tblGrid>
                <a:gridCol w="2376262"/>
                <a:gridCol w="864096"/>
                <a:gridCol w="936104"/>
                <a:gridCol w="1152128"/>
                <a:gridCol w="936104"/>
                <a:gridCol w="1372936"/>
                <a:gridCol w="1075335"/>
              </a:tblGrid>
              <a:tr h="71995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Общая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площадь </a:t>
                      </a:r>
                      <a:r>
                        <a:rPr lang="ru-RU" sz="140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долевых земель, </a:t>
                      </a:r>
                      <a:r>
                        <a:rPr lang="ru-RU" sz="140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ru-RU" sz="140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1400" b="1" i="0" u="none" strike="noStrike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га</a:t>
                      </a:r>
                      <a:endParaRPr lang="ru-RU" sz="1400" b="1" i="0" u="none" strike="noStrike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kumimoji="0"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Невостребованные  земельные  </a:t>
                      </a:r>
                      <a:r>
                        <a:rPr kumimoji="0" lang="ru-RU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доли на 01.01.2016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Земельные участки, </a:t>
                      </a:r>
                      <a:r>
                        <a:rPr lang="ru-RU" sz="1400" b="1" i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зарегистрированные </a:t>
                      </a:r>
                      <a:r>
                        <a:rPr lang="ru-RU" sz="140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собственность РТ или МО (по данным МО)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 зарегистрированных  от судебных решений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112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Площадь, га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Площадь </a:t>
                      </a:r>
                      <a:r>
                        <a:rPr lang="ru-RU" sz="1400" b="1" i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участков</a:t>
                      </a:r>
                      <a:r>
                        <a:rPr lang="ru-RU" sz="140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по которым имеется судебное решение, га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 судебных решений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3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Апастовский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47 000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215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259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259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513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Буинский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74 800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660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944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74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1798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3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Дрожжановский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56 000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642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260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85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76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663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Кайбицкий</a:t>
                      </a:r>
                      <a:endParaRPr kumimoji="0" lang="ru-RU" sz="20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42 800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806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645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507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663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Камско-</a:t>
                      </a: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Устьинский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44 500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0560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036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2801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  <a:tr h="663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Тетюшский</a:t>
                      </a:r>
                      <a:r>
                        <a:rPr kumimoji="0" lang="ru-RU" sz="20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54 300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984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 </a:t>
                      </a:r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780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9780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7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kumimoji="0" lang="ru-RU" sz="17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FB6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422518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448027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</a:t>
            </a:r>
            <a:endParaRPr lang="ru-RU" b="1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073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5536" y="620688"/>
            <a:ext cx="8352928" cy="576064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Составление органом местного самоуправления списка лиц </a:t>
            </a:r>
            <a:endParaRPr lang="ru-RU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невостребованных земельных долей, то есть:</a:t>
            </a:r>
            <a:endParaRPr lang="ru-RU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земельная доля, которую гражданин не передал в аренду или не распорядился ею иным образом в течение трех и более лет подряд (за исключением земельных долей, права на которые зарегистрированы в ЕГРП);</a:t>
            </a:r>
            <a:endParaRPr lang="ru-RU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земельная доля, сведения о собственнике которой не содержатся в решениях ОМС о приватизации сельскохозяйственных угодий;</a:t>
            </a:r>
            <a:endParaRPr lang="ru-RU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земельная доля, собственник которой умер и отсутствуют наследники, или никто из наследников не имеет права наследовать, или все наследники отстранены от наследования, или никто из наследников не принял наследства, или все наследники отказались от наследства и при этом никто из них не указал, что отказался в пользу другого наследника.</a:t>
            </a:r>
            <a:endParaRPr lang="ru-RU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43611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51520" y="620688"/>
            <a:ext cx="8712968" cy="51845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Опубликование списка невостребованных земельных долей</a:t>
            </a:r>
          </a:p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сообщения о проведении общего собрания собственников земельных долей:</a:t>
            </a:r>
          </a:p>
          <a:p>
            <a:pPr algn="just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СМИ, являющихся источником официального опубликования нормативных правовых актов органов местного самоуправления;</a:t>
            </a:r>
          </a:p>
          <a:p>
            <a:pPr algn="just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на официальном сайте в сети «Интернет» (при его наличии);</a:t>
            </a:r>
          </a:p>
          <a:p>
            <a:pPr algn="just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на информационных щитах, расположенных на территории данного муниципального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40630885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 со стрелкой вниз 4"/>
          <p:cNvSpPr>
            <a:spLocks noChangeArrowheads="1"/>
          </p:cNvSpPr>
          <p:nvPr/>
        </p:nvSpPr>
        <p:spPr bwMode="auto">
          <a:xfrm>
            <a:off x="2627784" y="332656"/>
            <a:ext cx="3744416" cy="1080120"/>
          </a:xfrm>
          <a:prstGeom prst="downArrowCallout">
            <a:avLst>
              <a:gd name="adj1" fmla="val 53719"/>
              <a:gd name="adj2" fmla="val 53719"/>
              <a:gd name="adj3" fmla="val 16667"/>
              <a:gd name="adj4" fmla="val 6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</a:t>
            </a:r>
            <a:r>
              <a:rPr lang="ru-RU" sz="20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ерез </a:t>
            </a:r>
            <a:r>
              <a:rPr lang="ru-RU" sz="20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месяца с момента опубликования списка</a:t>
            </a:r>
            <a:endParaRPr lang="ru-RU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528" y="1628800"/>
            <a:ext cx="8352928" cy="50405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общего собрания с целью утверждения списка </a:t>
            </a:r>
          </a:p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невостребованных земельных долей</a:t>
            </a:r>
          </a:p>
          <a:p>
            <a:pPr indent="450850" algn="just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Обоснованные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возражения от собственника земельной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доли, поступившие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орган местного самоуправления и заявленные на общем собрании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являются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основанием для исключения из списка земельной доли как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невостребованной.</a:t>
            </a:r>
          </a:p>
          <a:p>
            <a:pPr indent="450850" algn="just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Общее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собрание считается правомочным, если на нем присутствуют не менее чем 50% общего числа участников долевой собственности на этот земельный участок,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включенных в список невостребованных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долей.</a:t>
            </a:r>
            <a:endParaRPr lang="ru-RU" sz="24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85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5613211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67544" y="620688"/>
            <a:ext cx="3672408" cy="20882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Список невостребованных земельных долей утвержден собранием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572000" y="620688"/>
            <a:ext cx="3960440" cy="22322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Список невостребованных земельных долей </a:t>
            </a:r>
            <a:r>
              <a:rPr lang="ru-RU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утвержден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собранием</a:t>
            </a:r>
          </a:p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течение 4-х месяцев со дня опубликования списка</a:t>
            </a:r>
          </a:p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6228184" y="2852936"/>
            <a:ext cx="504056" cy="64807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995936" y="3456181"/>
            <a:ext cx="4824536" cy="14849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Утверждение списка невостребованных земельных долей актом органа местного самоуправления самостоятельно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373216"/>
            <a:ext cx="8640960" cy="1224136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Обращение в судебный орган с требованием о признании права муниципальной собственности на земельные доли, признанные невостребованными, </a:t>
            </a:r>
            <a:r>
              <a:rPr lang="ru-RU" sz="20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заявленным </a:t>
            </a:r>
            <a:r>
              <a:rPr lang="ru-RU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порядке искового производства</a:t>
            </a:r>
          </a:p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1907704" y="2852936"/>
            <a:ext cx="576064" cy="2376264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300192" y="4941169"/>
            <a:ext cx="504056" cy="432047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03341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22216" cy="1080120"/>
          </a:xfrm>
        </p:spPr>
        <p:txBody>
          <a:bodyPr>
            <a:no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Муниципальные районы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Республики Татарстан, </a:t>
            </a:r>
            <a:br>
              <a:rPr lang="ru-RU" sz="24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в которых осуществляется </a:t>
            </a:r>
            <a:r>
              <a:rPr lang="ru-RU" sz="24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ликвидация биотермических ям. </a:t>
            </a:r>
            <a:endParaRPr lang="ru-RU" sz="23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5D1D7">
                    <a:shade val="50000"/>
                    <a:satMod val="200000"/>
                  </a:srgbClr>
                </a:solidFill>
              </a:rPr>
              <a:pPr/>
              <a:t>38</a:t>
            </a:fld>
            <a:endParaRPr lang="ru-RU">
              <a:solidFill>
                <a:srgbClr val="C5D1D7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268760"/>
            <a:ext cx="4572000" cy="45089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100" b="1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Азнакаевский</a:t>
            </a:r>
            <a:r>
              <a:rPr lang="ru-RU" sz="4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ru-RU" sz="4100" b="1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В.Услонский</a:t>
            </a:r>
            <a:r>
              <a:rPr lang="ru-RU" sz="4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ru-RU" sz="4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Высокогорский</a:t>
            </a:r>
          </a:p>
          <a:p>
            <a:r>
              <a:rPr lang="ru-RU" sz="4100" b="1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Муслюмовский</a:t>
            </a:r>
            <a:r>
              <a:rPr lang="ru-RU" sz="4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ru-RU" sz="4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Сабинский</a:t>
            </a:r>
          </a:p>
          <a:p>
            <a:r>
              <a:rPr lang="ru-RU" sz="4100" b="1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Тетюшский</a:t>
            </a:r>
            <a:r>
              <a:rPr lang="ru-RU" sz="4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ru-RU" sz="4100" b="1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Тукаевский</a:t>
            </a:r>
            <a:endParaRPr lang="ru-RU" sz="41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7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8708" y="476672"/>
            <a:ext cx="8424936" cy="1200196"/>
          </a:xfrm>
        </p:spPr>
        <p:txBody>
          <a:bodyPr>
            <a:noAutofit/>
          </a:bodyPr>
          <a:lstStyle/>
          <a:p>
            <a:pPr algn="ctr" eaLnBrk="0" hangingPunct="0"/>
            <a:r>
              <a:rPr lang="ru-RU" sz="2000" b="1" cap="all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Законы республики Татарстан,</a:t>
            </a:r>
            <a:br>
              <a:rPr lang="ru-RU" sz="2000" b="1" cap="all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cap="all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регулирующие полномочия по распоряжению </a:t>
            </a:r>
            <a:r>
              <a:rPr lang="ru-RU" sz="2000" b="1" cap="all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земельными участками, государственная собственность на которые не разграничена</a:t>
            </a:r>
            <a:br>
              <a:rPr lang="ru-RU" sz="2000" b="1" cap="all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000" b="1" cap="all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671000" y="1772816"/>
            <a:ext cx="7860352" cy="4536504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42900" indent="-342900" algn="just">
              <a:spcAft>
                <a:spcPts val="600"/>
              </a:spcAft>
              <a:buAutoNum type="arabicPeriod"/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 РТ от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26.12.2015 №108-ЗРТ «О перераспределении полномочий между органами местного самоуправления городских, сельских поселений в Республике Татарстан и органами государственной власти  Республики Татарстан по распоряжению земельными участками, государственная собственность на которые не разграничена» </a:t>
            </a: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spcAft>
                <a:spcPts val="600"/>
              </a:spcAft>
              <a:buAutoNum type="arabicPeriod"/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spcAft>
                <a:spcPts val="600"/>
              </a:spcAft>
              <a:buAutoNum type="arabicPeriod"/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 РТ от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26.12.2015 №109-ЗРТ «О наделении органов местного самоуправления муниципальных районов Республики Татарстан отдельными государственными полномочиями Республики Татарстан по распоряжению земельными участками, государственная собственность на которые не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разграничена»</a:t>
            </a:r>
          </a:p>
          <a:p>
            <a:pPr algn="ctr" eaLnBrk="0" hangingPunct="0">
              <a:spcBef>
                <a:spcPct val="0"/>
              </a:spcBef>
            </a:pPr>
            <a:endParaRPr lang="ru-RU" sz="2000" b="1" dirty="0" smtClean="0">
              <a:solidFill>
                <a:schemeClr val="tx2">
                  <a:shade val="30000"/>
                  <a:satMod val="15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/>
              <a:pPr/>
              <a:t>4</a:t>
            </a:fld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322128" cy="1143000"/>
          </a:xfrm>
        </p:spPr>
        <p:txBody>
          <a:bodyPr>
            <a:normAutofit fontScale="90000"/>
          </a:bodyPr>
          <a:lstStyle/>
          <a:p>
            <a:pPr lvl="0" algn="ctr" eaLnBrk="0" hangingPunct="0">
              <a:spcBef>
                <a:spcPts val="0"/>
              </a:spcBef>
            </a:pPr>
            <a:r>
              <a:rPr lang="ru-RU" sz="2500" b="1" cap="all" dirty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Случаи </a:t>
            </a:r>
            <a:r>
              <a:rPr lang="ru-RU" sz="2500" b="1" cap="all" dirty="0" smtClean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500" b="1" cap="all" dirty="0" err="1" smtClean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прЕДОСТАВЛЕНИЯ</a:t>
            </a:r>
            <a:r>
              <a:rPr lang="ru-RU" sz="2500" b="1" cap="all" dirty="0" smtClean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земельных </a:t>
            </a:r>
            <a:r>
              <a:rPr lang="ru-RU" sz="2500" b="1" cap="all" dirty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участков  в  </a:t>
            </a:r>
            <a:r>
              <a:rPr lang="ru-RU" sz="2500" b="1" cap="all" dirty="0" smtClean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АРЕНДУ </a:t>
            </a:r>
            <a:r>
              <a:rPr lang="ru-RU" sz="2500" b="1" cap="all" dirty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 торгов</a:t>
            </a:r>
            <a:br>
              <a:rPr lang="ru-RU" sz="2500" b="1" cap="all" dirty="0">
                <a:solidFill>
                  <a:prstClr val="black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610160" cy="5256584"/>
          </a:xfrm>
        </p:spPr>
        <p:txBody>
          <a:bodyPr>
            <a:normAutofit lnSpcReduction="10000"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соответствии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распоряжением высшего должностного лица субъекта Российской Федерации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размещения объектов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социально-культурного и коммунально-бытового назначения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реализации масштабных инвестиционных проектов при условии соответствия указанных объектов, инвестиционных проектов критериям, установленным законами субъектов Российской Федерации;</a:t>
            </a:r>
          </a:p>
          <a:p>
            <a:pPr marL="271463" indent="0" algn="just">
              <a:buNone/>
            </a:pPr>
            <a:r>
              <a:rPr lang="ru-RU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Статьей </a:t>
            </a:r>
            <a:r>
              <a:rPr lang="ru-RU" sz="2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33.3 </a:t>
            </a:r>
            <a:r>
              <a:rPr lang="ru-RU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Земельного кодекса </a:t>
            </a:r>
            <a:r>
              <a:rPr lang="ru-RU" sz="2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РТ  установлены </a:t>
            </a: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критерии</a:t>
            </a:r>
            <a:r>
              <a:rPr lang="ru-RU" sz="2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для предоставления земельных участков в аренду без проведения торгов юридическим лицам в соответствии с распоряжением Президента Республики Татарстан для размещения объектов социально-культурного и коммунально-бытового назначения или реализации масштабных инвестиционных </a:t>
            </a:r>
            <a:r>
              <a:rPr lang="ru-RU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проектов </a:t>
            </a:r>
            <a:r>
              <a:rPr lang="ru-RU" sz="2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или увеличение количества рабочих </a:t>
            </a:r>
            <a:r>
              <a:rPr lang="ru-RU" sz="20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мест; </a:t>
            </a: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</a:t>
            </a:r>
            <a:r>
              <a:rPr lang="ru-RU" sz="20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инвестиций; </a:t>
            </a: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увеличение ежегодных поступлений от налогов; строительство домов</a:t>
            </a:r>
            <a:r>
              <a:rPr lang="ru-RU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20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66700" indent="-1588" algn="just">
              <a:buNone/>
            </a:pPr>
            <a:r>
              <a:rPr lang="ru-RU" sz="2000" i="1" dirty="0" smtClean="0">
                <a:latin typeface="Times New Roman"/>
                <a:ea typeface="Times New Roman"/>
              </a:rPr>
              <a:t>    Значения критериев утверждены Указом </a:t>
            </a:r>
            <a:r>
              <a:rPr lang="ru-RU" sz="2000" i="1" dirty="0">
                <a:latin typeface="Times New Roman"/>
                <a:ea typeface="Times New Roman"/>
              </a:rPr>
              <a:t>Президента Республики Татарстан от 07.12.2015 № </a:t>
            </a:r>
            <a:r>
              <a:rPr lang="ru-RU" sz="2000" i="1" dirty="0" smtClean="0">
                <a:latin typeface="Times New Roman"/>
                <a:ea typeface="Times New Roman"/>
              </a:rPr>
              <a:t>УП-1170</a:t>
            </a:r>
            <a:endParaRPr lang="ru-RU" sz="20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9768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597352"/>
          </a:xfrm>
        </p:spPr>
        <p:txBody>
          <a:bodyPr>
            <a:noAutofit/>
          </a:bodyPr>
          <a:lstStyle/>
          <a:p>
            <a:pPr marL="98425" indent="352425" algn="just">
              <a:buNone/>
            </a:pP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Юридическим лицам </a:t>
            </a:r>
            <a:r>
              <a:rPr lang="ru-RU" sz="1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размещения объектов, предназначенных для обеспечения электро-, тепло-, газо- и водоснабжения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водоотведения, связи, нефтепроводов, объектов федерального, регионального или местного значения;</a:t>
            </a:r>
          </a:p>
          <a:p>
            <a:pPr marL="98425" indent="352425" algn="just">
              <a:buNone/>
            </a:pP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ru-RU" sz="1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Собственникам зданий, сооружений, помещений 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них и (или) лицам, которым эти объекты недвижимости предоставлены на праве хозяйственного ведения; </a:t>
            </a:r>
          </a:p>
          <a:p>
            <a:pPr marL="98425" indent="352425" algn="just">
              <a:spcAft>
                <a:spcPts val="0"/>
              </a:spcAft>
              <a:buNone/>
            </a:pP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Однократно на 3 года </a:t>
            </a:r>
            <a:r>
              <a:rPr lang="ru-RU" sz="1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завершения строительства 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собственникам объектов незавершенного строительства. </a:t>
            </a:r>
            <a:r>
              <a:rPr lang="ru-RU" sz="17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(-регистрация объекта до 01.03.2015; договор аренды участка заключен до 01.03.2015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98425" indent="352425" algn="just">
              <a:spcAft>
                <a:spcPts val="0"/>
              </a:spcAft>
              <a:buNone/>
            </a:pP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</a:t>
            </a:r>
            <a:r>
              <a:rPr lang="ru-RU" sz="1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Крестьянскому (фермерскому) хозяйству 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или сельскохозяйственной организации в случаях, установленных Федеральным законом "Об обороте земель сельскохозяйственного назначения;</a:t>
            </a:r>
          </a:p>
          <a:p>
            <a:pPr marL="98425" indent="352425" algn="just">
              <a:buNone/>
            </a:pP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</a:t>
            </a:r>
            <a:r>
              <a:rPr lang="ru-RU" sz="1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Арендатору земельного участка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предназначенного </a:t>
            </a:r>
            <a:r>
              <a:rPr lang="ru-RU" sz="1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ведения сельскохозяйственного производства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который надлежащим образом использовал такой земельный участок, при условии, что заявление о заключении нового договора аренды такого земельного участка подано этим арендатором до дня истечения срока действия ранее заключенного договора аренды </a:t>
            </a:r>
          </a:p>
          <a:p>
            <a:pPr marL="98425" indent="352425" algn="just">
              <a:buNone/>
            </a:pP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Гражданам, имеющим право на </a:t>
            </a:r>
            <a:r>
              <a:rPr lang="ru-RU" sz="1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первоочередное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или внеочередное приобретение земельных участков в соответствии с федеральными законами, законами субъектов Российской Федерации (</a:t>
            </a:r>
            <a:r>
              <a:rPr lang="ru-RU" sz="17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инвалиды, граждане, подвергшиеся воздействию радиации вследствие аварии на объединении «Маяк», катастрофы на </a:t>
            </a:r>
            <a:r>
              <a:rPr lang="ru-RU" sz="1700" b="1" i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Чернобольской</a:t>
            </a:r>
            <a:r>
              <a:rPr lang="ru-RU" sz="17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АЭС, ядерных испытаний на </a:t>
            </a:r>
            <a:r>
              <a:rPr lang="ru-RU" sz="1700" b="1" i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Семилатаниском</a:t>
            </a:r>
            <a:r>
              <a:rPr lang="ru-RU" sz="17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полигоне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.)</a:t>
            </a:r>
          </a:p>
          <a:p>
            <a:pPr marL="80963" indent="276225" algn="just">
              <a:buNone/>
            </a:pP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426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466144" cy="6408712"/>
          </a:xfrm>
        </p:spPr>
        <p:txBody>
          <a:bodyPr>
            <a:normAutofit/>
          </a:bodyPr>
          <a:lstStyle/>
          <a:p>
            <a:pPr marL="98425" indent="352425" algn="just">
              <a:buNone/>
            </a:pP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963" indent="276225" algn="just">
              <a:buNone/>
            </a:pP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963" indent="276225" algn="just">
              <a:buNone/>
            </a:pP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60648"/>
            <a:ext cx="849694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Гражданам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индивидуального жилищного строительства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ведения личного подсобного хозяйства в границах населенного пункта, садоводства, дачного хозяйства, гражданам и крестьянским (фермерским) хозяйствам для осуществления крестьянским (фермерским) хозяйством его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 (</a:t>
            </a:r>
            <a:r>
              <a:rPr lang="ru-RU" sz="2000" i="1" dirty="0">
                <a:latin typeface="Times New Roman"/>
                <a:ea typeface="Times New Roman"/>
              </a:rPr>
              <a:t>если отсутствуют иные заявления в течение </a:t>
            </a:r>
            <a:r>
              <a:rPr lang="ru-RU" sz="2000" i="1" dirty="0" smtClean="0">
                <a:latin typeface="Times New Roman"/>
                <a:ea typeface="Times New Roman"/>
              </a:rPr>
              <a:t>месяца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just"/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Гражданину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сенокошения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выпаса сельскохозяйственных животных, ведения огородничества или земельного участка, расположенного за границами населенного пункта, гражданину для ведения личного подсобного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хозяйства (на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 не более 3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лет).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Недропользователю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земельного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участка, необходимого для проведения работ, связанных с пользованием 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недрами;</a:t>
            </a:r>
          </a:p>
          <a:p>
            <a:pPr algn="just"/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11. Для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осуществления деятельности, предусмотренной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концессионным соглашением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соглашением о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государственно-частном партнерстве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соглашением о </a:t>
            </a:r>
            <a:r>
              <a:rPr lang="ru-RU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-частном партнерстве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лицу, с которым заключены указанные соглашения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algn="just"/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12. Для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размещения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водохранилищ и (или) гидротехнических сооружений,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если размещение этих объектов предусмотрено документами территориального планирования в качестве объектов федерального, регионального или местного значения</a:t>
            </a:r>
          </a:p>
          <a:p>
            <a:pPr algn="just"/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840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960120" y="1556792"/>
            <a:ext cx="7860352" cy="511256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 eaLnBrk="0" hangingPunct="0">
              <a:spcBef>
                <a:spcPct val="0"/>
              </a:spcBef>
            </a:pPr>
            <a:endParaRPr lang="ru-RU" sz="2800" b="1" dirty="0" smtClean="0">
              <a:solidFill>
                <a:schemeClr val="tx2">
                  <a:shade val="30000"/>
                  <a:satMod val="15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/>
              <a:pPr/>
              <a:t>8</a:t>
            </a:fld>
            <a:endParaRPr lang="ru-RU" sz="160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556792"/>
            <a:ext cx="8424936" cy="611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00"/>
              </a:spcAft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ru-RU" sz="23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земельных участков, образованных из земельного участка, предоставленного в аренду для </a:t>
            </a:r>
            <a:r>
              <a:rPr lang="ru-RU" sz="23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комплексного освоения территории</a:t>
            </a:r>
            <a:r>
              <a:rPr lang="ru-RU" sz="23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лицу, с которым в соответствии с Градостроительным кодексом Российской Федерации заключен договор о комплексном освоении территории</a:t>
            </a:r>
            <a:r>
              <a:rPr lang="en-US" sz="23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endParaRPr lang="ru-RU" sz="23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r:id=""/>
            </a:endParaRPr>
          </a:p>
          <a:p>
            <a:pPr algn="just">
              <a:spcAft>
                <a:spcPts val="700"/>
              </a:spcAft>
            </a:pPr>
            <a:r>
              <a:rPr lang="ru-RU" sz="23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земельных участков, образованных из земельного участка, предоставленного некоммерческой организации, созданной гражданами, для </a:t>
            </a:r>
            <a:r>
              <a:rPr lang="ru-RU" sz="23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комплексного освоения территории в целях ИЖС</a:t>
            </a:r>
            <a:r>
              <a:rPr lang="ru-RU" sz="23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(за исключением земельных участков, отнесенных к имуществу общего пользования), членам этой некоммерческой организации или, если это предусмотрено решением общего собрания членов этой некоммерческой организации, этой </a:t>
            </a:r>
            <a:r>
              <a:rPr lang="ru-RU" sz="23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некоммерческой организации</a:t>
            </a:r>
            <a:r>
              <a:rPr lang="ru-RU" sz="23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endParaRPr lang="ru-RU" sz="2400" b="1" dirty="0" smtClean="0"/>
          </a:p>
          <a:p>
            <a:endParaRPr lang="ru-RU" sz="2000" b="1" dirty="0" smtClean="0"/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467544" y="256364"/>
            <a:ext cx="8146104" cy="120019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eaLnBrk="0" hangingPunct="0"/>
            <a:r>
              <a:rPr lang="ru-RU" sz="2500" b="1" cap="all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Случаи продажи земельных участков  в   собственность без торгов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960120" y="1556792"/>
            <a:ext cx="7860352" cy="511256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 eaLnBrk="0" hangingPunct="0">
              <a:spcBef>
                <a:spcPct val="0"/>
              </a:spcBef>
            </a:pPr>
            <a:endParaRPr lang="ru-RU" sz="2800" b="1" dirty="0" smtClean="0">
              <a:solidFill>
                <a:schemeClr val="tx2">
                  <a:shade val="30000"/>
                  <a:satMod val="15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/>
              <a:pPr/>
              <a:t>9</a:t>
            </a:fld>
            <a:endParaRPr lang="ru-RU" sz="1600"/>
          </a:p>
        </p:txBody>
      </p:sp>
      <p:sp>
        <p:nvSpPr>
          <p:cNvPr id="5" name="Прямоугольник 4"/>
          <p:cNvSpPr/>
          <p:nvPr/>
        </p:nvSpPr>
        <p:spPr>
          <a:xfrm>
            <a:off x="392923" y="230722"/>
            <a:ext cx="8424936" cy="7858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земельных участков, образованных из земельного участка, предоставленного некоммерческой организации, созданной гражданами,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ведения садоводства, огородничества, дачного хозяйства</a:t>
            </a: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(за исключением земельных участков, отнесенных к имуществу общего пользования), членам этой некоммерческой организации;</a:t>
            </a:r>
          </a:p>
          <a:p>
            <a:pPr algn="just">
              <a:spcAft>
                <a:spcPts val="800"/>
              </a:spcAft>
            </a:pPr>
            <a:r>
              <a:rPr lang="ru-RU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4) земельных участков, образованных в результате раздела земельного участка, предоставленного некоммерческой организации, созданной гражданами, для комплексного освоения территории в целях индивидуального жилищного строительства и относящегося к имуществу общего пользования, этой некоммерческой организации;</a:t>
            </a:r>
          </a:p>
          <a:p>
            <a:pPr lvl="0" algn="just"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5) земельных участков, образованных в результате раздела земельного участка, предоставленного юридическому лицу для ведения дачного хозяйства и относящегося к имуществу общего пользования, указанному юридическому лицу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lvl="0" algn="just">
              <a:spcAft>
                <a:spcPts val="800"/>
              </a:spcAft>
            </a:pP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6) земельных участков, на которых расположены здания, сооружения, собственникам таких зданий, сооружений либо помещений в них</a:t>
            </a:r>
            <a:r>
              <a:rPr lang="en-US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endParaRPr lang="ru-RU" sz="20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800"/>
              </a:spcAft>
            </a:pPr>
            <a:endParaRPr lang="ru-RU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800"/>
              </a:spcAft>
            </a:pPr>
            <a:endParaRPr lang="ru-RU" sz="1900" b="1" dirty="0" smtClean="0"/>
          </a:p>
          <a:p>
            <a:pPr>
              <a:spcAft>
                <a:spcPts val="800"/>
              </a:spcAft>
            </a:pPr>
            <a:endParaRPr lang="ru-RU" sz="1900" b="1" dirty="0" smtClean="0"/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467544" y="256364"/>
            <a:ext cx="8146104" cy="120019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eaLnBrk="0" hangingPunct="0"/>
            <a:endParaRPr lang="ru-RU" sz="2500" b="1" cap="all" dirty="0" smtClean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олнцестояние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Солнцестояние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3874</TotalTime>
  <Words>2474</Words>
  <Application>Microsoft Office PowerPoint</Application>
  <PresentationFormat>Экран (4:3)</PresentationFormat>
  <Paragraphs>370</Paragraphs>
  <Slides>38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38</vt:i4>
      </vt:variant>
    </vt:vector>
  </HeadingPairs>
  <TitlesOfParts>
    <vt:vector size="41" baseType="lpstr">
      <vt:lpstr>Солнцестояние</vt:lpstr>
      <vt:lpstr>1_Солнцестояние</vt:lpstr>
      <vt:lpstr>2_Солнцестояние</vt:lpstr>
      <vt:lpstr>«Актуальные  вопросы  и  задачи  в сфере развития земельных и имущественных отношений в муниципальных образованиях Республики Татарстан»</vt:lpstr>
      <vt:lpstr>Шамеев  Рустем  Ильдарович</vt:lpstr>
      <vt:lpstr>Слайд 3</vt:lpstr>
      <vt:lpstr>Законы республики Татарстан, регулирующие полномочия по распоряжению земельными участками, государственная собственность на которые не разграничена </vt:lpstr>
      <vt:lpstr>Случаи  прЕДОСТАВЛЕНИЯ  земельных участков  в  АРЕНДУ без торгов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Информация о количестве вынесенных решений о согласовании (отказе в согласовании) выписок (справок) из похозяйственных книг о наличии у гражданина права на земельный участок за 2015 год  </vt:lpstr>
      <vt:lpstr>Слайд 15</vt:lpstr>
      <vt:lpstr>Слайд 16</vt:lpstr>
      <vt:lpstr>Слайд 17</vt:lpstr>
      <vt:lpstr>Слайд 18</vt:lpstr>
      <vt:lpstr>Информация о выявленных и поставленных на учет бесхозяйных объектах газоснабжения</vt:lpstr>
      <vt:lpstr>Информация об инвентаризации гидротехнических сооружений на территории Республики Татарстан</vt:lpstr>
      <vt:lpstr>Нормативные  акты, регламентирующие  перевод земель из одной категории в другую</vt:lpstr>
      <vt:lpstr>СХЕМА ПЕРЕВОДА ЗЕМЕЛЬ из категории с/х назначения в другую категорию (начало)</vt:lpstr>
      <vt:lpstr>СХЕМА ПЕРЕВОДА ЗЕМЕЛЬ из категории с/х назначения в другую категорию (окончание)</vt:lpstr>
      <vt:lpstr>Нормативные акты, регулирующие  размещение кладбищ</vt:lpstr>
      <vt:lpstr>Слайд 25</vt:lpstr>
      <vt:lpstr>Слайд 26</vt:lpstr>
      <vt:lpstr>Информация о неиспользуемых землях  сельхозназначения в муниципальных образованиях Республики Татарстан  </vt:lpstr>
      <vt:lpstr>Признаки неиспользования земельных участков, установленные Постановлением Правительства РФ от 23.04.2012 № 369  </vt:lpstr>
      <vt:lpstr>Критерии существенного снижения плодородия, установленные Постановлением Правительства РФ от  19.07.2012  № 736   </vt:lpstr>
      <vt:lpstr>Слайд 30</vt:lpstr>
      <vt:lpstr>Слайд 31</vt:lpstr>
      <vt:lpstr>Слайд 32</vt:lpstr>
      <vt:lpstr>Спасибо за внимание</vt:lpstr>
      <vt:lpstr>Слайд 34</vt:lpstr>
      <vt:lpstr>Слайд 35</vt:lpstr>
      <vt:lpstr>Слайд 36</vt:lpstr>
      <vt:lpstr>Слайд 37</vt:lpstr>
      <vt:lpstr>Муниципальные районы Республики Татарстан,  в которых осуществляется ликвидация биотермических ям.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постановления  Высшего исполнительного органа государственной власти субъекта Российской Федерации</dc:title>
  <dc:creator>Лукоянов В.И.</dc:creator>
  <cp:lastModifiedBy>shameev-ri</cp:lastModifiedBy>
  <cp:revision>251</cp:revision>
  <cp:lastPrinted>2015-04-21T13:13:51Z</cp:lastPrinted>
  <dcterms:modified xsi:type="dcterms:W3CDTF">2016-04-11T09:55:42Z</dcterms:modified>
</cp:coreProperties>
</file>