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8" r:id="rId2"/>
    <p:sldId id="259" r:id="rId3"/>
    <p:sldId id="264" r:id="rId4"/>
    <p:sldId id="312" r:id="rId5"/>
    <p:sldId id="288" r:id="rId6"/>
    <p:sldId id="319" r:id="rId7"/>
    <p:sldId id="285" r:id="rId8"/>
    <p:sldId id="345" r:id="rId9"/>
    <p:sldId id="346" r:id="rId10"/>
    <p:sldId id="360" r:id="rId11"/>
    <p:sldId id="348" r:id="rId12"/>
    <p:sldId id="349" r:id="rId13"/>
    <p:sldId id="367" r:id="rId14"/>
    <p:sldId id="368" r:id="rId15"/>
    <p:sldId id="351" r:id="rId16"/>
    <p:sldId id="357" r:id="rId17"/>
    <p:sldId id="369" r:id="rId18"/>
    <p:sldId id="317" r:id="rId19"/>
    <p:sldId id="296" r:id="rId20"/>
    <p:sldId id="307" r:id="rId21"/>
    <p:sldId id="299" r:id="rId22"/>
    <p:sldId id="302" r:id="rId23"/>
    <p:sldId id="365" r:id="rId24"/>
    <p:sldId id="322" r:id="rId25"/>
    <p:sldId id="276" r:id="rId26"/>
    <p:sldId id="362" r:id="rId27"/>
    <p:sldId id="363" r:id="rId28"/>
    <p:sldId id="324" r:id="rId2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E5A3"/>
    <a:srgbClr val="769535"/>
    <a:srgbClr val="B80000"/>
    <a:srgbClr val="0099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07" autoAdjust="0"/>
    <p:restoredTop sz="94660"/>
  </p:normalViewPr>
  <p:slideViewPr>
    <p:cSldViewPr>
      <p:cViewPr>
        <p:scale>
          <a:sx n="80" d="100"/>
          <a:sy n="80" d="100"/>
        </p:scale>
        <p:origin x="-1380" y="4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BAA231-3F0B-433F-8FE4-6FEE443FF3EC}" type="doc">
      <dgm:prSet loTypeId="urn:microsoft.com/office/officeart/2005/8/layout/list1" loCatId="list" qsTypeId="urn:microsoft.com/office/officeart/2005/8/quickstyle/3d1" qsCatId="3D" csTypeId="urn:microsoft.com/office/officeart/2005/8/colors/accent1_2#1" csCatId="accent1" phldr="1"/>
      <dgm:spPr/>
      <dgm:t>
        <a:bodyPr/>
        <a:lstStyle/>
        <a:p>
          <a:endParaRPr lang="ru-RU"/>
        </a:p>
      </dgm:t>
    </dgm:pt>
    <dgm:pt modelId="{AB4C709A-2AC0-4A56-B63C-5BD03FB9FC7B}">
      <dgm:prSet phldrT="[Текст]" custT="1"/>
      <dgm:spPr/>
      <dgm:t>
        <a:bodyPr/>
        <a:lstStyle/>
        <a:p>
          <a:r>
            <a:rPr lang="ru-RU" sz="2400" b="1" dirty="0" smtClean="0"/>
            <a:t>Поселения</a:t>
          </a:r>
          <a:endParaRPr lang="ru-RU" sz="2400" b="1" dirty="0"/>
        </a:p>
      </dgm:t>
    </dgm:pt>
    <dgm:pt modelId="{569EC39E-446E-410A-951B-F472A629C892}" type="parTrans" cxnId="{494389BB-15EE-4A26-B3AA-B2A3C0712B46}">
      <dgm:prSet/>
      <dgm:spPr/>
      <dgm:t>
        <a:bodyPr/>
        <a:lstStyle/>
        <a:p>
          <a:endParaRPr lang="ru-RU"/>
        </a:p>
      </dgm:t>
    </dgm:pt>
    <dgm:pt modelId="{3BC2B16E-94C0-4498-B0BD-5108A05A151C}" type="sibTrans" cxnId="{494389BB-15EE-4A26-B3AA-B2A3C0712B46}">
      <dgm:prSet/>
      <dgm:spPr/>
      <dgm:t>
        <a:bodyPr/>
        <a:lstStyle/>
        <a:p>
          <a:endParaRPr lang="ru-RU"/>
        </a:p>
      </dgm:t>
    </dgm:pt>
    <dgm:pt modelId="{A814DBD8-7F4C-4F51-8F05-A8031BAF7BFD}">
      <dgm:prSet phldrT="[Текст]" custT="1"/>
      <dgm:spPr/>
      <dgm:t>
        <a:bodyPr/>
        <a:lstStyle/>
        <a:p>
          <a:r>
            <a:rPr lang="ru-RU" sz="2400" b="1" dirty="0" smtClean="0"/>
            <a:t>Муниципальные районы</a:t>
          </a:r>
          <a:endParaRPr lang="ru-RU" sz="2400" b="1" dirty="0"/>
        </a:p>
      </dgm:t>
    </dgm:pt>
    <dgm:pt modelId="{1A2E8A06-6112-4294-A5C3-97D01B6CC95C}" type="parTrans" cxnId="{BFECDD35-B61D-4375-BF57-76DCE620099C}">
      <dgm:prSet/>
      <dgm:spPr/>
      <dgm:t>
        <a:bodyPr/>
        <a:lstStyle/>
        <a:p>
          <a:endParaRPr lang="ru-RU"/>
        </a:p>
      </dgm:t>
    </dgm:pt>
    <dgm:pt modelId="{FC5D0029-51BB-4557-9E23-CB211EB378E7}" type="sibTrans" cxnId="{BFECDD35-B61D-4375-BF57-76DCE620099C}">
      <dgm:prSet/>
      <dgm:spPr/>
      <dgm:t>
        <a:bodyPr/>
        <a:lstStyle/>
        <a:p>
          <a:endParaRPr lang="ru-RU"/>
        </a:p>
      </dgm:t>
    </dgm:pt>
    <dgm:pt modelId="{B0953021-486A-44C6-B0ED-2A3C6A690598}">
      <dgm:prSet phldrT="[Текст]" custT="1"/>
      <dgm:spPr/>
      <dgm:t>
        <a:bodyPr/>
        <a:lstStyle/>
        <a:p>
          <a:r>
            <a:rPr lang="ru-RU" sz="2400" b="1" dirty="0" smtClean="0"/>
            <a:t>Городские округа</a:t>
          </a:r>
          <a:endParaRPr lang="ru-RU" sz="2400" b="1" dirty="0"/>
        </a:p>
      </dgm:t>
    </dgm:pt>
    <dgm:pt modelId="{F988E0C5-823D-44B4-9AC1-B1DD1A34F078}" type="parTrans" cxnId="{D07572A2-18AC-44A1-9929-D1DCDC281529}">
      <dgm:prSet/>
      <dgm:spPr/>
      <dgm:t>
        <a:bodyPr/>
        <a:lstStyle/>
        <a:p>
          <a:endParaRPr lang="ru-RU"/>
        </a:p>
      </dgm:t>
    </dgm:pt>
    <dgm:pt modelId="{C453ECE7-352D-45EE-84AE-2A7BBEC012B7}" type="sibTrans" cxnId="{D07572A2-18AC-44A1-9929-D1DCDC281529}">
      <dgm:prSet/>
      <dgm:spPr/>
      <dgm:t>
        <a:bodyPr/>
        <a:lstStyle/>
        <a:p>
          <a:endParaRPr lang="ru-RU"/>
        </a:p>
      </dgm:t>
    </dgm:pt>
    <dgm:pt modelId="{79ACCA71-5D4A-4ADD-BAFC-69A6D419F55F}">
      <dgm:prSet custT="1"/>
      <dgm:spPr/>
      <dgm:t>
        <a:bodyPr/>
        <a:lstStyle/>
        <a:p>
          <a:r>
            <a:rPr lang="ru-RU" sz="1800" b="1" dirty="0" smtClean="0">
              <a:solidFill>
                <a:srgbClr val="002060"/>
              </a:solidFill>
            </a:rPr>
            <a:t>участие в организации деятельности по сбору (в том числе раздельному сбору) и транспортированию твердых коммунальных отходов на территориях соответствующих поселений</a:t>
          </a:r>
          <a:endParaRPr lang="ru-RU" sz="1800" dirty="0"/>
        </a:p>
      </dgm:t>
    </dgm:pt>
    <dgm:pt modelId="{C3DEFE4F-9719-4920-B173-382B5F06FD1D}" type="parTrans" cxnId="{4601A4D7-A25D-4D55-800F-DEB7EB1DFEA2}">
      <dgm:prSet/>
      <dgm:spPr/>
      <dgm:t>
        <a:bodyPr/>
        <a:lstStyle/>
        <a:p>
          <a:endParaRPr lang="ru-RU"/>
        </a:p>
      </dgm:t>
    </dgm:pt>
    <dgm:pt modelId="{526ADCF2-E222-4E84-A769-EBE9A68679B3}" type="sibTrans" cxnId="{4601A4D7-A25D-4D55-800F-DEB7EB1DFEA2}">
      <dgm:prSet/>
      <dgm:spPr/>
      <dgm:t>
        <a:bodyPr/>
        <a:lstStyle/>
        <a:p>
          <a:endParaRPr lang="ru-RU"/>
        </a:p>
      </dgm:t>
    </dgm:pt>
    <dgm:pt modelId="{3762FB83-C946-4676-B81F-D5D6B7237A50}">
      <dgm:prSet custT="1"/>
      <dgm:spPr/>
      <dgm:t>
        <a:bodyPr/>
        <a:lstStyle/>
        <a:p>
          <a:r>
            <a:rPr lang="ru-RU" sz="1800" b="1" dirty="0" smtClean="0">
              <a:solidFill>
                <a:srgbClr val="002060"/>
              </a:solidFill>
            </a:rPr>
            <a:t>участие в организации деятельности по сбору(в том числе раздельному сбору), транспортированию, обработки, утилизации,  обезвреживанию, захоронению твердых коммунальных отходов на территориях соответствующих районов</a:t>
          </a:r>
          <a:endParaRPr lang="ru-RU" sz="1800" dirty="0"/>
        </a:p>
      </dgm:t>
    </dgm:pt>
    <dgm:pt modelId="{F6678ADF-AD1F-4F68-9B05-DB488D6BBECD}" type="parTrans" cxnId="{DCF16222-B265-440C-84E7-C718A6E7A4B5}">
      <dgm:prSet/>
      <dgm:spPr/>
      <dgm:t>
        <a:bodyPr/>
        <a:lstStyle/>
        <a:p>
          <a:endParaRPr lang="ru-RU"/>
        </a:p>
      </dgm:t>
    </dgm:pt>
    <dgm:pt modelId="{D7CA3407-C5F3-46BC-973F-233FFED16F3F}" type="sibTrans" cxnId="{DCF16222-B265-440C-84E7-C718A6E7A4B5}">
      <dgm:prSet/>
      <dgm:spPr/>
      <dgm:t>
        <a:bodyPr/>
        <a:lstStyle/>
        <a:p>
          <a:endParaRPr lang="ru-RU"/>
        </a:p>
      </dgm:t>
    </dgm:pt>
    <dgm:pt modelId="{AAF2FB8A-73FC-4B92-95B0-5F4D7E9045E4}">
      <dgm:prSet custT="1"/>
      <dgm:spPr/>
      <dgm:t>
        <a:bodyPr/>
        <a:lstStyle/>
        <a:p>
          <a:r>
            <a:rPr lang="ru-RU" sz="1800" b="1" dirty="0" smtClean="0">
              <a:solidFill>
                <a:srgbClr val="002060"/>
              </a:solidFill>
            </a:rPr>
            <a:t>участие в организации деятельности по сбору (в том числе раздельному сбору), транспортированию, обработке, утилизации, обезвреживанию, захоронению твердых коммунальных отходов на территориях соответствующих городских округов".</a:t>
          </a:r>
          <a:endParaRPr lang="ru-RU" sz="1800" dirty="0"/>
        </a:p>
      </dgm:t>
    </dgm:pt>
    <dgm:pt modelId="{2C905B62-DB45-44A5-B3DE-4B8EA49CE7A4}" type="parTrans" cxnId="{6972833A-3449-482F-941F-3557411C48CF}">
      <dgm:prSet/>
      <dgm:spPr/>
      <dgm:t>
        <a:bodyPr/>
        <a:lstStyle/>
        <a:p>
          <a:endParaRPr lang="ru-RU"/>
        </a:p>
      </dgm:t>
    </dgm:pt>
    <dgm:pt modelId="{B0242AE4-10BB-4E3A-8052-318A68B4C508}" type="sibTrans" cxnId="{6972833A-3449-482F-941F-3557411C48CF}">
      <dgm:prSet/>
      <dgm:spPr/>
      <dgm:t>
        <a:bodyPr/>
        <a:lstStyle/>
        <a:p>
          <a:endParaRPr lang="ru-RU"/>
        </a:p>
      </dgm:t>
    </dgm:pt>
    <dgm:pt modelId="{FE777029-C20C-448E-AB11-82E805D55A58}" type="pres">
      <dgm:prSet presAssocID="{45BAA231-3F0B-433F-8FE4-6FEE443FF3EC}" presName="linear" presStyleCnt="0">
        <dgm:presLayoutVars>
          <dgm:dir/>
          <dgm:animLvl val="lvl"/>
          <dgm:resizeHandles val="exact"/>
        </dgm:presLayoutVars>
      </dgm:prSet>
      <dgm:spPr/>
      <dgm:t>
        <a:bodyPr/>
        <a:lstStyle/>
        <a:p>
          <a:endParaRPr lang="ru-RU"/>
        </a:p>
      </dgm:t>
    </dgm:pt>
    <dgm:pt modelId="{9D78620A-2733-428E-9DC8-F07308B4CD5C}" type="pres">
      <dgm:prSet presAssocID="{AB4C709A-2AC0-4A56-B63C-5BD03FB9FC7B}" presName="parentLin" presStyleCnt="0"/>
      <dgm:spPr/>
    </dgm:pt>
    <dgm:pt modelId="{D737E41C-8017-4C51-81DB-6054C6651964}" type="pres">
      <dgm:prSet presAssocID="{AB4C709A-2AC0-4A56-B63C-5BD03FB9FC7B}" presName="parentLeftMargin" presStyleLbl="node1" presStyleIdx="0" presStyleCnt="3"/>
      <dgm:spPr/>
      <dgm:t>
        <a:bodyPr/>
        <a:lstStyle/>
        <a:p>
          <a:endParaRPr lang="ru-RU"/>
        </a:p>
      </dgm:t>
    </dgm:pt>
    <dgm:pt modelId="{9616F647-2044-4184-8163-39837A30DC8B}" type="pres">
      <dgm:prSet presAssocID="{AB4C709A-2AC0-4A56-B63C-5BD03FB9FC7B}" presName="parentText" presStyleLbl="node1" presStyleIdx="0" presStyleCnt="3">
        <dgm:presLayoutVars>
          <dgm:chMax val="0"/>
          <dgm:bulletEnabled val="1"/>
        </dgm:presLayoutVars>
      </dgm:prSet>
      <dgm:spPr/>
      <dgm:t>
        <a:bodyPr/>
        <a:lstStyle/>
        <a:p>
          <a:endParaRPr lang="ru-RU"/>
        </a:p>
      </dgm:t>
    </dgm:pt>
    <dgm:pt modelId="{080EAACA-0C33-440B-8062-E2F635A3F59D}" type="pres">
      <dgm:prSet presAssocID="{AB4C709A-2AC0-4A56-B63C-5BD03FB9FC7B}" presName="negativeSpace" presStyleCnt="0"/>
      <dgm:spPr/>
    </dgm:pt>
    <dgm:pt modelId="{45AC340D-1E50-4471-9B4A-88FA8976E8E8}" type="pres">
      <dgm:prSet presAssocID="{AB4C709A-2AC0-4A56-B63C-5BD03FB9FC7B}" presName="childText" presStyleLbl="conFgAcc1" presStyleIdx="0" presStyleCnt="3" custLinFactNeighborX="610" custLinFactNeighborY="-40528">
        <dgm:presLayoutVars>
          <dgm:bulletEnabled val="1"/>
        </dgm:presLayoutVars>
      </dgm:prSet>
      <dgm:spPr/>
      <dgm:t>
        <a:bodyPr/>
        <a:lstStyle/>
        <a:p>
          <a:endParaRPr lang="ru-RU"/>
        </a:p>
      </dgm:t>
    </dgm:pt>
    <dgm:pt modelId="{4FBEAD73-93E4-45A1-B22D-5BA7F6D7E62F}" type="pres">
      <dgm:prSet presAssocID="{3BC2B16E-94C0-4498-B0BD-5108A05A151C}" presName="spaceBetweenRectangles" presStyleCnt="0"/>
      <dgm:spPr/>
    </dgm:pt>
    <dgm:pt modelId="{FEF379FC-E59E-4940-830B-6EC2D4D3A7C4}" type="pres">
      <dgm:prSet presAssocID="{A814DBD8-7F4C-4F51-8F05-A8031BAF7BFD}" presName="parentLin" presStyleCnt="0"/>
      <dgm:spPr/>
    </dgm:pt>
    <dgm:pt modelId="{6E0140E3-4403-4A12-B006-C62C29917BA3}" type="pres">
      <dgm:prSet presAssocID="{A814DBD8-7F4C-4F51-8F05-A8031BAF7BFD}" presName="parentLeftMargin" presStyleLbl="node1" presStyleIdx="0" presStyleCnt="3"/>
      <dgm:spPr/>
      <dgm:t>
        <a:bodyPr/>
        <a:lstStyle/>
        <a:p>
          <a:endParaRPr lang="ru-RU"/>
        </a:p>
      </dgm:t>
    </dgm:pt>
    <dgm:pt modelId="{57E7F9A1-CF3A-478E-822C-77D19669CD76}" type="pres">
      <dgm:prSet presAssocID="{A814DBD8-7F4C-4F51-8F05-A8031BAF7BFD}" presName="parentText" presStyleLbl="node1" presStyleIdx="1" presStyleCnt="3">
        <dgm:presLayoutVars>
          <dgm:chMax val="0"/>
          <dgm:bulletEnabled val="1"/>
        </dgm:presLayoutVars>
      </dgm:prSet>
      <dgm:spPr/>
      <dgm:t>
        <a:bodyPr/>
        <a:lstStyle/>
        <a:p>
          <a:endParaRPr lang="ru-RU"/>
        </a:p>
      </dgm:t>
    </dgm:pt>
    <dgm:pt modelId="{B1689B7E-342C-4560-8F7E-A284F524C4CE}" type="pres">
      <dgm:prSet presAssocID="{A814DBD8-7F4C-4F51-8F05-A8031BAF7BFD}" presName="negativeSpace" presStyleCnt="0"/>
      <dgm:spPr/>
    </dgm:pt>
    <dgm:pt modelId="{DBABA724-17D2-4B5C-9B68-5D70B4A84DD9}" type="pres">
      <dgm:prSet presAssocID="{A814DBD8-7F4C-4F51-8F05-A8031BAF7BFD}" presName="childText" presStyleLbl="conFgAcc1" presStyleIdx="1" presStyleCnt="3">
        <dgm:presLayoutVars>
          <dgm:bulletEnabled val="1"/>
        </dgm:presLayoutVars>
      </dgm:prSet>
      <dgm:spPr/>
      <dgm:t>
        <a:bodyPr/>
        <a:lstStyle/>
        <a:p>
          <a:endParaRPr lang="ru-RU"/>
        </a:p>
      </dgm:t>
    </dgm:pt>
    <dgm:pt modelId="{1CC6284F-68CA-46DA-91F5-E65B56674F81}" type="pres">
      <dgm:prSet presAssocID="{FC5D0029-51BB-4557-9E23-CB211EB378E7}" presName="spaceBetweenRectangles" presStyleCnt="0"/>
      <dgm:spPr/>
    </dgm:pt>
    <dgm:pt modelId="{7D2F0918-761B-4583-AC40-4EF103F7E2B8}" type="pres">
      <dgm:prSet presAssocID="{B0953021-486A-44C6-B0ED-2A3C6A690598}" presName="parentLin" presStyleCnt="0"/>
      <dgm:spPr/>
    </dgm:pt>
    <dgm:pt modelId="{1047205A-92CC-4F08-9E91-91577B66FEB7}" type="pres">
      <dgm:prSet presAssocID="{B0953021-486A-44C6-B0ED-2A3C6A690598}" presName="parentLeftMargin" presStyleLbl="node1" presStyleIdx="1" presStyleCnt="3"/>
      <dgm:spPr/>
      <dgm:t>
        <a:bodyPr/>
        <a:lstStyle/>
        <a:p>
          <a:endParaRPr lang="ru-RU"/>
        </a:p>
      </dgm:t>
    </dgm:pt>
    <dgm:pt modelId="{0029849A-F2FB-4894-A3D4-01937E03D907}" type="pres">
      <dgm:prSet presAssocID="{B0953021-486A-44C6-B0ED-2A3C6A690598}" presName="parentText" presStyleLbl="node1" presStyleIdx="2" presStyleCnt="3">
        <dgm:presLayoutVars>
          <dgm:chMax val="0"/>
          <dgm:bulletEnabled val="1"/>
        </dgm:presLayoutVars>
      </dgm:prSet>
      <dgm:spPr/>
      <dgm:t>
        <a:bodyPr/>
        <a:lstStyle/>
        <a:p>
          <a:endParaRPr lang="ru-RU"/>
        </a:p>
      </dgm:t>
    </dgm:pt>
    <dgm:pt modelId="{C9DD9371-3E99-4F9A-81B6-0082F2D0A56B}" type="pres">
      <dgm:prSet presAssocID="{B0953021-486A-44C6-B0ED-2A3C6A690598}" presName="negativeSpace" presStyleCnt="0"/>
      <dgm:spPr/>
    </dgm:pt>
    <dgm:pt modelId="{270CA931-6D77-40CD-A97C-A7F64875E2C4}" type="pres">
      <dgm:prSet presAssocID="{B0953021-486A-44C6-B0ED-2A3C6A690598}" presName="childText" presStyleLbl="conFgAcc1" presStyleIdx="2" presStyleCnt="3">
        <dgm:presLayoutVars>
          <dgm:bulletEnabled val="1"/>
        </dgm:presLayoutVars>
      </dgm:prSet>
      <dgm:spPr/>
      <dgm:t>
        <a:bodyPr/>
        <a:lstStyle/>
        <a:p>
          <a:endParaRPr lang="ru-RU"/>
        </a:p>
      </dgm:t>
    </dgm:pt>
  </dgm:ptLst>
  <dgm:cxnLst>
    <dgm:cxn modelId="{0690E3D0-E5B8-4E75-884A-A4E1595DC89F}" type="presOf" srcId="{45BAA231-3F0B-433F-8FE4-6FEE443FF3EC}" destId="{FE777029-C20C-448E-AB11-82E805D55A58}" srcOrd="0" destOrd="0" presId="urn:microsoft.com/office/officeart/2005/8/layout/list1"/>
    <dgm:cxn modelId="{8C9EA1EB-600F-4067-831C-0BBAA52C696D}" type="presOf" srcId="{A814DBD8-7F4C-4F51-8F05-A8031BAF7BFD}" destId="{57E7F9A1-CF3A-478E-822C-77D19669CD76}" srcOrd="1" destOrd="0" presId="urn:microsoft.com/office/officeart/2005/8/layout/list1"/>
    <dgm:cxn modelId="{4601A4D7-A25D-4D55-800F-DEB7EB1DFEA2}" srcId="{AB4C709A-2AC0-4A56-B63C-5BD03FB9FC7B}" destId="{79ACCA71-5D4A-4ADD-BAFC-69A6D419F55F}" srcOrd="0" destOrd="0" parTransId="{C3DEFE4F-9719-4920-B173-382B5F06FD1D}" sibTransId="{526ADCF2-E222-4E84-A769-EBE9A68679B3}"/>
    <dgm:cxn modelId="{ECCAB557-35FE-4A0E-8195-4FD0E2A99E2C}" type="presOf" srcId="{3762FB83-C946-4676-B81F-D5D6B7237A50}" destId="{DBABA724-17D2-4B5C-9B68-5D70B4A84DD9}" srcOrd="0" destOrd="0" presId="urn:microsoft.com/office/officeart/2005/8/layout/list1"/>
    <dgm:cxn modelId="{B3C6F4EE-6632-4757-8BD6-6B4EDFD9844E}" type="presOf" srcId="{A814DBD8-7F4C-4F51-8F05-A8031BAF7BFD}" destId="{6E0140E3-4403-4A12-B006-C62C29917BA3}" srcOrd="0" destOrd="0" presId="urn:microsoft.com/office/officeart/2005/8/layout/list1"/>
    <dgm:cxn modelId="{FD29D77C-AD83-458E-9FB3-9FF338439746}" type="presOf" srcId="{B0953021-486A-44C6-B0ED-2A3C6A690598}" destId="{0029849A-F2FB-4894-A3D4-01937E03D907}" srcOrd="1" destOrd="0" presId="urn:microsoft.com/office/officeart/2005/8/layout/list1"/>
    <dgm:cxn modelId="{4BE5DC9D-D777-48B9-8EF6-96123696FD9F}" type="presOf" srcId="{79ACCA71-5D4A-4ADD-BAFC-69A6D419F55F}" destId="{45AC340D-1E50-4471-9B4A-88FA8976E8E8}" srcOrd="0" destOrd="0" presId="urn:microsoft.com/office/officeart/2005/8/layout/list1"/>
    <dgm:cxn modelId="{D07572A2-18AC-44A1-9929-D1DCDC281529}" srcId="{45BAA231-3F0B-433F-8FE4-6FEE443FF3EC}" destId="{B0953021-486A-44C6-B0ED-2A3C6A690598}" srcOrd="2" destOrd="0" parTransId="{F988E0C5-823D-44B4-9AC1-B1DD1A34F078}" sibTransId="{C453ECE7-352D-45EE-84AE-2A7BBEC012B7}"/>
    <dgm:cxn modelId="{BFECDD35-B61D-4375-BF57-76DCE620099C}" srcId="{45BAA231-3F0B-433F-8FE4-6FEE443FF3EC}" destId="{A814DBD8-7F4C-4F51-8F05-A8031BAF7BFD}" srcOrd="1" destOrd="0" parTransId="{1A2E8A06-6112-4294-A5C3-97D01B6CC95C}" sibTransId="{FC5D0029-51BB-4557-9E23-CB211EB378E7}"/>
    <dgm:cxn modelId="{A01CC638-DCD4-4756-8C2F-4E69ACBB1E30}" type="presOf" srcId="{B0953021-486A-44C6-B0ED-2A3C6A690598}" destId="{1047205A-92CC-4F08-9E91-91577B66FEB7}" srcOrd="0" destOrd="0" presId="urn:microsoft.com/office/officeart/2005/8/layout/list1"/>
    <dgm:cxn modelId="{DCF16222-B265-440C-84E7-C718A6E7A4B5}" srcId="{A814DBD8-7F4C-4F51-8F05-A8031BAF7BFD}" destId="{3762FB83-C946-4676-B81F-D5D6B7237A50}" srcOrd="0" destOrd="0" parTransId="{F6678ADF-AD1F-4F68-9B05-DB488D6BBECD}" sibTransId="{D7CA3407-C5F3-46BC-973F-233FFED16F3F}"/>
    <dgm:cxn modelId="{6972833A-3449-482F-941F-3557411C48CF}" srcId="{B0953021-486A-44C6-B0ED-2A3C6A690598}" destId="{AAF2FB8A-73FC-4B92-95B0-5F4D7E9045E4}" srcOrd="0" destOrd="0" parTransId="{2C905B62-DB45-44A5-B3DE-4B8EA49CE7A4}" sibTransId="{B0242AE4-10BB-4E3A-8052-318A68B4C508}"/>
    <dgm:cxn modelId="{A7CCFE57-EBEC-44D0-8D7E-4359D908B2BB}" type="presOf" srcId="{AB4C709A-2AC0-4A56-B63C-5BD03FB9FC7B}" destId="{9616F647-2044-4184-8163-39837A30DC8B}" srcOrd="1" destOrd="0" presId="urn:microsoft.com/office/officeart/2005/8/layout/list1"/>
    <dgm:cxn modelId="{494389BB-15EE-4A26-B3AA-B2A3C0712B46}" srcId="{45BAA231-3F0B-433F-8FE4-6FEE443FF3EC}" destId="{AB4C709A-2AC0-4A56-B63C-5BD03FB9FC7B}" srcOrd="0" destOrd="0" parTransId="{569EC39E-446E-410A-951B-F472A629C892}" sibTransId="{3BC2B16E-94C0-4498-B0BD-5108A05A151C}"/>
    <dgm:cxn modelId="{F0DFE5B8-9223-4859-8B91-AD52C0367201}" type="presOf" srcId="{AAF2FB8A-73FC-4B92-95B0-5F4D7E9045E4}" destId="{270CA931-6D77-40CD-A97C-A7F64875E2C4}" srcOrd="0" destOrd="0" presId="urn:microsoft.com/office/officeart/2005/8/layout/list1"/>
    <dgm:cxn modelId="{8BADA916-4F3C-46E3-9ADF-C432D2075A70}" type="presOf" srcId="{AB4C709A-2AC0-4A56-B63C-5BD03FB9FC7B}" destId="{D737E41C-8017-4C51-81DB-6054C6651964}" srcOrd="0" destOrd="0" presId="urn:microsoft.com/office/officeart/2005/8/layout/list1"/>
    <dgm:cxn modelId="{54182DD4-D3D7-42F3-9F78-1A4B90DF0C01}" type="presParOf" srcId="{FE777029-C20C-448E-AB11-82E805D55A58}" destId="{9D78620A-2733-428E-9DC8-F07308B4CD5C}" srcOrd="0" destOrd="0" presId="urn:microsoft.com/office/officeart/2005/8/layout/list1"/>
    <dgm:cxn modelId="{744C3C6A-5E4A-4144-9D51-8EDF7B431F2D}" type="presParOf" srcId="{9D78620A-2733-428E-9DC8-F07308B4CD5C}" destId="{D737E41C-8017-4C51-81DB-6054C6651964}" srcOrd="0" destOrd="0" presId="urn:microsoft.com/office/officeart/2005/8/layout/list1"/>
    <dgm:cxn modelId="{3FDEA2C1-C4E9-4B1F-AA2E-9D2426E9599E}" type="presParOf" srcId="{9D78620A-2733-428E-9DC8-F07308B4CD5C}" destId="{9616F647-2044-4184-8163-39837A30DC8B}" srcOrd="1" destOrd="0" presId="urn:microsoft.com/office/officeart/2005/8/layout/list1"/>
    <dgm:cxn modelId="{AC21627E-A222-4B87-831F-745955028BDE}" type="presParOf" srcId="{FE777029-C20C-448E-AB11-82E805D55A58}" destId="{080EAACA-0C33-440B-8062-E2F635A3F59D}" srcOrd="1" destOrd="0" presId="urn:microsoft.com/office/officeart/2005/8/layout/list1"/>
    <dgm:cxn modelId="{3FB3602F-2FB2-4DA8-8BC9-6E9783568E68}" type="presParOf" srcId="{FE777029-C20C-448E-AB11-82E805D55A58}" destId="{45AC340D-1E50-4471-9B4A-88FA8976E8E8}" srcOrd="2" destOrd="0" presId="urn:microsoft.com/office/officeart/2005/8/layout/list1"/>
    <dgm:cxn modelId="{CFDC6879-606D-423C-B466-52484C1E0E15}" type="presParOf" srcId="{FE777029-C20C-448E-AB11-82E805D55A58}" destId="{4FBEAD73-93E4-45A1-B22D-5BA7F6D7E62F}" srcOrd="3" destOrd="0" presId="urn:microsoft.com/office/officeart/2005/8/layout/list1"/>
    <dgm:cxn modelId="{13389B47-FCFC-4C75-90CB-058472178592}" type="presParOf" srcId="{FE777029-C20C-448E-AB11-82E805D55A58}" destId="{FEF379FC-E59E-4940-830B-6EC2D4D3A7C4}" srcOrd="4" destOrd="0" presId="urn:microsoft.com/office/officeart/2005/8/layout/list1"/>
    <dgm:cxn modelId="{1B9A4FA2-AC1A-4238-B9DF-C887682467B5}" type="presParOf" srcId="{FEF379FC-E59E-4940-830B-6EC2D4D3A7C4}" destId="{6E0140E3-4403-4A12-B006-C62C29917BA3}" srcOrd="0" destOrd="0" presId="urn:microsoft.com/office/officeart/2005/8/layout/list1"/>
    <dgm:cxn modelId="{A0C95096-987D-4C61-9870-B7D882021E8C}" type="presParOf" srcId="{FEF379FC-E59E-4940-830B-6EC2D4D3A7C4}" destId="{57E7F9A1-CF3A-478E-822C-77D19669CD76}" srcOrd="1" destOrd="0" presId="urn:microsoft.com/office/officeart/2005/8/layout/list1"/>
    <dgm:cxn modelId="{2376ADF6-56FC-40A3-BC7D-B38378B04796}" type="presParOf" srcId="{FE777029-C20C-448E-AB11-82E805D55A58}" destId="{B1689B7E-342C-4560-8F7E-A284F524C4CE}" srcOrd="5" destOrd="0" presId="urn:microsoft.com/office/officeart/2005/8/layout/list1"/>
    <dgm:cxn modelId="{A9571376-3970-42BF-BA03-E205D3369FD4}" type="presParOf" srcId="{FE777029-C20C-448E-AB11-82E805D55A58}" destId="{DBABA724-17D2-4B5C-9B68-5D70B4A84DD9}" srcOrd="6" destOrd="0" presId="urn:microsoft.com/office/officeart/2005/8/layout/list1"/>
    <dgm:cxn modelId="{B151F75A-15F1-441A-9F94-50CBF9E411BF}" type="presParOf" srcId="{FE777029-C20C-448E-AB11-82E805D55A58}" destId="{1CC6284F-68CA-46DA-91F5-E65B56674F81}" srcOrd="7" destOrd="0" presId="urn:microsoft.com/office/officeart/2005/8/layout/list1"/>
    <dgm:cxn modelId="{C4AFF10E-F9C9-4E84-AAE6-25F413740987}" type="presParOf" srcId="{FE777029-C20C-448E-AB11-82E805D55A58}" destId="{7D2F0918-761B-4583-AC40-4EF103F7E2B8}" srcOrd="8" destOrd="0" presId="urn:microsoft.com/office/officeart/2005/8/layout/list1"/>
    <dgm:cxn modelId="{C4F15F5A-EDFB-4F7F-B00A-6FBC1ABE3061}" type="presParOf" srcId="{7D2F0918-761B-4583-AC40-4EF103F7E2B8}" destId="{1047205A-92CC-4F08-9E91-91577B66FEB7}" srcOrd="0" destOrd="0" presId="urn:microsoft.com/office/officeart/2005/8/layout/list1"/>
    <dgm:cxn modelId="{970495A4-E71C-4C66-8180-2FF693D97FBF}" type="presParOf" srcId="{7D2F0918-761B-4583-AC40-4EF103F7E2B8}" destId="{0029849A-F2FB-4894-A3D4-01937E03D907}" srcOrd="1" destOrd="0" presId="urn:microsoft.com/office/officeart/2005/8/layout/list1"/>
    <dgm:cxn modelId="{F554F829-E882-40F2-9993-C7BC424A4DEF}" type="presParOf" srcId="{FE777029-C20C-448E-AB11-82E805D55A58}" destId="{C9DD9371-3E99-4F9A-81B6-0082F2D0A56B}" srcOrd="9" destOrd="0" presId="urn:microsoft.com/office/officeart/2005/8/layout/list1"/>
    <dgm:cxn modelId="{549071CB-0917-4C02-AD34-78E8DFF3692C}" type="presParOf" srcId="{FE777029-C20C-448E-AB11-82E805D55A58}" destId="{270CA931-6D77-40CD-A97C-A7F64875E2C4}" srcOrd="10" destOrd="0" presId="urn:microsoft.com/office/officeart/2005/8/layout/list1"/>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5AC340D-1E50-4471-9B4A-88FA8976E8E8}">
      <dsp:nvSpPr>
        <dsp:cNvPr id="0" name=""/>
        <dsp:cNvSpPr/>
      </dsp:nvSpPr>
      <dsp:spPr>
        <a:xfrm>
          <a:off x="0" y="228564"/>
          <a:ext cx="8586539" cy="120487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66411" tIns="312420" rIns="666411" bIns="128016" numCol="1" spcCol="1270" anchor="t" anchorCtr="0">
          <a:noAutofit/>
        </a:bodyPr>
        <a:lstStyle/>
        <a:p>
          <a:pPr marL="171450" lvl="1" indent="-171450" algn="l" defTabSz="800100">
            <a:lnSpc>
              <a:spcPct val="90000"/>
            </a:lnSpc>
            <a:spcBef>
              <a:spcPct val="0"/>
            </a:spcBef>
            <a:spcAft>
              <a:spcPct val="15000"/>
            </a:spcAft>
            <a:buChar char="••"/>
          </a:pPr>
          <a:r>
            <a:rPr lang="ru-RU" sz="1800" b="1" kern="1200" dirty="0" smtClean="0">
              <a:solidFill>
                <a:srgbClr val="002060"/>
              </a:solidFill>
            </a:rPr>
            <a:t>участие в организации деятельности по сбору (в том числе раздельному сбору) и транспортированию твердых коммунальных отходов на территориях соответствующих поселений</a:t>
          </a:r>
          <a:endParaRPr lang="ru-RU" sz="1800" kern="1200" dirty="0"/>
        </a:p>
      </dsp:txBody>
      <dsp:txXfrm>
        <a:off x="0" y="228564"/>
        <a:ext cx="8586539" cy="1204875"/>
      </dsp:txXfrm>
    </dsp:sp>
    <dsp:sp modelId="{9616F647-2044-4184-8163-39837A30DC8B}">
      <dsp:nvSpPr>
        <dsp:cNvPr id="0" name=""/>
        <dsp:cNvSpPr/>
      </dsp:nvSpPr>
      <dsp:spPr>
        <a:xfrm>
          <a:off x="429326" y="39992"/>
          <a:ext cx="6010577" cy="4428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7186" tIns="0" rIns="227186" bIns="0" numCol="1" spcCol="1270" anchor="ctr" anchorCtr="0">
          <a:noAutofit/>
        </a:bodyPr>
        <a:lstStyle/>
        <a:p>
          <a:pPr lvl="0" algn="l" defTabSz="1066800">
            <a:lnSpc>
              <a:spcPct val="90000"/>
            </a:lnSpc>
            <a:spcBef>
              <a:spcPct val="0"/>
            </a:spcBef>
            <a:spcAft>
              <a:spcPct val="35000"/>
            </a:spcAft>
          </a:pPr>
          <a:r>
            <a:rPr lang="ru-RU" sz="2400" b="1" kern="1200" dirty="0" smtClean="0"/>
            <a:t>Поселения</a:t>
          </a:r>
          <a:endParaRPr lang="ru-RU" sz="2400" b="1" kern="1200" dirty="0"/>
        </a:p>
      </dsp:txBody>
      <dsp:txXfrm>
        <a:off x="429326" y="39992"/>
        <a:ext cx="6010577" cy="442800"/>
      </dsp:txXfrm>
    </dsp:sp>
    <dsp:sp modelId="{DBABA724-17D2-4B5C-9B68-5D70B4A84DD9}">
      <dsp:nvSpPr>
        <dsp:cNvPr id="0" name=""/>
        <dsp:cNvSpPr/>
      </dsp:nvSpPr>
      <dsp:spPr>
        <a:xfrm>
          <a:off x="0" y="1768667"/>
          <a:ext cx="8586539" cy="14647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66411" tIns="312420" rIns="666411" bIns="128016" numCol="1" spcCol="1270" anchor="t" anchorCtr="0">
          <a:noAutofit/>
        </a:bodyPr>
        <a:lstStyle/>
        <a:p>
          <a:pPr marL="171450" lvl="1" indent="-171450" algn="l" defTabSz="800100">
            <a:lnSpc>
              <a:spcPct val="90000"/>
            </a:lnSpc>
            <a:spcBef>
              <a:spcPct val="0"/>
            </a:spcBef>
            <a:spcAft>
              <a:spcPct val="15000"/>
            </a:spcAft>
            <a:buChar char="••"/>
          </a:pPr>
          <a:r>
            <a:rPr lang="ru-RU" sz="1800" b="1" kern="1200" dirty="0" smtClean="0">
              <a:solidFill>
                <a:srgbClr val="002060"/>
              </a:solidFill>
            </a:rPr>
            <a:t>участие в организации деятельности по сбору(в том числе раздельному сбору), транспортированию, обработки, утилизации,  обезвреживанию, захоронению твердых коммунальных отходов на территориях соответствующих районов</a:t>
          </a:r>
          <a:endParaRPr lang="ru-RU" sz="1800" kern="1200" dirty="0"/>
        </a:p>
      </dsp:txBody>
      <dsp:txXfrm>
        <a:off x="0" y="1768667"/>
        <a:ext cx="8586539" cy="1464750"/>
      </dsp:txXfrm>
    </dsp:sp>
    <dsp:sp modelId="{57E7F9A1-CF3A-478E-822C-77D19669CD76}">
      <dsp:nvSpPr>
        <dsp:cNvPr id="0" name=""/>
        <dsp:cNvSpPr/>
      </dsp:nvSpPr>
      <dsp:spPr>
        <a:xfrm>
          <a:off x="429326" y="1547267"/>
          <a:ext cx="6010577" cy="4428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7186" tIns="0" rIns="227186" bIns="0" numCol="1" spcCol="1270" anchor="ctr" anchorCtr="0">
          <a:noAutofit/>
        </a:bodyPr>
        <a:lstStyle/>
        <a:p>
          <a:pPr lvl="0" algn="l" defTabSz="1066800">
            <a:lnSpc>
              <a:spcPct val="90000"/>
            </a:lnSpc>
            <a:spcBef>
              <a:spcPct val="0"/>
            </a:spcBef>
            <a:spcAft>
              <a:spcPct val="35000"/>
            </a:spcAft>
          </a:pPr>
          <a:r>
            <a:rPr lang="ru-RU" sz="2400" b="1" kern="1200" dirty="0" smtClean="0"/>
            <a:t>Муниципальные районы</a:t>
          </a:r>
          <a:endParaRPr lang="ru-RU" sz="2400" b="1" kern="1200" dirty="0"/>
        </a:p>
      </dsp:txBody>
      <dsp:txXfrm>
        <a:off x="429326" y="1547267"/>
        <a:ext cx="6010577" cy="442800"/>
      </dsp:txXfrm>
    </dsp:sp>
    <dsp:sp modelId="{270CA931-6D77-40CD-A97C-A7F64875E2C4}">
      <dsp:nvSpPr>
        <dsp:cNvPr id="0" name=""/>
        <dsp:cNvSpPr/>
      </dsp:nvSpPr>
      <dsp:spPr>
        <a:xfrm>
          <a:off x="0" y="3535817"/>
          <a:ext cx="8586539" cy="14647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66411" tIns="312420" rIns="666411" bIns="128016" numCol="1" spcCol="1270" anchor="t" anchorCtr="0">
          <a:noAutofit/>
        </a:bodyPr>
        <a:lstStyle/>
        <a:p>
          <a:pPr marL="171450" lvl="1" indent="-171450" algn="l" defTabSz="800100">
            <a:lnSpc>
              <a:spcPct val="90000"/>
            </a:lnSpc>
            <a:spcBef>
              <a:spcPct val="0"/>
            </a:spcBef>
            <a:spcAft>
              <a:spcPct val="15000"/>
            </a:spcAft>
            <a:buChar char="••"/>
          </a:pPr>
          <a:r>
            <a:rPr lang="ru-RU" sz="1800" b="1" kern="1200" dirty="0" smtClean="0">
              <a:solidFill>
                <a:srgbClr val="002060"/>
              </a:solidFill>
            </a:rPr>
            <a:t>участие в организации деятельности по сбору (в том числе раздельному сбору), транспортированию, обработке, утилизации, обезвреживанию, захоронению твердых коммунальных отходов на территориях соответствующих городских округов".</a:t>
          </a:r>
          <a:endParaRPr lang="ru-RU" sz="1800" kern="1200" dirty="0"/>
        </a:p>
      </dsp:txBody>
      <dsp:txXfrm>
        <a:off x="0" y="3535817"/>
        <a:ext cx="8586539" cy="1464750"/>
      </dsp:txXfrm>
    </dsp:sp>
    <dsp:sp modelId="{0029849A-F2FB-4894-A3D4-01937E03D907}">
      <dsp:nvSpPr>
        <dsp:cNvPr id="0" name=""/>
        <dsp:cNvSpPr/>
      </dsp:nvSpPr>
      <dsp:spPr>
        <a:xfrm>
          <a:off x="429326" y="3314417"/>
          <a:ext cx="6010577" cy="4428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7186" tIns="0" rIns="227186" bIns="0" numCol="1" spcCol="1270" anchor="ctr" anchorCtr="0">
          <a:noAutofit/>
        </a:bodyPr>
        <a:lstStyle/>
        <a:p>
          <a:pPr lvl="0" algn="l" defTabSz="1066800">
            <a:lnSpc>
              <a:spcPct val="90000"/>
            </a:lnSpc>
            <a:spcBef>
              <a:spcPct val="0"/>
            </a:spcBef>
            <a:spcAft>
              <a:spcPct val="35000"/>
            </a:spcAft>
          </a:pPr>
          <a:r>
            <a:rPr lang="ru-RU" sz="2400" b="1" kern="1200" dirty="0" smtClean="0"/>
            <a:t>Городские округа</a:t>
          </a:r>
          <a:endParaRPr lang="ru-RU" sz="2400" b="1" kern="1200" dirty="0"/>
        </a:p>
      </dsp:txBody>
      <dsp:txXfrm>
        <a:off x="429326" y="3314417"/>
        <a:ext cx="6010577" cy="44280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5407E50C-899D-487B-8109-464807C2A9FC}" type="datetimeFigureOut">
              <a:rPr lang="ru-RU"/>
              <a:pPr>
                <a:defRPr/>
              </a:pPr>
              <a:t>12.04.2016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FA2B97A7-2558-4CA7-8E20-E87E6295BE87}"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Образ слайда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7410"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7411"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509CAF0-6B48-40C7-9A4F-BC3B05CB92D8}" type="slidenum">
              <a:rPr lang="ru-RU"/>
              <a:pPr fontAlgn="base">
                <a:spcBef>
                  <a:spcPct val="0"/>
                </a:spcBef>
                <a:spcAft>
                  <a:spcPct val="0"/>
                </a:spcAft>
                <a:defRPr/>
              </a:pPr>
              <a:t>3</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Образ слайда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945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945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6F3357-3D98-4CAB-8C77-901A7597C42F}" type="slidenum">
              <a:rPr lang="ru-RU"/>
              <a:pPr fontAlgn="base">
                <a:spcBef>
                  <a:spcPct val="0"/>
                </a:spcBef>
                <a:spcAft>
                  <a:spcPct val="0"/>
                </a:spcAft>
                <a:defRPr/>
              </a:pPr>
              <a:t>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Образ слайда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1202"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6083"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8956259-B310-461C-A19B-75BD420C082B}" type="slidenum">
              <a:rPr lang="ru-RU"/>
              <a:pPr fontAlgn="base">
                <a:spcBef>
                  <a:spcPct val="0"/>
                </a:spcBef>
                <a:spcAft>
                  <a:spcPct val="0"/>
                </a:spcAft>
                <a:defRPr/>
              </a:pPr>
              <a:t>25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44"/>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7726E505-9E99-4E31-9824-1F9A49E8193B}" type="datetimeFigureOut">
              <a:rPr lang="ru-RU"/>
              <a:pPr>
                <a:defRPr/>
              </a:pPr>
              <a:t>12.04.2016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C14A945-3138-4643-BA49-C18BE76F711F}"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53B1912-3E90-4BFC-B784-1979A9DA2E63}" type="datetimeFigureOut">
              <a:rPr lang="ru-RU"/>
              <a:pPr>
                <a:defRPr/>
              </a:pPr>
              <a:t>12.04.2016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59A58E-4016-431E-91D0-4C9011AC8789}"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0"/>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40"/>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2E780F9-FE90-4368-A04E-C9A336264B62}" type="datetimeFigureOut">
              <a:rPr lang="ru-RU"/>
              <a:pPr>
                <a:defRPr/>
              </a:pPr>
              <a:t>12.04.2016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E48B99E-08EE-40A0-8341-C9C969AC71E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0AA43F1-BBF3-4576-9B2C-B89DF6F3106F}" type="datetimeFigureOut">
              <a:rPr lang="ru-RU"/>
              <a:pPr>
                <a:defRPr/>
              </a:pPr>
              <a:t>12.04.2016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A4EEE7E-A954-4012-9643-32A1805BA298}"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1"/>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9F9D7D3F-DE9F-41A8-82D3-6276871D061E}" type="datetimeFigureOut">
              <a:rPr lang="ru-RU"/>
              <a:pPr>
                <a:defRPr/>
              </a:pPr>
              <a:t>12.04.2016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1F6FA77-9F67-4DD6-A335-7D6D203F6782}"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62457432-CB64-40AC-A803-9796FC186E06}" type="datetimeFigureOut">
              <a:rPr lang="ru-RU"/>
              <a:pPr>
                <a:defRPr/>
              </a:pPr>
              <a:t>12.04.2016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473A8DC-5AD4-485D-BCB7-312C76723D94}"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1B59398C-6F65-4EC3-B259-E5370679D6EE}" type="datetimeFigureOut">
              <a:rPr lang="ru-RU"/>
              <a:pPr>
                <a:defRPr/>
              </a:pPr>
              <a:t>12.04.2016</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F08BD9A4-0DBF-4611-8A25-24B8C9B4DD5A}"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265F2A92-0061-4949-A797-9B118809E9D3}" type="datetimeFigureOut">
              <a:rPr lang="ru-RU"/>
              <a:pPr>
                <a:defRPr/>
              </a:pPr>
              <a:t>12.04.2016</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ED0352DE-B6A1-4E0E-9DE6-1FF03F988FD0}"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CFFC5FF4-06FF-4445-9428-6FFAE4786304}" type="datetimeFigureOut">
              <a:rPr lang="ru-RU"/>
              <a:pPr>
                <a:defRPr/>
              </a:pPr>
              <a:t>12.04.2016</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91BA29E3-DC7C-469E-B42E-8B3BD9AEA2C1}"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10" y="273049"/>
            <a:ext cx="3008313" cy="1162051"/>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69"/>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10"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3BC7D96-3EA8-4F31-9B92-F6D2594952DD}" type="datetimeFigureOut">
              <a:rPr lang="ru-RU"/>
              <a:pPr>
                <a:defRPr/>
              </a:pPr>
              <a:t>12.04.2016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714BEF3-4E67-49F5-9DE0-A13FD7E0BAFA}"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9"/>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55"/>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BCB33AD-0E52-4D4F-9C99-6B8CE0F34060}" type="datetimeFigureOut">
              <a:rPr lang="ru-RU"/>
              <a:pPr>
                <a:defRPr/>
              </a:pPr>
              <a:t>12.04.2016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01FB2BB-D381-40D8-9E8B-BD7651216E66}"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9"/>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1"/>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62EB568-05FB-431C-A362-BDD959F65C19}" type="datetimeFigureOut">
              <a:rPr lang="ru-RU"/>
              <a:pPr>
                <a:defRPr/>
              </a:pPr>
              <a:t>12.04.2016</a:t>
            </a:fld>
            <a:endParaRPr lang="ru-RU"/>
          </a:p>
        </p:txBody>
      </p:sp>
      <p:sp>
        <p:nvSpPr>
          <p:cNvPr id="5" name="Нижний колонтитул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802B7036-2915-401A-9FCF-2BF927557F7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diagramQuickStyle" Target="../diagrams/quickStyle1.xml"/><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png"/><Relationship Id="rId9" Type="http://schemas.microsoft.com/office/2007/relationships/diagramDrawing" Target="../diagrams/drawing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Группа 15"/>
          <p:cNvGrpSpPr>
            <a:grpSpLocks/>
          </p:cNvGrpSpPr>
          <p:nvPr/>
        </p:nvGrpSpPr>
        <p:grpSpPr bwMode="auto">
          <a:xfrm>
            <a:off x="214315" y="0"/>
            <a:ext cx="8929687" cy="6858000"/>
            <a:chOff x="214313" y="0"/>
            <a:chExt cx="8929687" cy="6858024"/>
          </a:xfrm>
        </p:grpSpPr>
        <p:pic>
          <p:nvPicPr>
            <p:cNvPr id="14341" name="Рисунок 4" descr="фон.png"/>
            <p:cNvPicPr>
              <a:picLocks noChangeAspect="1"/>
            </p:cNvPicPr>
            <p:nvPr/>
          </p:nvPicPr>
          <p:blipFill>
            <a:blip r:embed="rId2" cstate="print">
              <a:lum bright="24000"/>
            </a:blip>
            <a:srcRect/>
            <a:stretch>
              <a:fillRect/>
            </a:stretch>
          </p:blipFill>
          <p:spPr bwMode="auto">
            <a:xfrm>
              <a:off x="7269392" y="3143266"/>
              <a:ext cx="1874608" cy="3714758"/>
            </a:xfrm>
            <a:prstGeom prst="rect">
              <a:avLst/>
            </a:prstGeom>
            <a:noFill/>
            <a:ln w="9525">
              <a:noFill/>
              <a:miter lim="800000"/>
              <a:headEnd/>
              <a:tailEnd/>
            </a:ln>
          </p:spPr>
        </p:pic>
        <p:pic>
          <p:nvPicPr>
            <p:cNvPr id="14342" name="Рисунок 5" descr="верх2.png"/>
            <p:cNvPicPr>
              <a:picLocks noChangeAspect="1"/>
            </p:cNvPicPr>
            <p:nvPr/>
          </p:nvPicPr>
          <p:blipFill>
            <a:blip r:embed="rId3" cstate="print">
              <a:lum bright="10000"/>
            </a:blip>
            <a:srcRect b="49998"/>
            <a:stretch>
              <a:fillRect/>
            </a:stretch>
          </p:blipFill>
          <p:spPr bwMode="auto">
            <a:xfrm>
              <a:off x="285720" y="0"/>
              <a:ext cx="8858280" cy="138412"/>
            </a:xfrm>
            <a:prstGeom prst="rect">
              <a:avLst/>
            </a:prstGeom>
            <a:noFill/>
            <a:ln w="9525">
              <a:noFill/>
              <a:miter lim="800000"/>
              <a:headEnd/>
              <a:tailEnd/>
            </a:ln>
          </p:spPr>
        </p:pic>
        <p:pic>
          <p:nvPicPr>
            <p:cNvPr id="14343" name="Рисунок 3" descr="Logo-green.png"/>
            <p:cNvPicPr>
              <a:picLocks noChangeAspect="1"/>
            </p:cNvPicPr>
            <p:nvPr/>
          </p:nvPicPr>
          <p:blipFill>
            <a:blip r:embed="rId4" cstate="print"/>
            <a:srcRect t="59363" r="50391"/>
            <a:stretch>
              <a:fillRect/>
            </a:stretch>
          </p:blipFill>
          <p:spPr bwMode="auto">
            <a:xfrm>
              <a:off x="214313" y="142875"/>
              <a:ext cx="928687" cy="928688"/>
            </a:xfrm>
            <a:prstGeom prst="rect">
              <a:avLst/>
            </a:prstGeom>
            <a:noFill/>
            <a:ln w="9525">
              <a:noFill/>
              <a:miter lim="800000"/>
              <a:headEnd/>
              <a:tailEnd/>
            </a:ln>
          </p:spPr>
        </p:pic>
      </p:grpSp>
      <p:sp>
        <p:nvSpPr>
          <p:cNvPr id="14338" name="Прямоугольник 12"/>
          <p:cNvSpPr>
            <a:spLocks noChangeArrowheads="1"/>
          </p:cNvSpPr>
          <p:nvPr/>
        </p:nvSpPr>
        <p:spPr bwMode="auto">
          <a:xfrm>
            <a:off x="0" y="3714749"/>
            <a:ext cx="9144000" cy="2185214"/>
          </a:xfrm>
          <a:prstGeom prst="rect">
            <a:avLst/>
          </a:prstGeom>
          <a:noFill/>
          <a:ln w="9525">
            <a:noFill/>
            <a:miter lim="800000"/>
            <a:headEnd/>
            <a:tailEnd/>
          </a:ln>
        </p:spPr>
        <p:txBody>
          <a:bodyPr>
            <a:spAutoFit/>
          </a:bodyPr>
          <a:lstStyle/>
          <a:p>
            <a:pPr algn="ctr"/>
            <a:r>
              <a:rPr lang="ru-RU" sz="2400" b="1" dirty="0">
                <a:solidFill>
                  <a:srgbClr val="002060"/>
                </a:solidFill>
                <a:cs typeface="Arial" charset="0"/>
              </a:rPr>
              <a:t>Шакиров Фаяз Фанилович</a:t>
            </a:r>
          </a:p>
          <a:p>
            <a:pPr algn="ctr"/>
            <a:r>
              <a:rPr lang="ru-RU" sz="2200" b="1" dirty="0">
                <a:solidFill>
                  <a:srgbClr val="002060"/>
                </a:solidFill>
                <a:cs typeface="Arial" charset="0"/>
              </a:rPr>
              <a:t>Заместитель министра экологии и природных ресурсов </a:t>
            </a:r>
          </a:p>
          <a:p>
            <a:pPr algn="ctr"/>
            <a:r>
              <a:rPr lang="ru-RU" sz="2200" b="1" dirty="0">
                <a:solidFill>
                  <a:srgbClr val="002060"/>
                </a:solidFill>
                <a:cs typeface="Arial" charset="0"/>
              </a:rPr>
              <a:t>Республики Татарстан,</a:t>
            </a:r>
          </a:p>
          <a:p>
            <a:pPr algn="ctr"/>
            <a:r>
              <a:rPr lang="ru-RU" sz="2200" b="1" dirty="0">
                <a:solidFill>
                  <a:srgbClr val="002060"/>
                </a:solidFill>
                <a:cs typeface="Arial" charset="0"/>
              </a:rPr>
              <a:t> Главный Государственный инспектор Республики Татарстан </a:t>
            </a:r>
          </a:p>
          <a:p>
            <a:pPr algn="ctr"/>
            <a:r>
              <a:rPr lang="ru-RU" sz="2200" b="1" dirty="0">
                <a:solidFill>
                  <a:srgbClr val="002060"/>
                </a:solidFill>
                <a:cs typeface="Arial" charset="0"/>
              </a:rPr>
              <a:t> в области охраны окружающей среды</a:t>
            </a:r>
          </a:p>
          <a:p>
            <a:pPr algn="ctr"/>
            <a:endParaRPr lang="ru-RU" sz="2400" b="1" dirty="0">
              <a:solidFill>
                <a:srgbClr val="002060"/>
              </a:solidFill>
              <a:cs typeface="Arial" charset="0"/>
            </a:endParaRPr>
          </a:p>
        </p:txBody>
      </p:sp>
      <p:sp>
        <p:nvSpPr>
          <p:cNvPr id="14339" name="Прямоугольник 13"/>
          <p:cNvSpPr>
            <a:spLocks noChangeArrowheads="1"/>
          </p:cNvSpPr>
          <p:nvPr/>
        </p:nvSpPr>
        <p:spPr bwMode="auto">
          <a:xfrm>
            <a:off x="0" y="6477000"/>
            <a:ext cx="9144000" cy="369332"/>
          </a:xfrm>
          <a:prstGeom prst="rect">
            <a:avLst/>
          </a:prstGeom>
          <a:noFill/>
          <a:ln w="9525">
            <a:noFill/>
            <a:miter lim="800000"/>
            <a:headEnd/>
            <a:tailEnd/>
          </a:ln>
        </p:spPr>
        <p:txBody>
          <a:bodyPr>
            <a:spAutoFit/>
          </a:bodyPr>
          <a:lstStyle/>
          <a:p>
            <a:pPr algn="ctr"/>
            <a:r>
              <a:rPr lang="ru-RU" b="1" dirty="0" smtClean="0">
                <a:solidFill>
                  <a:srgbClr val="002060"/>
                </a:solidFill>
                <a:cs typeface="Arial" charset="0"/>
              </a:rPr>
              <a:t>13 </a:t>
            </a:r>
            <a:r>
              <a:rPr lang="ru-RU" b="1" dirty="0" smtClean="0">
                <a:solidFill>
                  <a:srgbClr val="002060"/>
                </a:solidFill>
                <a:cs typeface="Arial" charset="0"/>
              </a:rPr>
              <a:t>апреля 2016 г.</a:t>
            </a:r>
            <a:endParaRPr lang="ru-RU" b="1" dirty="0">
              <a:solidFill>
                <a:srgbClr val="002060"/>
              </a:solidFill>
              <a:cs typeface="Arial" charset="0"/>
            </a:endParaRPr>
          </a:p>
        </p:txBody>
      </p:sp>
      <p:sp>
        <p:nvSpPr>
          <p:cNvPr id="14340" name="Прямоугольник 8"/>
          <p:cNvSpPr>
            <a:spLocks noChangeArrowheads="1"/>
          </p:cNvSpPr>
          <p:nvPr/>
        </p:nvSpPr>
        <p:spPr bwMode="auto">
          <a:xfrm>
            <a:off x="107950" y="1857375"/>
            <a:ext cx="9036050" cy="954107"/>
          </a:xfrm>
          <a:prstGeom prst="rect">
            <a:avLst/>
          </a:prstGeom>
          <a:noFill/>
          <a:ln w="9525">
            <a:noFill/>
            <a:miter lim="800000"/>
            <a:headEnd/>
            <a:tailEnd/>
          </a:ln>
        </p:spPr>
        <p:txBody>
          <a:bodyPr>
            <a:spAutoFit/>
          </a:bodyPr>
          <a:lstStyle/>
          <a:p>
            <a:pPr algn="ctr"/>
            <a:r>
              <a:rPr lang="ru-RU" sz="2800" b="1">
                <a:solidFill>
                  <a:srgbClr val="002060"/>
                </a:solidFill>
                <a:cs typeface="Arial" charset="0"/>
              </a:rPr>
              <a:t>АКТУАЛЬНЫЕ ВОПРОСЫ </a:t>
            </a:r>
          </a:p>
          <a:p>
            <a:pPr algn="ctr"/>
            <a:r>
              <a:rPr lang="ru-RU" sz="2800" b="1">
                <a:solidFill>
                  <a:srgbClr val="002060"/>
                </a:solidFill>
                <a:cs typeface="Arial" charset="0"/>
              </a:rPr>
              <a:t>МЕСТНОГО САМОУПРАВЛЕНИЯ</a:t>
            </a:r>
            <a:endParaRPr lang="ru-RU" sz="3600" b="1">
              <a:solidFill>
                <a:srgbClr val="002060"/>
              </a:solidFill>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27650"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27651" name="Рисунок 3" descr="Logo-green.png"/>
          <p:cNvPicPr>
            <a:picLocks noChangeAspect="1"/>
          </p:cNvPicPr>
          <p:nvPr/>
        </p:nvPicPr>
        <p:blipFill>
          <a:blip r:embed="rId4" cstate="print"/>
          <a:srcRect t="59363" r="50391"/>
          <a:stretch>
            <a:fillRect/>
          </a:stretch>
        </p:blipFill>
        <p:spPr bwMode="auto">
          <a:xfrm>
            <a:off x="161925" y="146052"/>
            <a:ext cx="857250" cy="925513"/>
          </a:xfrm>
          <a:prstGeom prst="rect">
            <a:avLst/>
          </a:prstGeom>
          <a:noFill/>
          <a:ln w="9525">
            <a:noFill/>
            <a:miter lim="800000"/>
            <a:headEnd/>
            <a:tailEnd/>
          </a:ln>
        </p:spPr>
      </p:pic>
      <p:sp>
        <p:nvSpPr>
          <p:cNvPr id="16" name="TextBox 15"/>
          <p:cNvSpPr txBox="1"/>
          <p:nvPr/>
        </p:nvSpPr>
        <p:spPr>
          <a:xfrm>
            <a:off x="1071565" y="142875"/>
            <a:ext cx="8072437" cy="1200329"/>
          </a:xfrm>
          <a:prstGeom prst="rect">
            <a:avLst/>
          </a:prstGeom>
          <a:noFill/>
        </p:spPr>
        <p:txBody>
          <a:bodyPr>
            <a:spAutoFit/>
          </a:bodyPr>
          <a:lstStyle/>
          <a:p>
            <a:pPr algn="ctr">
              <a:defRPr/>
            </a:pPr>
            <a:r>
              <a:rPr lang="ru-RU" sz="2400" b="1" dirty="0">
                <a:solidFill>
                  <a:srgbClr val="FF0000"/>
                </a:solidFill>
                <a:latin typeface="+mj-lt"/>
              </a:rPr>
              <a:t>Проведение работ при размещении на акватории понтонов, вышек, фонтанов, пирсов, других строений, а также разметки акватории.</a:t>
            </a:r>
          </a:p>
        </p:txBody>
      </p:sp>
      <p:sp>
        <p:nvSpPr>
          <p:cNvPr id="27653" name="Прямоугольник 6"/>
          <p:cNvSpPr>
            <a:spLocks noChangeArrowheads="1"/>
          </p:cNvSpPr>
          <p:nvPr/>
        </p:nvSpPr>
        <p:spPr bwMode="auto">
          <a:xfrm>
            <a:off x="500063" y="1571626"/>
            <a:ext cx="8215312" cy="4893647"/>
          </a:xfrm>
          <a:prstGeom prst="rect">
            <a:avLst/>
          </a:prstGeom>
          <a:noFill/>
          <a:ln w="9525">
            <a:noFill/>
            <a:miter lim="800000"/>
            <a:headEnd/>
            <a:tailEnd/>
          </a:ln>
        </p:spPr>
        <p:txBody>
          <a:bodyPr>
            <a:spAutoFit/>
          </a:bodyPr>
          <a:lstStyle/>
          <a:p>
            <a:pPr algn="just">
              <a:defRPr/>
            </a:pPr>
            <a:r>
              <a:rPr lang="ru-RU" sz="2400" b="1" dirty="0">
                <a:solidFill>
                  <a:srgbClr val="002060"/>
                </a:solidFill>
                <a:latin typeface="+mn-lt"/>
              </a:rPr>
              <a:t>Перечень документов, прикладываемых к заявлению:</a:t>
            </a:r>
          </a:p>
          <a:p>
            <a:pPr algn="just">
              <a:defRPr/>
            </a:pPr>
            <a:endParaRPr lang="ru-RU" sz="2400" b="1" dirty="0">
              <a:solidFill>
                <a:srgbClr val="002060"/>
              </a:solidFill>
              <a:latin typeface="+mn-lt"/>
            </a:endParaRPr>
          </a:p>
          <a:p>
            <a:pPr algn="just">
              <a:defRPr/>
            </a:pPr>
            <a:r>
              <a:rPr lang="ru-RU" sz="2400" b="1" dirty="0">
                <a:solidFill>
                  <a:srgbClr val="002060"/>
                </a:solidFill>
                <a:latin typeface="+mn-lt"/>
              </a:rPr>
              <a:t>1.Характеристика водного объекта.</a:t>
            </a:r>
          </a:p>
          <a:p>
            <a:pPr algn="just">
              <a:defRPr/>
            </a:pPr>
            <a:r>
              <a:rPr lang="ru-RU" sz="2400" b="1" dirty="0">
                <a:solidFill>
                  <a:srgbClr val="002060"/>
                </a:solidFill>
                <a:latin typeface="+mn-lt"/>
              </a:rPr>
              <a:t>2.Материалы, содержащие сведения о планируемых заявителем водохозяйственных мероприятиях.</a:t>
            </a:r>
          </a:p>
          <a:p>
            <a:pPr algn="just">
              <a:defRPr/>
            </a:pPr>
            <a:r>
              <a:rPr lang="ru-RU" sz="2400" b="1" dirty="0">
                <a:solidFill>
                  <a:srgbClr val="002060"/>
                </a:solidFill>
                <a:latin typeface="+mn-lt"/>
              </a:rPr>
              <a:t>3.Материалы, содержащие сведения о возможности ведения в установленном порядке регулярных наблюдений за водными объектами и их </a:t>
            </a:r>
            <a:r>
              <a:rPr lang="ru-RU" sz="2400" b="1" dirty="0" err="1">
                <a:solidFill>
                  <a:srgbClr val="002060"/>
                </a:solidFill>
                <a:latin typeface="+mn-lt"/>
              </a:rPr>
              <a:t>водоохранными</a:t>
            </a:r>
            <a:r>
              <a:rPr lang="ru-RU" sz="2400" b="1" dirty="0">
                <a:solidFill>
                  <a:srgbClr val="002060"/>
                </a:solidFill>
                <a:latin typeface="+mn-lt"/>
              </a:rPr>
              <a:t> зонами.</a:t>
            </a:r>
          </a:p>
          <a:p>
            <a:pPr algn="just">
              <a:defRPr/>
            </a:pPr>
            <a:r>
              <a:rPr lang="ru-RU" sz="2400" b="1" dirty="0">
                <a:solidFill>
                  <a:srgbClr val="002060"/>
                </a:solidFill>
                <a:latin typeface="+mn-lt"/>
              </a:rPr>
              <a:t>4.Материалы, отображающие в графической форме водный объект.</a:t>
            </a:r>
          </a:p>
          <a:p>
            <a:pPr algn="just">
              <a:defRPr/>
            </a:pPr>
            <a:r>
              <a:rPr lang="ru-RU" sz="2400" b="1" dirty="0">
                <a:solidFill>
                  <a:srgbClr val="002060"/>
                </a:solidFill>
                <a:latin typeface="+mn-lt"/>
              </a:rPr>
              <a:t>5.Материалы, содержащие сведения о планируемом использовании акватории водного объекта.</a:t>
            </a:r>
          </a:p>
          <a:p>
            <a:pPr algn="just">
              <a:defRPr/>
            </a:pPr>
            <a:endParaRPr lang="ru-RU"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28674"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28675" name="Рисунок 3" descr="Logo-green.png"/>
          <p:cNvPicPr>
            <a:picLocks noChangeAspect="1"/>
          </p:cNvPicPr>
          <p:nvPr/>
        </p:nvPicPr>
        <p:blipFill>
          <a:blip r:embed="rId4" cstate="print"/>
          <a:srcRect t="59363" r="50391"/>
          <a:stretch>
            <a:fillRect/>
          </a:stretch>
        </p:blipFill>
        <p:spPr bwMode="auto">
          <a:xfrm>
            <a:off x="161925" y="146052"/>
            <a:ext cx="857250" cy="925513"/>
          </a:xfrm>
          <a:prstGeom prst="rect">
            <a:avLst/>
          </a:prstGeom>
          <a:noFill/>
          <a:ln w="9525">
            <a:noFill/>
            <a:miter lim="800000"/>
            <a:headEnd/>
            <a:tailEnd/>
          </a:ln>
        </p:spPr>
      </p:pic>
      <p:sp>
        <p:nvSpPr>
          <p:cNvPr id="8" name="Прямоугольник 7"/>
          <p:cNvSpPr/>
          <p:nvPr/>
        </p:nvSpPr>
        <p:spPr>
          <a:xfrm>
            <a:off x="1428752" y="357189"/>
            <a:ext cx="6215063" cy="830997"/>
          </a:xfrm>
          <a:prstGeom prst="rect">
            <a:avLst/>
          </a:prstGeom>
        </p:spPr>
        <p:txBody>
          <a:bodyPr>
            <a:spAutoFit/>
          </a:bodyPr>
          <a:lstStyle/>
          <a:p>
            <a:pPr algn="ctr">
              <a:defRPr/>
            </a:pPr>
            <a:r>
              <a:rPr lang="ru-RU" sz="2400" b="1" dirty="0">
                <a:solidFill>
                  <a:srgbClr val="FF0000"/>
                </a:solidFill>
                <a:latin typeface="+mj-lt"/>
              </a:rPr>
              <a:t>НАДЗОРНАЯ ДЕЯТЕЛЬНОСТЬ В ОБЛАСТИ ОХРАНЫ ВОДНЫХ ОБЪЕКТОВ ЗА 2015г.</a:t>
            </a:r>
          </a:p>
        </p:txBody>
      </p:sp>
      <p:pic>
        <p:nvPicPr>
          <p:cNvPr id="28677" name="Picture 2" descr="X:\Центральное ТУ\ОБМЕН НА_Х_\7 ИСМАГИЛОВ А.И\БРИФИНГ\архиерейское\Изображение 395.jpg"/>
          <p:cNvPicPr>
            <a:picLocks noChangeAspect="1" noChangeArrowheads="1"/>
          </p:cNvPicPr>
          <p:nvPr/>
        </p:nvPicPr>
        <p:blipFill>
          <a:blip r:embed="rId5" cstate="print"/>
          <a:srcRect/>
          <a:stretch>
            <a:fillRect/>
          </a:stretch>
        </p:blipFill>
        <p:spPr bwMode="auto">
          <a:xfrm>
            <a:off x="4500563" y="1643063"/>
            <a:ext cx="4164012" cy="4164012"/>
          </a:xfrm>
          <a:prstGeom prst="rect">
            <a:avLst/>
          </a:prstGeom>
          <a:noFill/>
          <a:ln w="9525">
            <a:noFill/>
            <a:miter lim="800000"/>
            <a:headEnd/>
            <a:tailEnd/>
          </a:ln>
        </p:spPr>
      </p:pic>
      <p:pic>
        <p:nvPicPr>
          <p:cNvPr id="28678" name="Рисунок 9" descr="Документ.png"/>
          <p:cNvPicPr>
            <a:picLocks noChangeAspect="1"/>
          </p:cNvPicPr>
          <p:nvPr/>
        </p:nvPicPr>
        <p:blipFill>
          <a:blip r:embed="rId6" cstate="print"/>
          <a:srcRect/>
          <a:stretch>
            <a:fillRect/>
          </a:stretch>
        </p:blipFill>
        <p:spPr bwMode="auto">
          <a:xfrm>
            <a:off x="555627" y="1892300"/>
            <a:ext cx="874713" cy="1131888"/>
          </a:xfrm>
          <a:prstGeom prst="rect">
            <a:avLst/>
          </a:prstGeom>
          <a:noFill/>
          <a:ln w="9525">
            <a:noFill/>
            <a:miter lim="800000"/>
            <a:headEnd/>
            <a:tailEnd/>
          </a:ln>
        </p:spPr>
      </p:pic>
      <p:grpSp>
        <p:nvGrpSpPr>
          <p:cNvPr id="28679" name="Группа 24"/>
          <p:cNvGrpSpPr>
            <a:grpSpLocks/>
          </p:cNvGrpSpPr>
          <p:nvPr/>
        </p:nvGrpSpPr>
        <p:grpSpPr bwMode="auto">
          <a:xfrm>
            <a:off x="1476375" y="1074740"/>
            <a:ext cx="3005138" cy="2554854"/>
            <a:chOff x="2214786" y="1084363"/>
            <a:chExt cx="3005286" cy="1917213"/>
          </a:xfrm>
        </p:grpSpPr>
        <p:sp>
          <p:nvSpPr>
            <p:cNvPr id="28684" name="TextBox 11"/>
            <p:cNvSpPr txBox="1">
              <a:spLocks noChangeArrowheads="1"/>
            </p:cNvSpPr>
            <p:nvPr/>
          </p:nvSpPr>
          <p:spPr bwMode="auto">
            <a:xfrm>
              <a:off x="2214786" y="1084363"/>
              <a:ext cx="2304256" cy="1085520"/>
            </a:xfrm>
            <a:prstGeom prst="rect">
              <a:avLst/>
            </a:prstGeom>
            <a:noFill/>
            <a:ln w="9525">
              <a:noFill/>
              <a:miter lim="800000"/>
              <a:headEnd/>
              <a:tailEnd/>
            </a:ln>
          </p:spPr>
          <p:txBody>
            <a:bodyPr>
              <a:spAutoFit/>
            </a:bodyPr>
            <a:lstStyle/>
            <a:p>
              <a:pPr algn="ctr"/>
              <a:r>
                <a:rPr lang="ru-RU" sz="8800" b="1">
                  <a:solidFill>
                    <a:srgbClr val="002060"/>
                  </a:solidFill>
                </a:rPr>
                <a:t>502</a:t>
              </a:r>
            </a:p>
          </p:txBody>
        </p:sp>
        <p:sp>
          <p:nvSpPr>
            <p:cNvPr id="28685" name="TextBox 12"/>
            <p:cNvSpPr txBox="1">
              <a:spLocks noChangeArrowheads="1"/>
            </p:cNvSpPr>
            <p:nvPr/>
          </p:nvSpPr>
          <p:spPr bwMode="auto">
            <a:xfrm>
              <a:off x="2493293" y="2239403"/>
              <a:ext cx="2726779" cy="762173"/>
            </a:xfrm>
            <a:prstGeom prst="rect">
              <a:avLst/>
            </a:prstGeom>
            <a:noFill/>
            <a:ln w="9525">
              <a:noFill/>
              <a:miter lim="800000"/>
              <a:headEnd/>
              <a:tailEnd/>
            </a:ln>
          </p:spPr>
          <p:txBody>
            <a:bodyPr>
              <a:spAutoFit/>
            </a:bodyPr>
            <a:lstStyle/>
            <a:p>
              <a:r>
                <a:rPr lang="ru-RU" sz="2000">
                  <a:solidFill>
                    <a:srgbClr val="404040"/>
                  </a:solidFill>
                </a:rPr>
                <a:t>протоколов составлено</a:t>
              </a:r>
            </a:p>
            <a:p>
              <a:endParaRPr lang="ru-RU" sz="2000">
                <a:solidFill>
                  <a:srgbClr val="404040"/>
                </a:solidFill>
              </a:endParaRPr>
            </a:p>
          </p:txBody>
        </p:sp>
      </p:grpSp>
      <p:pic>
        <p:nvPicPr>
          <p:cNvPr id="28680" name="Рисунок 13" descr="18285439-Finance-and-money-icon-set--Stock-Vector.jpg"/>
          <p:cNvPicPr>
            <a:picLocks noChangeAspect="1"/>
          </p:cNvPicPr>
          <p:nvPr/>
        </p:nvPicPr>
        <p:blipFill>
          <a:blip r:embed="rId7" cstate="print"/>
          <a:srcRect l="79077" t="22266" r="2203" b="61836"/>
          <a:stretch>
            <a:fillRect/>
          </a:stretch>
        </p:blipFill>
        <p:spPr bwMode="auto">
          <a:xfrm>
            <a:off x="0" y="4429126"/>
            <a:ext cx="1068388" cy="1211263"/>
          </a:xfrm>
          <a:prstGeom prst="rect">
            <a:avLst/>
          </a:prstGeom>
          <a:noFill/>
          <a:ln w="9525">
            <a:noFill/>
            <a:miter lim="800000"/>
            <a:headEnd/>
            <a:tailEnd/>
          </a:ln>
        </p:spPr>
      </p:pic>
      <p:grpSp>
        <p:nvGrpSpPr>
          <p:cNvPr id="28681" name="Группа 27"/>
          <p:cNvGrpSpPr>
            <a:grpSpLocks/>
          </p:cNvGrpSpPr>
          <p:nvPr/>
        </p:nvGrpSpPr>
        <p:grpSpPr bwMode="auto">
          <a:xfrm>
            <a:off x="714376" y="3714752"/>
            <a:ext cx="3776663" cy="2301694"/>
            <a:chOff x="1757540" y="1309378"/>
            <a:chExt cx="3419665" cy="1725965"/>
          </a:xfrm>
        </p:grpSpPr>
        <p:sp>
          <p:nvSpPr>
            <p:cNvPr id="28682" name="TextBox 15"/>
            <p:cNvSpPr txBox="1">
              <a:spLocks noChangeArrowheads="1"/>
            </p:cNvSpPr>
            <p:nvPr/>
          </p:nvSpPr>
          <p:spPr bwMode="auto">
            <a:xfrm>
              <a:off x="1757540" y="1309378"/>
              <a:ext cx="3419665" cy="992403"/>
            </a:xfrm>
            <a:prstGeom prst="rect">
              <a:avLst/>
            </a:prstGeom>
            <a:noFill/>
            <a:ln w="9525">
              <a:noFill/>
              <a:miter lim="800000"/>
              <a:headEnd/>
              <a:tailEnd/>
            </a:ln>
          </p:spPr>
          <p:txBody>
            <a:bodyPr>
              <a:spAutoFit/>
            </a:bodyPr>
            <a:lstStyle/>
            <a:p>
              <a:pPr algn="ctr"/>
              <a:r>
                <a:rPr lang="ru-RU" sz="7200" b="1">
                  <a:solidFill>
                    <a:srgbClr val="002060"/>
                  </a:solidFill>
                </a:rPr>
                <a:t>317.672</a:t>
              </a:r>
              <a:r>
                <a:rPr lang="ru-RU" sz="8000" b="1">
                  <a:solidFill>
                    <a:srgbClr val="EA6527"/>
                  </a:solidFill>
                </a:rPr>
                <a:t> </a:t>
              </a:r>
            </a:p>
          </p:txBody>
        </p:sp>
        <p:sp>
          <p:nvSpPr>
            <p:cNvPr id="28683" name="TextBox 16"/>
            <p:cNvSpPr txBox="1">
              <a:spLocks noChangeArrowheads="1"/>
            </p:cNvSpPr>
            <p:nvPr/>
          </p:nvSpPr>
          <p:spPr bwMode="auto">
            <a:xfrm>
              <a:off x="2257630" y="2273731"/>
              <a:ext cx="2726778" cy="761612"/>
            </a:xfrm>
            <a:prstGeom prst="rect">
              <a:avLst/>
            </a:prstGeom>
            <a:noFill/>
            <a:ln w="9525">
              <a:noFill/>
              <a:miter lim="800000"/>
              <a:headEnd/>
              <a:tailEnd/>
            </a:ln>
          </p:spPr>
          <p:txBody>
            <a:bodyPr>
              <a:spAutoFit/>
            </a:bodyPr>
            <a:lstStyle/>
            <a:p>
              <a:r>
                <a:rPr lang="ru-RU" sz="2000">
                  <a:solidFill>
                    <a:srgbClr val="404040"/>
                  </a:solidFill>
                </a:rPr>
                <a:t>млн. рублей</a:t>
              </a:r>
            </a:p>
            <a:p>
              <a:r>
                <a:rPr lang="ru-RU" sz="2000">
                  <a:solidFill>
                    <a:srgbClr val="404040"/>
                  </a:solidFill>
                </a:rPr>
                <a:t>наложено штрафов</a:t>
              </a:r>
            </a:p>
            <a:p>
              <a:endParaRPr lang="ru-RU" sz="2000">
                <a:solidFill>
                  <a:srgbClr val="404040"/>
                </a:solidFill>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29698"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29699" name="Рисунок 3" descr="Logo-green.png"/>
          <p:cNvPicPr>
            <a:picLocks noChangeAspect="1"/>
          </p:cNvPicPr>
          <p:nvPr/>
        </p:nvPicPr>
        <p:blipFill>
          <a:blip r:embed="rId4" cstate="print"/>
          <a:srcRect t="59363" r="50391"/>
          <a:stretch>
            <a:fillRect/>
          </a:stretch>
        </p:blipFill>
        <p:spPr bwMode="auto">
          <a:xfrm>
            <a:off x="161925" y="146052"/>
            <a:ext cx="857250" cy="925513"/>
          </a:xfrm>
          <a:prstGeom prst="rect">
            <a:avLst/>
          </a:prstGeom>
          <a:noFill/>
          <a:ln w="9525">
            <a:noFill/>
            <a:miter lim="800000"/>
            <a:headEnd/>
            <a:tailEnd/>
          </a:ln>
        </p:spPr>
      </p:pic>
      <p:pic>
        <p:nvPicPr>
          <p:cNvPr id="29700" name="Рисунок 6" descr="крутушка.png"/>
          <p:cNvPicPr>
            <a:picLocks noChangeAspect="1"/>
          </p:cNvPicPr>
          <p:nvPr/>
        </p:nvPicPr>
        <p:blipFill>
          <a:blip r:embed="rId5" cstate="print"/>
          <a:srcRect/>
          <a:stretch>
            <a:fillRect/>
          </a:stretch>
        </p:blipFill>
        <p:spPr bwMode="auto">
          <a:xfrm>
            <a:off x="4643438" y="1428751"/>
            <a:ext cx="4343400" cy="3952875"/>
          </a:xfrm>
          <a:prstGeom prst="rect">
            <a:avLst/>
          </a:prstGeom>
          <a:noFill/>
          <a:ln w="9525">
            <a:noFill/>
            <a:miter lim="800000"/>
            <a:headEnd/>
            <a:tailEnd/>
          </a:ln>
        </p:spPr>
      </p:pic>
      <p:pic>
        <p:nvPicPr>
          <p:cNvPr id="29701" name="Рисунок 7" descr="Тэц-3.png"/>
          <p:cNvPicPr>
            <a:picLocks noChangeAspect="1"/>
          </p:cNvPicPr>
          <p:nvPr/>
        </p:nvPicPr>
        <p:blipFill>
          <a:blip r:embed="rId6" cstate="print"/>
          <a:srcRect/>
          <a:stretch>
            <a:fillRect/>
          </a:stretch>
        </p:blipFill>
        <p:spPr bwMode="auto">
          <a:xfrm>
            <a:off x="161927" y="2143125"/>
            <a:ext cx="4340225" cy="3429000"/>
          </a:xfrm>
          <a:prstGeom prst="rect">
            <a:avLst/>
          </a:prstGeom>
          <a:noFill/>
          <a:ln w="9525">
            <a:noFill/>
            <a:miter lim="800000"/>
            <a:headEnd/>
            <a:tailEnd/>
          </a:ln>
        </p:spPr>
      </p:pic>
      <p:sp>
        <p:nvSpPr>
          <p:cNvPr id="9" name="TextBox 8"/>
          <p:cNvSpPr txBox="1"/>
          <p:nvPr/>
        </p:nvSpPr>
        <p:spPr>
          <a:xfrm>
            <a:off x="1714500" y="500064"/>
            <a:ext cx="6470650" cy="461665"/>
          </a:xfrm>
          <a:prstGeom prst="rect">
            <a:avLst/>
          </a:prstGeom>
          <a:noFill/>
        </p:spPr>
        <p:txBody>
          <a:bodyPr>
            <a:spAutoFit/>
          </a:bodyPr>
          <a:lstStyle/>
          <a:p>
            <a:pPr>
              <a:defRPr/>
            </a:pPr>
            <a:r>
              <a:rPr lang="ru-RU" sz="2400" b="1" dirty="0">
                <a:solidFill>
                  <a:srgbClr val="FF0000"/>
                </a:solidFill>
                <a:latin typeface="+mj-lt"/>
              </a:rPr>
              <a:t>СБРОС СТОЧНЫХ ВОД С ЧАСТНОГО СЕКТОРА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Группа 15"/>
          <p:cNvGrpSpPr>
            <a:grpSpLocks/>
          </p:cNvGrpSpPr>
          <p:nvPr/>
        </p:nvGrpSpPr>
        <p:grpSpPr bwMode="auto">
          <a:xfrm>
            <a:off x="214315" y="0"/>
            <a:ext cx="8929687" cy="6858000"/>
            <a:chOff x="214313" y="0"/>
            <a:chExt cx="8929687" cy="6858024"/>
          </a:xfrm>
        </p:grpSpPr>
        <p:pic>
          <p:nvPicPr>
            <p:cNvPr id="30726" name="Рисунок 4" descr="фон.png"/>
            <p:cNvPicPr>
              <a:picLocks noChangeAspect="1"/>
            </p:cNvPicPr>
            <p:nvPr/>
          </p:nvPicPr>
          <p:blipFill>
            <a:blip r:embed="rId2" cstate="print">
              <a:lum bright="24000"/>
            </a:blip>
            <a:srcRect/>
            <a:stretch>
              <a:fillRect/>
            </a:stretch>
          </p:blipFill>
          <p:spPr bwMode="auto">
            <a:xfrm>
              <a:off x="7269392" y="3143266"/>
              <a:ext cx="1874608" cy="3714758"/>
            </a:xfrm>
            <a:prstGeom prst="rect">
              <a:avLst/>
            </a:prstGeom>
            <a:noFill/>
            <a:ln w="9525">
              <a:noFill/>
              <a:miter lim="800000"/>
              <a:headEnd/>
              <a:tailEnd/>
            </a:ln>
          </p:spPr>
        </p:pic>
        <p:pic>
          <p:nvPicPr>
            <p:cNvPr id="30727" name="Рисунок 5" descr="верх2.png"/>
            <p:cNvPicPr>
              <a:picLocks noChangeAspect="1"/>
            </p:cNvPicPr>
            <p:nvPr/>
          </p:nvPicPr>
          <p:blipFill>
            <a:blip r:embed="rId3" cstate="print">
              <a:lum bright="10000"/>
            </a:blip>
            <a:srcRect b="49998"/>
            <a:stretch>
              <a:fillRect/>
            </a:stretch>
          </p:blipFill>
          <p:spPr bwMode="auto">
            <a:xfrm>
              <a:off x="285720" y="0"/>
              <a:ext cx="8858280" cy="138412"/>
            </a:xfrm>
            <a:prstGeom prst="rect">
              <a:avLst/>
            </a:prstGeom>
            <a:noFill/>
            <a:ln w="9525">
              <a:noFill/>
              <a:miter lim="800000"/>
              <a:headEnd/>
              <a:tailEnd/>
            </a:ln>
          </p:spPr>
        </p:pic>
        <p:pic>
          <p:nvPicPr>
            <p:cNvPr id="30728" name="Рисунок 3" descr="Logo-green.png"/>
            <p:cNvPicPr>
              <a:picLocks noChangeAspect="1"/>
            </p:cNvPicPr>
            <p:nvPr/>
          </p:nvPicPr>
          <p:blipFill>
            <a:blip r:embed="rId4" cstate="print"/>
            <a:srcRect t="59363" r="50391"/>
            <a:stretch>
              <a:fillRect/>
            </a:stretch>
          </p:blipFill>
          <p:spPr bwMode="auto">
            <a:xfrm>
              <a:off x="214313" y="142875"/>
              <a:ext cx="928687" cy="928688"/>
            </a:xfrm>
            <a:prstGeom prst="rect">
              <a:avLst/>
            </a:prstGeom>
            <a:noFill/>
            <a:ln w="9525">
              <a:noFill/>
              <a:miter lim="800000"/>
              <a:headEnd/>
              <a:tailEnd/>
            </a:ln>
          </p:spPr>
        </p:pic>
      </p:grpSp>
      <p:sp>
        <p:nvSpPr>
          <p:cNvPr id="30722" name="Прямоугольник 13"/>
          <p:cNvSpPr>
            <a:spLocks noChangeArrowheads="1"/>
          </p:cNvSpPr>
          <p:nvPr/>
        </p:nvSpPr>
        <p:spPr bwMode="auto">
          <a:xfrm>
            <a:off x="0" y="6477000"/>
            <a:ext cx="9144000" cy="369332"/>
          </a:xfrm>
          <a:prstGeom prst="rect">
            <a:avLst/>
          </a:prstGeom>
          <a:noFill/>
          <a:ln w="9525">
            <a:noFill/>
            <a:miter lim="800000"/>
            <a:headEnd/>
            <a:tailEnd/>
          </a:ln>
        </p:spPr>
        <p:txBody>
          <a:bodyPr>
            <a:spAutoFit/>
          </a:bodyPr>
          <a:lstStyle/>
          <a:p>
            <a:pPr algn="ctr"/>
            <a:endParaRPr lang="ru-RU" b="1">
              <a:solidFill>
                <a:srgbClr val="002060"/>
              </a:solidFill>
              <a:cs typeface="Arial" charset="0"/>
            </a:endParaRPr>
          </a:p>
        </p:txBody>
      </p:sp>
      <p:pic>
        <p:nvPicPr>
          <p:cNvPr id="30723" name="Рисунок 8" descr="2.jpg"/>
          <p:cNvPicPr>
            <a:picLocks noChangeAspect="1"/>
          </p:cNvPicPr>
          <p:nvPr/>
        </p:nvPicPr>
        <p:blipFill>
          <a:blip r:embed="rId5" cstate="print">
            <a:lum contrast="20000"/>
          </a:blip>
          <a:srcRect l="23514" r="2261"/>
          <a:stretch>
            <a:fillRect/>
          </a:stretch>
        </p:blipFill>
        <p:spPr bwMode="auto">
          <a:xfrm>
            <a:off x="4643438" y="1500189"/>
            <a:ext cx="4214812" cy="3783012"/>
          </a:xfrm>
          <a:prstGeom prst="rect">
            <a:avLst/>
          </a:prstGeom>
          <a:noFill/>
          <a:ln w="9525">
            <a:noFill/>
            <a:miter lim="800000"/>
            <a:headEnd/>
            <a:tailEnd/>
          </a:ln>
        </p:spPr>
      </p:pic>
      <p:pic>
        <p:nvPicPr>
          <p:cNvPr id="30724" name="Рисунок 9" descr="2.jpg"/>
          <p:cNvPicPr>
            <a:picLocks noChangeAspect="1"/>
          </p:cNvPicPr>
          <p:nvPr/>
        </p:nvPicPr>
        <p:blipFill>
          <a:blip r:embed="rId6" cstate="print">
            <a:lum contrast="20000"/>
          </a:blip>
          <a:srcRect/>
          <a:stretch>
            <a:fillRect/>
          </a:stretch>
        </p:blipFill>
        <p:spPr bwMode="auto">
          <a:xfrm>
            <a:off x="2" y="1571626"/>
            <a:ext cx="4500563" cy="3783013"/>
          </a:xfrm>
          <a:prstGeom prst="rect">
            <a:avLst/>
          </a:prstGeom>
          <a:noFill/>
          <a:ln w="9525">
            <a:noFill/>
            <a:miter lim="800000"/>
            <a:headEnd/>
            <a:tailEnd/>
          </a:ln>
        </p:spPr>
      </p:pic>
      <p:sp>
        <p:nvSpPr>
          <p:cNvPr id="11" name="Прямоугольник 10"/>
          <p:cNvSpPr/>
          <p:nvPr/>
        </p:nvSpPr>
        <p:spPr>
          <a:xfrm>
            <a:off x="1357315" y="428626"/>
            <a:ext cx="6643687" cy="830997"/>
          </a:xfrm>
          <a:prstGeom prst="rect">
            <a:avLst/>
          </a:prstGeom>
        </p:spPr>
        <p:txBody>
          <a:bodyPr>
            <a:spAutoFit/>
          </a:bodyPr>
          <a:lstStyle/>
          <a:p>
            <a:pPr algn="ctr">
              <a:defRPr/>
            </a:pPr>
            <a:r>
              <a:rPr lang="ru-RU" sz="2400" b="1" dirty="0">
                <a:solidFill>
                  <a:srgbClr val="FF0000"/>
                </a:solidFill>
                <a:latin typeface="+mj-lt"/>
              </a:rPr>
              <a:t>ОГРАНИЧЕНИЕ СВОБОДНОГО ДОСТУПА К ВОДНЫМ ОБЪЕКТАМ</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5" name="Группа 15"/>
          <p:cNvGrpSpPr>
            <a:grpSpLocks/>
          </p:cNvGrpSpPr>
          <p:nvPr/>
        </p:nvGrpSpPr>
        <p:grpSpPr bwMode="auto">
          <a:xfrm>
            <a:off x="214315" y="0"/>
            <a:ext cx="8929687" cy="6858000"/>
            <a:chOff x="214313" y="0"/>
            <a:chExt cx="8929687" cy="6858024"/>
          </a:xfrm>
        </p:grpSpPr>
        <p:pic>
          <p:nvPicPr>
            <p:cNvPr id="31749" name="Рисунок 4" descr="фон.png"/>
            <p:cNvPicPr>
              <a:picLocks noChangeAspect="1"/>
            </p:cNvPicPr>
            <p:nvPr/>
          </p:nvPicPr>
          <p:blipFill>
            <a:blip r:embed="rId2" cstate="print">
              <a:lum bright="24000"/>
            </a:blip>
            <a:srcRect/>
            <a:stretch>
              <a:fillRect/>
            </a:stretch>
          </p:blipFill>
          <p:spPr bwMode="auto">
            <a:xfrm>
              <a:off x="7269392" y="3143266"/>
              <a:ext cx="1874608" cy="3714758"/>
            </a:xfrm>
            <a:prstGeom prst="rect">
              <a:avLst/>
            </a:prstGeom>
            <a:noFill/>
            <a:ln w="9525">
              <a:noFill/>
              <a:miter lim="800000"/>
              <a:headEnd/>
              <a:tailEnd/>
            </a:ln>
          </p:spPr>
        </p:pic>
        <p:pic>
          <p:nvPicPr>
            <p:cNvPr id="31750" name="Рисунок 5" descr="верх2.png"/>
            <p:cNvPicPr>
              <a:picLocks noChangeAspect="1"/>
            </p:cNvPicPr>
            <p:nvPr/>
          </p:nvPicPr>
          <p:blipFill>
            <a:blip r:embed="rId3" cstate="print">
              <a:lum bright="10000"/>
            </a:blip>
            <a:srcRect b="49998"/>
            <a:stretch>
              <a:fillRect/>
            </a:stretch>
          </p:blipFill>
          <p:spPr bwMode="auto">
            <a:xfrm>
              <a:off x="285720" y="0"/>
              <a:ext cx="8858280" cy="138412"/>
            </a:xfrm>
            <a:prstGeom prst="rect">
              <a:avLst/>
            </a:prstGeom>
            <a:noFill/>
            <a:ln w="9525">
              <a:noFill/>
              <a:miter lim="800000"/>
              <a:headEnd/>
              <a:tailEnd/>
            </a:ln>
          </p:spPr>
        </p:pic>
        <p:pic>
          <p:nvPicPr>
            <p:cNvPr id="31751" name="Рисунок 3" descr="Logo-green.png"/>
            <p:cNvPicPr>
              <a:picLocks noChangeAspect="1"/>
            </p:cNvPicPr>
            <p:nvPr/>
          </p:nvPicPr>
          <p:blipFill>
            <a:blip r:embed="rId4" cstate="print"/>
            <a:srcRect t="59363" r="50391"/>
            <a:stretch>
              <a:fillRect/>
            </a:stretch>
          </p:blipFill>
          <p:spPr bwMode="auto">
            <a:xfrm>
              <a:off x="214313" y="142875"/>
              <a:ext cx="928687" cy="928688"/>
            </a:xfrm>
            <a:prstGeom prst="rect">
              <a:avLst/>
            </a:prstGeom>
            <a:noFill/>
            <a:ln w="9525">
              <a:noFill/>
              <a:miter lim="800000"/>
              <a:headEnd/>
              <a:tailEnd/>
            </a:ln>
          </p:spPr>
        </p:pic>
      </p:grpSp>
      <p:pic>
        <p:nvPicPr>
          <p:cNvPr id="31746" name="Picture 3" descr="X:\Главгосинспектор НИЗАМОВ\ВОДОПОЛЬЗОВАНИЕ\иски в суд для ТУ - ПРИМЕРЫ\ФОТО МАТЕРИАЛЫ\Юго-Восточное ТУ\фото иск по ООО Ягра- капитал по ст. 7.6\IMG_0030.jpg"/>
          <p:cNvPicPr>
            <a:picLocks noChangeAspect="1" noChangeArrowheads="1"/>
          </p:cNvPicPr>
          <p:nvPr/>
        </p:nvPicPr>
        <p:blipFill>
          <a:blip r:embed="rId5" cstate="print"/>
          <a:srcRect/>
          <a:stretch>
            <a:fillRect/>
          </a:stretch>
        </p:blipFill>
        <p:spPr bwMode="auto">
          <a:xfrm>
            <a:off x="142875" y="1268761"/>
            <a:ext cx="4319588" cy="4589116"/>
          </a:xfrm>
          <a:prstGeom prst="rect">
            <a:avLst/>
          </a:prstGeom>
          <a:noFill/>
          <a:ln w="9525">
            <a:noFill/>
            <a:miter lim="800000"/>
            <a:headEnd/>
            <a:tailEnd/>
          </a:ln>
        </p:spPr>
      </p:pic>
      <p:pic>
        <p:nvPicPr>
          <p:cNvPr id="31747" name="Picture 4" descr="X:\Главгосинспектор НИЗАМОВ\ВОДОПОЛЬЗОВАНИЕ\иски в суд для ТУ - ПРИМЕРЫ\ФОТО МАТЕРИАЛЫ\Юго-Восточное ТУ\фото иск по ООО Ягра- капитал по ст. 7.6\IMG_0029.jpg"/>
          <p:cNvPicPr>
            <a:picLocks noChangeAspect="1" noChangeArrowheads="1"/>
          </p:cNvPicPr>
          <p:nvPr/>
        </p:nvPicPr>
        <p:blipFill>
          <a:blip r:embed="rId6" cstate="print"/>
          <a:srcRect/>
          <a:stretch>
            <a:fillRect/>
          </a:stretch>
        </p:blipFill>
        <p:spPr bwMode="auto">
          <a:xfrm>
            <a:off x="4500565" y="1285876"/>
            <a:ext cx="4319587" cy="4519388"/>
          </a:xfrm>
          <a:prstGeom prst="rect">
            <a:avLst/>
          </a:prstGeom>
          <a:noFill/>
          <a:ln w="9525">
            <a:noFill/>
            <a:miter lim="800000"/>
            <a:headEnd/>
            <a:tailEnd/>
          </a:ln>
        </p:spPr>
      </p:pic>
      <p:sp>
        <p:nvSpPr>
          <p:cNvPr id="12" name="TextBox 11"/>
          <p:cNvSpPr txBox="1"/>
          <p:nvPr/>
        </p:nvSpPr>
        <p:spPr>
          <a:xfrm>
            <a:off x="2928938" y="428626"/>
            <a:ext cx="4000500" cy="461665"/>
          </a:xfrm>
          <a:prstGeom prst="rect">
            <a:avLst/>
          </a:prstGeom>
          <a:noFill/>
        </p:spPr>
        <p:txBody>
          <a:bodyPr>
            <a:spAutoFit/>
          </a:bodyPr>
          <a:lstStyle/>
          <a:p>
            <a:pPr algn="ctr">
              <a:defRPr/>
            </a:pPr>
            <a:r>
              <a:rPr lang="ru-RU" sz="2400" b="1" dirty="0">
                <a:solidFill>
                  <a:srgbClr val="FF0000"/>
                </a:solidFill>
                <a:latin typeface="+mj-lt"/>
              </a:rPr>
              <a:t>ОБЛЕТ ТЕРРИТОРИЙ</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32770"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32771" name="Рисунок 3" descr="Logo-green.png"/>
          <p:cNvPicPr>
            <a:picLocks noChangeAspect="1"/>
          </p:cNvPicPr>
          <p:nvPr/>
        </p:nvPicPr>
        <p:blipFill>
          <a:blip r:embed="rId4" cstate="print"/>
          <a:srcRect t="59363" r="50391"/>
          <a:stretch>
            <a:fillRect/>
          </a:stretch>
        </p:blipFill>
        <p:spPr bwMode="auto">
          <a:xfrm>
            <a:off x="161925" y="146052"/>
            <a:ext cx="857250" cy="925513"/>
          </a:xfrm>
          <a:prstGeom prst="rect">
            <a:avLst/>
          </a:prstGeom>
          <a:noFill/>
          <a:ln w="9525">
            <a:noFill/>
            <a:miter lim="800000"/>
            <a:headEnd/>
            <a:tailEnd/>
          </a:ln>
        </p:spPr>
      </p:pic>
      <p:graphicFrame>
        <p:nvGraphicFramePr>
          <p:cNvPr id="8" name="Схема 7"/>
          <p:cNvGraphicFramePr/>
          <p:nvPr/>
        </p:nvGraphicFramePr>
        <p:xfrm>
          <a:off x="161932" y="1628800"/>
          <a:ext cx="8586539" cy="504056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2773" name="Прямоугольник 8"/>
          <p:cNvSpPr>
            <a:spLocks noChangeArrowheads="1"/>
          </p:cNvSpPr>
          <p:nvPr/>
        </p:nvSpPr>
        <p:spPr bwMode="auto">
          <a:xfrm>
            <a:off x="1143000" y="214314"/>
            <a:ext cx="8001000" cy="1200329"/>
          </a:xfrm>
          <a:prstGeom prst="rect">
            <a:avLst/>
          </a:prstGeom>
          <a:noFill/>
          <a:ln w="9525">
            <a:noFill/>
            <a:miter lim="800000"/>
            <a:headEnd/>
            <a:tailEnd/>
          </a:ln>
        </p:spPr>
        <p:txBody>
          <a:bodyPr>
            <a:spAutoFit/>
          </a:bodyPr>
          <a:lstStyle/>
          <a:p>
            <a:pPr algn="ctr">
              <a:defRPr/>
            </a:pPr>
            <a:r>
              <a:rPr lang="ru-RU" sz="2400" b="1" dirty="0">
                <a:solidFill>
                  <a:srgbClr val="FF0000"/>
                </a:solidFill>
                <a:latin typeface="+mj-lt"/>
              </a:rPr>
              <a:t>ПОЛНОМОЧИЯ ОРГАНОВ МЕСТНОГО САМОУПРАВЛЕНИЯ </a:t>
            </a:r>
          </a:p>
          <a:p>
            <a:pPr algn="ctr">
              <a:defRPr/>
            </a:pPr>
            <a:r>
              <a:rPr lang="ru-RU" sz="2400" b="1" dirty="0">
                <a:solidFill>
                  <a:srgbClr val="FF0000"/>
                </a:solidFill>
                <a:latin typeface="+mj-lt"/>
              </a:rPr>
              <a:t>В ОБЛАСТИ ОБРАЩЕНИЯ С ОТХОДАМИ В СООТВЕТСТВИИ </a:t>
            </a:r>
          </a:p>
          <a:p>
            <a:pPr algn="ctr">
              <a:defRPr/>
            </a:pPr>
            <a:r>
              <a:rPr lang="ru-RU" sz="2400" b="1" dirty="0">
                <a:solidFill>
                  <a:srgbClr val="FF0000"/>
                </a:solidFill>
                <a:latin typeface="+mj-lt"/>
              </a:rPr>
              <a:t>С п.6 ст. 1 ФЕДЕРАЛЬНОГО ЗАКОНА ОТ 29.12.2014 N 458-ФЗ</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4817" name="Группа 15"/>
          <p:cNvGrpSpPr>
            <a:grpSpLocks/>
          </p:cNvGrpSpPr>
          <p:nvPr/>
        </p:nvGrpSpPr>
        <p:grpSpPr bwMode="auto">
          <a:xfrm>
            <a:off x="214315" y="0"/>
            <a:ext cx="8929687" cy="6858000"/>
            <a:chOff x="214313" y="0"/>
            <a:chExt cx="8929687" cy="6858024"/>
          </a:xfrm>
        </p:grpSpPr>
        <p:pic>
          <p:nvPicPr>
            <p:cNvPr id="34819" name="Рисунок 4" descr="фон.png"/>
            <p:cNvPicPr>
              <a:picLocks noChangeAspect="1"/>
            </p:cNvPicPr>
            <p:nvPr/>
          </p:nvPicPr>
          <p:blipFill>
            <a:blip r:embed="rId2" cstate="print">
              <a:lum bright="24000"/>
            </a:blip>
            <a:srcRect/>
            <a:stretch>
              <a:fillRect/>
            </a:stretch>
          </p:blipFill>
          <p:spPr bwMode="auto">
            <a:xfrm>
              <a:off x="7269392" y="3143266"/>
              <a:ext cx="1874608" cy="3714758"/>
            </a:xfrm>
            <a:prstGeom prst="rect">
              <a:avLst/>
            </a:prstGeom>
            <a:noFill/>
            <a:ln w="9525">
              <a:noFill/>
              <a:miter lim="800000"/>
              <a:headEnd/>
              <a:tailEnd/>
            </a:ln>
          </p:spPr>
        </p:pic>
        <p:pic>
          <p:nvPicPr>
            <p:cNvPr id="34820" name="Рисунок 5" descr="верх2.png"/>
            <p:cNvPicPr>
              <a:picLocks noChangeAspect="1"/>
            </p:cNvPicPr>
            <p:nvPr/>
          </p:nvPicPr>
          <p:blipFill>
            <a:blip r:embed="rId3" cstate="print">
              <a:lum bright="10000"/>
            </a:blip>
            <a:srcRect b="49998"/>
            <a:stretch>
              <a:fillRect/>
            </a:stretch>
          </p:blipFill>
          <p:spPr bwMode="auto">
            <a:xfrm>
              <a:off x="285720" y="0"/>
              <a:ext cx="8858280" cy="138412"/>
            </a:xfrm>
            <a:prstGeom prst="rect">
              <a:avLst/>
            </a:prstGeom>
            <a:noFill/>
            <a:ln w="9525">
              <a:noFill/>
              <a:miter lim="800000"/>
              <a:headEnd/>
              <a:tailEnd/>
            </a:ln>
          </p:spPr>
        </p:pic>
        <p:pic>
          <p:nvPicPr>
            <p:cNvPr id="34821" name="Рисунок 3" descr="Logo-green.png"/>
            <p:cNvPicPr>
              <a:picLocks noChangeAspect="1"/>
            </p:cNvPicPr>
            <p:nvPr/>
          </p:nvPicPr>
          <p:blipFill>
            <a:blip r:embed="rId4" cstate="print"/>
            <a:srcRect t="59363" r="50391"/>
            <a:stretch>
              <a:fillRect/>
            </a:stretch>
          </p:blipFill>
          <p:spPr bwMode="auto">
            <a:xfrm>
              <a:off x="214313" y="142875"/>
              <a:ext cx="928687" cy="928688"/>
            </a:xfrm>
            <a:prstGeom prst="rect">
              <a:avLst/>
            </a:prstGeom>
            <a:noFill/>
            <a:ln w="9525">
              <a:noFill/>
              <a:miter lim="800000"/>
              <a:headEnd/>
              <a:tailEnd/>
            </a:ln>
          </p:spPr>
        </p:pic>
      </p:grpSp>
      <p:sp>
        <p:nvSpPr>
          <p:cNvPr id="34818" name="Прямоугольник 12"/>
          <p:cNvSpPr>
            <a:spLocks noChangeArrowheads="1"/>
          </p:cNvSpPr>
          <p:nvPr/>
        </p:nvSpPr>
        <p:spPr bwMode="auto">
          <a:xfrm>
            <a:off x="395290" y="908051"/>
            <a:ext cx="8569325" cy="5521512"/>
          </a:xfrm>
          <a:prstGeom prst="rect">
            <a:avLst/>
          </a:prstGeom>
          <a:noFill/>
          <a:ln w="9525">
            <a:noFill/>
            <a:miter lim="800000"/>
            <a:headEnd/>
            <a:tailEnd/>
          </a:ln>
        </p:spPr>
        <p:txBody>
          <a:bodyPr>
            <a:spAutoFit/>
          </a:bodyPr>
          <a:lstStyle/>
          <a:p>
            <a:pPr algn="just">
              <a:lnSpc>
                <a:spcPct val="80000"/>
              </a:lnSpc>
              <a:buFont typeface="Wingdings" pitchFamily="2" charset="2"/>
              <a:buNone/>
              <a:defRPr/>
            </a:pPr>
            <a:r>
              <a:rPr lang="ru-RU" b="1" dirty="0">
                <a:solidFill>
                  <a:schemeClr val="accent2"/>
                </a:solidFill>
              </a:rPr>
              <a:t>               </a:t>
            </a:r>
            <a:r>
              <a:rPr lang="ru-RU" sz="2400" b="1" u="sng" dirty="0">
                <a:solidFill>
                  <a:srgbClr val="002060"/>
                </a:solidFill>
                <a:latin typeface="+mn-lt"/>
              </a:rPr>
              <a:t>Изменения, внесенные Федеральным законом от 29.12.2015 № 458-ФЗ «О внесении изменений в Федеральный закон «Об отходах производства и потребления»…»</a:t>
            </a:r>
          </a:p>
          <a:p>
            <a:pPr algn="just">
              <a:lnSpc>
                <a:spcPct val="80000"/>
              </a:lnSpc>
              <a:buFont typeface="Wingdings" pitchFamily="2" charset="2"/>
              <a:buNone/>
              <a:defRPr/>
            </a:pPr>
            <a:endParaRPr lang="ru-RU" sz="2400" b="1" u="sng" dirty="0">
              <a:solidFill>
                <a:srgbClr val="002060"/>
              </a:solidFill>
              <a:latin typeface="+mn-lt"/>
            </a:endParaRPr>
          </a:p>
          <a:p>
            <a:pPr algn="just">
              <a:lnSpc>
                <a:spcPct val="80000"/>
              </a:lnSpc>
              <a:buFont typeface="Wingdings" pitchFamily="2" charset="2"/>
              <a:buNone/>
              <a:defRPr/>
            </a:pPr>
            <a:r>
              <a:rPr lang="ru-RU" sz="2300" b="1" dirty="0">
                <a:solidFill>
                  <a:srgbClr val="002060"/>
                </a:solidFill>
                <a:latin typeface="+mn-lt"/>
              </a:rPr>
              <a:t>         В соответствии с требованиями статей 5, 6, 18 Федерального закона «Об отходах производства и потребления» </a:t>
            </a:r>
            <a:r>
              <a:rPr lang="ru-RU" sz="2300" b="1" u="sng" dirty="0">
                <a:solidFill>
                  <a:srgbClr val="002060"/>
                </a:solidFill>
                <a:latin typeface="+mn-lt"/>
              </a:rPr>
              <a:t>с 01.01.2016</a:t>
            </a:r>
            <a:r>
              <a:rPr lang="ru-RU" sz="2300" b="1" dirty="0">
                <a:solidFill>
                  <a:srgbClr val="002060"/>
                </a:solidFill>
                <a:latin typeface="+mn-lt"/>
              </a:rPr>
              <a:t>:</a:t>
            </a:r>
          </a:p>
          <a:p>
            <a:pPr algn="just">
              <a:lnSpc>
                <a:spcPct val="80000"/>
              </a:lnSpc>
              <a:buFont typeface="Wingdings" pitchFamily="2" charset="2"/>
              <a:buNone/>
              <a:defRPr/>
            </a:pPr>
            <a:endParaRPr lang="ru-RU" sz="2300" b="1" dirty="0">
              <a:solidFill>
                <a:srgbClr val="002060"/>
              </a:solidFill>
              <a:latin typeface="+mn-lt"/>
            </a:endParaRPr>
          </a:p>
          <a:p>
            <a:pPr algn="just">
              <a:lnSpc>
                <a:spcPct val="80000"/>
              </a:lnSpc>
              <a:buFont typeface="Wingdings" pitchFamily="2" charset="2"/>
              <a:buNone/>
              <a:defRPr/>
            </a:pPr>
            <a:r>
              <a:rPr lang="ru-RU" sz="2300" b="1" dirty="0">
                <a:solidFill>
                  <a:srgbClr val="002060"/>
                </a:solidFill>
                <a:latin typeface="+mn-lt"/>
              </a:rPr>
              <a:t>        Нормативы образования отходов и лимиты на их размещение для объектов, подлежащих федеральному государственному экологическому надзору устанавливает Управление </a:t>
            </a:r>
            <a:r>
              <a:rPr lang="ru-RU" sz="2300" b="1" dirty="0" err="1">
                <a:solidFill>
                  <a:srgbClr val="002060"/>
                </a:solidFill>
                <a:latin typeface="+mn-lt"/>
              </a:rPr>
              <a:t>Росприроднадзора</a:t>
            </a:r>
            <a:r>
              <a:rPr lang="ru-RU" sz="2300" b="1" dirty="0">
                <a:solidFill>
                  <a:srgbClr val="002060"/>
                </a:solidFill>
                <a:latin typeface="+mn-lt"/>
              </a:rPr>
              <a:t> по РТ; </a:t>
            </a:r>
          </a:p>
          <a:p>
            <a:pPr algn="just">
              <a:lnSpc>
                <a:spcPct val="80000"/>
              </a:lnSpc>
              <a:buFont typeface="Wingdings" pitchFamily="2" charset="2"/>
              <a:buNone/>
              <a:defRPr/>
            </a:pPr>
            <a:r>
              <a:rPr lang="ru-RU" sz="2300" b="1" dirty="0">
                <a:solidFill>
                  <a:srgbClr val="002060"/>
                </a:solidFill>
                <a:latin typeface="+mn-lt"/>
              </a:rPr>
              <a:t>       для объектов регионального уровня - Минэкологии РТ.</a:t>
            </a:r>
          </a:p>
          <a:p>
            <a:pPr algn="just">
              <a:lnSpc>
                <a:spcPct val="80000"/>
              </a:lnSpc>
              <a:buFont typeface="Wingdings" pitchFamily="2" charset="2"/>
              <a:buNone/>
              <a:defRPr/>
            </a:pPr>
            <a:endParaRPr lang="ru-RU" sz="2300" b="1" dirty="0">
              <a:solidFill>
                <a:srgbClr val="002060"/>
              </a:solidFill>
              <a:latin typeface="+mn-lt"/>
            </a:endParaRPr>
          </a:p>
          <a:p>
            <a:pPr algn="just">
              <a:lnSpc>
                <a:spcPct val="80000"/>
              </a:lnSpc>
              <a:buFont typeface="Wingdings" pitchFamily="2" charset="2"/>
              <a:buNone/>
              <a:defRPr/>
            </a:pPr>
            <a:r>
              <a:rPr lang="ru-RU" sz="2300" b="1" dirty="0">
                <a:solidFill>
                  <a:srgbClr val="002060"/>
                </a:solidFill>
                <a:latin typeface="+mn-lt"/>
              </a:rPr>
              <a:t>         Прием и контроль Отчетности об образовании, использовании, обезвреживании, о размещении отходов, представляемой субъектами малого и среднего предпринимательства федерального уровня, осуществляет Управление </a:t>
            </a:r>
            <a:r>
              <a:rPr lang="ru-RU" sz="2300" b="1" dirty="0" err="1">
                <a:solidFill>
                  <a:srgbClr val="002060"/>
                </a:solidFill>
                <a:latin typeface="+mn-lt"/>
              </a:rPr>
              <a:t>Росприроднадзора</a:t>
            </a:r>
            <a:r>
              <a:rPr lang="ru-RU" sz="2300" b="1" dirty="0">
                <a:solidFill>
                  <a:srgbClr val="002060"/>
                </a:solidFill>
                <a:latin typeface="+mn-lt"/>
              </a:rPr>
              <a:t> по РТ; </a:t>
            </a:r>
          </a:p>
          <a:p>
            <a:pPr algn="just">
              <a:lnSpc>
                <a:spcPct val="80000"/>
              </a:lnSpc>
              <a:buFont typeface="Wingdings" pitchFamily="2" charset="2"/>
              <a:buNone/>
              <a:defRPr/>
            </a:pPr>
            <a:r>
              <a:rPr lang="ru-RU" sz="2300" b="1" dirty="0">
                <a:solidFill>
                  <a:srgbClr val="002060"/>
                </a:solidFill>
                <a:latin typeface="+mn-lt"/>
              </a:rPr>
              <a:t>       для объектов регионального уровня - Минэкологии РТ.</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Рисунок 19" descr="фон.png"/>
          <p:cNvPicPr>
            <a:picLocks noChangeAspect="1"/>
          </p:cNvPicPr>
          <p:nvPr/>
        </p:nvPicPr>
        <p:blipFill>
          <a:blip r:embed="rId2" cstate="print">
            <a:lum bright="24000"/>
          </a:blip>
          <a:srcRect/>
          <a:stretch>
            <a:fillRect/>
          </a:stretch>
        </p:blipFill>
        <p:spPr bwMode="auto">
          <a:xfrm>
            <a:off x="7269164" y="1905000"/>
            <a:ext cx="1874837" cy="4953000"/>
          </a:xfrm>
          <a:prstGeom prst="rect">
            <a:avLst/>
          </a:prstGeom>
          <a:noFill/>
          <a:ln w="9525">
            <a:noFill/>
            <a:miter lim="800000"/>
            <a:headEnd/>
            <a:tailEnd/>
          </a:ln>
        </p:spPr>
      </p:pic>
      <p:pic>
        <p:nvPicPr>
          <p:cNvPr id="32770" name="Рисунок 2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sp>
        <p:nvSpPr>
          <p:cNvPr id="32771" name="TextBox 8"/>
          <p:cNvSpPr txBox="1">
            <a:spLocks noChangeArrowheads="1"/>
          </p:cNvSpPr>
          <p:nvPr/>
        </p:nvSpPr>
        <p:spPr bwMode="auto">
          <a:xfrm>
            <a:off x="498476" y="285751"/>
            <a:ext cx="9217025" cy="477653"/>
          </a:xfrm>
          <a:prstGeom prst="rect">
            <a:avLst/>
          </a:prstGeom>
          <a:noFill/>
          <a:ln w="9525">
            <a:noFill/>
            <a:miter lim="800000"/>
            <a:headEnd/>
            <a:tailEnd/>
          </a:ln>
        </p:spPr>
        <p:txBody>
          <a:bodyPr lIns="107275" tIns="53637" rIns="107275" bIns="53637">
            <a:spAutoFit/>
          </a:bodyPr>
          <a:lstStyle/>
          <a:p>
            <a:pPr algn="ctr"/>
            <a:r>
              <a:rPr lang="ru-RU" sz="2400" b="1">
                <a:solidFill>
                  <a:srgbClr val="B80000"/>
                </a:solidFill>
                <a:latin typeface="Calibri" pitchFamily="34" charset="0"/>
              </a:rPr>
              <a:t>ОТЧЕТНОСТЬ МАЛОГО И СРЕДНЕГО ПРЕДПРИНИМАТЕЛЬСВА</a:t>
            </a:r>
          </a:p>
        </p:txBody>
      </p:sp>
      <p:pic>
        <p:nvPicPr>
          <p:cNvPr id="32772" name="Рисунок 3" descr="Logo-green.png"/>
          <p:cNvPicPr>
            <a:picLocks noChangeAspect="1"/>
          </p:cNvPicPr>
          <p:nvPr/>
        </p:nvPicPr>
        <p:blipFill>
          <a:blip r:embed="rId4" cstate="print"/>
          <a:srcRect t="59363" r="50391"/>
          <a:stretch>
            <a:fillRect/>
          </a:stretch>
        </p:blipFill>
        <p:spPr bwMode="auto">
          <a:xfrm>
            <a:off x="198438" y="141817"/>
            <a:ext cx="857250" cy="929216"/>
          </a:xfrm>
          <a:prstGeom prst="rect">
            <a:avLst/>
          </a:prstGeom>
          <a:noFill/>
          <a:ln w="9525">
            <a:noFill/>
            <a:miter lim="800000"/>
            <a:headEnd/>
            <a:tailEnd/>
          </a:ln>
        </p:spPr>
      </p:pic>
      <p:sp>
        <p:nvSpPr>
          <p:cNvPr id="9" name="Прямоугольник 8"/>
          <p:cNvSpPr/>
          <p:nvPr/>
        </p:nvSpPr>
        <p:spPr>
          <a:xfrm>
            <a:off x="142876" y="1238251"/>
            <a:ext cx="9001125" cy="3046988"/>
          </a:xfrm>
          <a:prstGeom prst="rect">
            <a:avLst/>
          </a:prstGeom>
        </p:spPr>
        <p:txBody>
          <a:bodyPr>
            <a:spAutoFit/>
          </a:bodyPr>
          <a:lstStyle/>
          <a:p>
            <a:pPr lvl="0" indent="342900" algn="ctr" eaLnBrk="0" hangingPunct="0"/>
            <a:r>
              <a:rPr lang="ru-RU" sz="3200" b="1" dirty="0" err="1" smtClean="0">
                <a:solidFill>
                  <a:srgbClr val="002060"/>
                </a:solidFill>
                <a:ea typeface="Times New Roman" pitchFamily="18" charset="0"/>
                <a:cs typeface="Arial" pitchFamily="34" charset="0"/>
              </a:rPr>
              <a:t>Буинский</a:t>
            </a:r>
            <a:r>
              <a:rPr lang="ru-RU" sz="3200" b="1" dirty="0" smtClean="0">
                <a:solidFill>
                  <a:srgbClr val="002060"/>
                </a:solidFill>
                <a:ea typeface="Times New Roman" pitchFamily="18" charset="0"/>
                <a:cs typeface="Arial" pitchFamily="34" charset="0"/>
              </a:rPr>
              <a:t> район -244</a:t>
            </a:r>
            <a:endParaRPr lang="ru-RU" sz="3200" b="1" dirty="0" smtClean="0">
              <a:solidFill>
                <a:srgbClr val="002060"/>
              </a:solidFill>
              <a:cs typeface="Arial" pitchFamily="34" charset="0"/>
            </a:endParaRPr>
          </a:p>
          <a:p>
            <a:pPr lvl="0" indent="342900" algn="ctr" eaLnBrk="0" hangingPunct="0"/>
            <a:r>
              <a:rPr lang="ru-RU" sz="3200" b="1" dirty="0" err="1" smtClean="0">
                <a:solidFill>
                  <a:srgbClr val="002060"/>
                </a:solidFill>
                <a:ea typeface="Times New Roman" pitchFamily="18" charset="0"/>
                <a:cs typeface="Arial" pitchFamily="34" charset="0"/>
              </a:rPr>
              <a:t>Апастовский</a:t>
            </a:r>
            <a:r>
              <a:rPr lang="ru-RU" sz="3200" b="1" dirty="0" smtClean="0">
                <a:solidFill>
                  <a:srgbClr val="002060"/>
                </a:solidFill>
                <a:ea typeface="Times New Roman" pitchFamily="18" charset="0"/>
                <a:cs typeface="Arial" pitchFamily="34" charset="0"/>
              </a:rPr>
              <a:t> район – 94</a:t>
            </a:r>
            <a:endParaRPr lang="ru-RU" sz="3200" b="1" dirty="0" smtClean="0">
              <a:solidFill>
                <a:srgbClr val="002060"/>
              </a:solidFill>
              <a:cs typeface="Arial" pitchFamily="34" charset="0"/>
            </a:endParaRPr>
          </a:p>
          <a:p>
            <a:pPr lvl="0" indent="342900" algn="ctr" eaLnBrk="0" hangingPunct="0"/>
            <a:r>
              <a:rPr lang="ru-RU" sz="3200" b="1" dirty="0" err="1" smtClean="0">
                <a:solidFill>
                  <a:srgbClr val="002060"/>
                </a:solidFill>
                <a:ea typeface="Times New Roman" pitchFamily="18" charset="0"/>
                <a:cs typeface="Arial" pitchFamily="34" charset="0"/>
              </a:rPr>
              <a:t>Дрожжановский</a:t>
            </a:r>
            <a:r>
              <a:rPr lang="ru-RU" sz="3200" b="1" dirty="0" smtClean="0">
                <a:solidFill>
                  <a:srgbClr val="002060"/>
                </a:solidFill>
                <a:ea typeface="Times New Roman" pitchFamily="18" charset="0"/>
                <a:cs typeface="Arial" pitchFamily="34" charset="0"/>
              </a:rPr>
              <a:t> район -141</a:t>
            </a:r>
            <a:endParaRPr lang="ru-RU" sz="3200" b="1" dirty="0" smtClean="0">
              <a:solidFill>
                <a:srgbClr val="002060"/>
              </a:solidFill>
              <a:cs typeface="Arial" pitchFamily="34" charset="0"/>
            </a:endParaRPr>
          </a:p>
          <a:p>
            <a:pPr lvl="0" indent="342900" algn="ctr" eaLnBrk="0" hangingPunct="0"/>
            <a:r>
              <a:rPr lang="ru-RU" sz="3200" b="1" dirty="0" err="1" smtClean="0">
                <a:solidFill>
                  <a:srgbClr val="002060"/>
                </a:solidFill>
                <a:ea typeface="Times New Roman" pitchFamily="18" charset="0"/>
                <a:cs typeface="Arial" pitchFamily="34" charset="0"/>
              </a:rPr>
              <a:t>Кайбицкий</a:t>
            </a:r>
            <a:r>
              <a:rPr lang="ru-RU" sz="3200" b="1" dirty="0" smtClean="0">
                <a:solidFill>
                  <a:srgbClr val="002060"/>
                </a:solidFill>
                <a:ea typeface="Times New Roman" pitchFamily="18" charset="0"/>
                <a:cs typeface="Arial" pitchFamily="34" charset="0"/>
              </a:rPr>
              <a:t> район- 51</a:t>
            </a:r>
            <a:endParaRPr lang="ru-RU" sz="3200" b="1" dirty="0" smtClean="0">
              <a:solidFill>
                <a:srgbClr val="002060"/>
              </a:solidFill>
              <a:cs typeface="Arial" pitchFamily="34" charset="0"/>
            </a:endParaRPr>
          </a:p>
          <a:p>
            <a:pPr lvl="0" indent="342900" algn="ctr" eaLnBrk="0" hangingPunct="0"/>
            <a:r>
              <a:rPr lang="ru-RU" sz="3200" b="1" dirty="0" err="1" smtClean="0">
                <a:solidFill>
                  <a:srgbClr val="002060"/>
                </a:solidFill>
                <a:ea typeface="Times New Roman" pitchFamily="18" charset="0"/>
                <a:cs typeface="Arial" pitchFamily="34" charset="0"/>
              </a:rPr>
              <a:t>Камско-Устьинский</a:t>
            </a:r>
            <a:r>
              <a:rPr lang="ru-RU" sz="3200" b="1" dirty="0" smtClean="0">
                <a:solidFill>
                  <a:srgbClr val="002060"/>
                </a:solidFill>
                <a:ea typeface="Times New Roman" pitchFamily="18" charset="0"/>
                <a:cs typeface="Arial" pitchFamily="34" charset="0"/>
              </a:rPr>
              <a:t> район -57</a:t>
            </a:r>
            <a:endParaRPr lang="ru-RU" sz="3200" b="1" dirty="0" smtClean="0">
              <a:solidFill>
                <a:srgbClr val="002060"/>
              </a:solidFill>
              <a:cs typeface="Arial" pitchFamily="34" charset="0"/>
            </a:endParaRPr>
          </a:p>
          <a:p>
            <a:pPr lvl="0" indent="342900" algn="ctr" eaLnBrk="0" hangingPunct="0"/>
            <a:r>
              <a:rPr lang="ru-RU" sz="3200" b="1" dirty="0" err="1" smtClean="0">
                <a:solidFill>
                  <a:srgbClr val="002060"/>
                </a:solidFill>
                <a:ea typeface="Times New Roman" pitchFamily="18" charset="0"/>
                <a:cs typeface="Arial" pitchFamily="34" charset="0"/>
              </a:rPr>
              <a:t>Тетюшский</a:t>
            </a:r>
            <a:r>
              <a:rPr lang="ru-RU" sz="3200" b="1" dirty="0" smtClean="0">
                <a:solidFill>
                  <a:srgbClr val="002060"/>
                </a:solidFill>
                <a:ea typeface="Times New Roman" pitchFamily="18" charset="0"/>
                <a:cs typeface="Arial" pitchFamily="34" charset="0"/>
              </a:rPr>
              <a:t> район- 35</a:t>
            </a:r>
            <a:endParaRPr lang="ru-RU" sz="3200" b="1" dirty="0">
              <a:solidFill>
                <a:srgbClr val="002060"/>
              </a:solidFill>
              <a:latin typeface="Calibri" pitchFamily="34" charset="0"/>
              <a:ea typeface="Times New Roman" pitchFamily="18" charset="0"/>
              <a:cs typeface="Arial"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36866"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sp>
        <p:nvSpPr>
          <p:cNvPr id="26627" name="TextBox 10"/>
          <p:cNvSpPr txBox="1">
            <a:spLocks noChangeArrowheads="1"/>
          </p:cNvSpPr>
          <p:nvPr/>
        </p:nvSpPr>
        <p:spPr bwMode="auto">
          <a:xfrm>
            <a:off x="1428750" y="214314"/>
            <a:ext cx="6572250" cy="1200329"/>
          </a:xfrm>
          <a:prstGeom prst="rect">
            <a:avLst/>
          </a:prstGeom>
          <a:noFill/>
          <a:ln w="9525">
            <a:noFill/>
            <a:miter lim="800000"/>
            <a:headEnd/>
            <a:tailEnd/>
          </a:ln>
        </p:spPr>
        <p:txBody>
          <a:bodyPr>
            <a:spAutoFit/>
          </a:bodyPr>
          <a:lstStyle/>
          <a:p>
            <a:pPr algn="ctr">
              <a:defRPr/>
            </a:pPr>
            <a:r>
              <a:rPr lang="ru-RU" sz="2400" b="1" dirty="0">
                <a:solidFill>
                  <a:srgbClr val="FF0000"/>
                </a:solidFill>
                <a:latin typeface="+mj-lt"/>
              </a:rPr>
              <a:t>ПОСТАНОВЛЕНИЕ КАБИНЕТА МИНИСТРОВ </a:t>
            </a:r>
          </a:p>
          <a:p>
            <a:pPr algn="ctr">
              <a:defRPr/>
            </a:pPr>
            <a:r>
              <a:rPr lang="ru-RU" sz="2400" b="1" dirty="0">
                <a:solidFill>
                  <a:srgbClr val="FF0000"/>
                </a:solidFill>
                <a:latin typeface="+mj-lt"/>
              </a:rPr>
              <a:t>РЕСПУБЛИКИ ТАТАРСТАН </a:t>
            </a:r>
          </a:p>
          <a:p>
            <a:pPr algn="ctr">
              <a:defRPr/>
            </a:pPr>
            <a:r>
              <a:rPr lang="ru-RU" sz="2400" b="1" dirty="0">
                <a:solidFill>
                  <a:srgbClr val="FF0000"/>
                </a:solidFill>
                <a:latin typeface="+mj-lt"/>
              </a:rPr>
              <a:t>от 29.02.2012 № 171 </a:t>
            </a:r>
          </a:p>
        </p:txBody>
      </p:sp>
      <p:pic>
        <p:nvPicPr>
          <p:cNvPr id="36868" name="Рисунок 3" descr="Logo-green.png"/>
          <p:cNvPicPr>
            <a:picLocks noChangeAspect="1"/>
          </p:cNvPicPr>
          <p:nvPr/>
        </p:nvPicPr>
        <p:blipFill>
          <a:blip r:embed="rId4" cstate="print"/>
          <a:srcRect t="59363" r="50391"/>
          <a:stretch>
            <a:fillRect/>
          </a:stretch>
        </p:blipFill>
        <p:spPr bwMode="auto">
          <a:xfrm>
            <a:off x="161925" y="146052"/>
            <a:ext cx="857250" cy="925513"/>
          </a:xfrm>
          <a:prstGeom prst="rect">
            <a:avLst/>
          </a:prstGeom>
          <a:noFill/>
          <a:ln w="9525">
            <a:noFill/>
            <a:miter lim="800000"/>
            <a:headEnd/>
            <a:tailEnd/>
          </a:ln>
        </p:spPr>
      </p:pic>
      <p:sp>
        <p:nvSpPr>
          <p:cNvPr id="6" name="Прямоугольник 5"/>
          <p:cNvSpPr/>
          <p:nvPr/>
        </p:nvSpPr>
        <p:spPr>
          <a:xfrm>
            <a:off x="179390" y="1408114"/>
            <a:ext cx="8569325" cy="5621230"/>
          </a:xfrm>
          <a:prstGeom prst="rect">
            <a:avLst/>
          </a:prstGeom>
        </p:spPr>
        <p:txBody>
          <a:bodyPr lIns="77925" tIns="38963" rIns="77925" bIns="38963">
            <a:spAutoFit/>
          </a:bodyPr>
          <a:lstStyle/>
          <a:p>
            <a:pPr algn="just" fontAlgn="auto">
              <a:spcBef>
                <a:spcPts val="341"/>
              </a:spcBef>
              <a:spcAft>
                <a:spcPts val="0"/>
              </a:spcAft>
              <a:defRPr/>
            </a:pPr>
            <a:r>
              <a:rPr lang="ru-RU" sz="1600" dirty="0">
                <a:solidFill>
                  <a:srgbClr val="002060"/>
                </a:solidFill>
                <a:latin typeface="+mn-lt"/>
              </a:rPr>
              <a:t>Основные условия осуществления добычи общераспространенных полезных ископаемых, строительства подземных сооружений для своих нужд, а также устройства и эксплуатации бытовых колодцев и скважин:</a:t>
            </a:r>
          </a:p>
          <a:p>
            <a:pPr indent="232693" algn="just" fontAlgn="auto">
              <a:spcBef>
                <a:spcPts val="341"/>
              </a:spcBef>
              <a:spcAft>
                <a:spcPts val="0"/>
              </a:spcAft>
              <a:defRPr/>
            </a:pPr>
            <a:r>
              <a:rPr lang="ru-RU" sz="1600" dirty="0">
                <a:solidFill>
                  <a:srgbClr val="002060"/>
                </a:solidFill>
                <a:latin typeface="+mn-lt"/>
              </a:rPr>
              <a:t>1) </a:t>
            </a:r>
            <a:r>
              <a:rPr lang="ru-RU" sz="1600" b="1" dirty="0">
                <a:solidFill>
                  <a:srgbClr val="002060"/>
                </a:solidFill>
                <a:latin typeface="+mn-lt"/>
              </a:rPr>
              <a:t>участок недр не числится </a:t>
            </a:r>
            <a:r>
              <a:rPr lang="ru-RU" sz="1600" dirty="0">
                <a:solidFill>
                  <a:srgbClr val="002060"/>
                </a:solidFill>
                <a:latin typeface="+mn-lt"/>
              </a:rPr>
              <a:t>на государственном балансе;</a:t>
            </a:r>
          </a:p>
          <a:p>
            <a:pPr indent="232693" algn="just" fontAlgn="auto">
              <a:spcBef>
                <a:spcPts val="341"/>
              </a:spcBef>
              <a:spcAft>
                <a:spcPts val="0"/>
              </a:spcAft>
              <a:defRPr/>
            </a:pPr>
            <a:r>
              <a:rPr lang="ru-RU" sz="1600" dirty="0">
                <a:solidFill>
                  <a:srgbClr val="002060"/>
                </a:solidFill>
                <a:latin typeface="+mn-lt"/>
              </a:rPr>
              <a:t>2) </a:t>
            </a:r>
            <a:r>
              <a:rPr lang="ru-RU" sz="1600" b="1" dirty="0">
                <a:solidFill>
                  <a:srgbClr val="002060"/>
                </a:solidFill>
                <a:latin typeface="+mn-lt"/>
              </a:rPr>
              <a:t>участок недр не объявлен </a:t>
            </a:r>
            <a:r>
              <a:rPr lang="ru-RU" sz="1600" dirty="0">
                <a:solidFill>
                  <a:srgbClr val="002060"/>
                </a:solidFill>
                <a:latin typeface="+mn-lt"/>
              </a:rPr>
              <a:t>в установленном порядке геологическим заповедником, заказником либо памятником природы или культуры;</a:t>
            </a:r>
          </a:p>
          <a:p>
            <a:pPr indent="232693" algn="just" fontAlgn="auto">
              <a:spcBef>
                <a:spcPts val="341"/>
              </a:spcBef>
              <a:spcAft>
                <a:spcPts val="0"/>
              </a:spcAft>
              <a:defRPr/>
            </a:pPr>
            <a:r>
              <a:rPr lang="ru-RU" sz="1600" dirty="0">
                <a:solidFill>
                  <a:srgbClr val="002060"/>
                </a:solidFill>
                <a:latin typeface="+mn-lt"/>
              </a:rPr>
              <a:t>3) </a:t>
            </a:r>
            <a:r>
              <a:rPr lang="ru-RU" sz="1600" b="1" dirty="0">
                <a:solidFill>
                  <a:srgbClr val="002060"/>
                </a:solidFill>
                <a:latin typeface="+mn-lt"/>
              </a:rPr>
              <a:t>участок недр не отнесен </a:t>
            </a:r>
            <a:r>
              <a:rPr lang="ru-RU" sz="1600" dirty="0">
                <a:solidFill>
                  <a:srgbClr val="002060"/>
                </a:solidFill>
                <a:latin typeface="+mn-lt"/>
              </a:rPr>
              <a:t>к особо охраняемым природным территориям федерального и местного значения;</a:t>
            </a:r>
          </a:p>
          <a:p>
            <a:pPr indent="232693" algn="just" fontAlgn="auto">
              <a:spcBef>
                <a:spcPts val="341"/>
              </a:spcBef>
              <a:spcAft>
                <a:spcPts val="0"/>
              </a:spcAft>
              <a:defRPr/>
            </a:pPr>
            <a:r>
              <a:rPr lang="ru-RU" sz="1600" dirty="0">
                <a:solidFill>
                  <a:srgbClr val="002060"/>
                </a:solidFill>
                <a:latin typeface="+mn-lt"/>
              </a:rPr>
              <a:t>4) </a:t>
            </a:r>
            <a:r>
              <a:rPr lang="ru-RU" sz="1600" b="1" dirty="0">
                <a:solidFill>
                  <a:srgbClr val="002060"/>
                </a:solidFill>
                <a:latin typeface="+mn-lt"/>
              </a:rPr>
              <a:t>участок недр не предоставлен </a:t>
            </a:r>
            <a:r>
              <a:rPr lang="ru-RU" sz="1600" dirty="0">
                <a:solidFill>
                  <a:srgbClr val="002060"/>
                </a:solidFill>
                <a:latin typeface="+mn-lt"/>
              </a:rPr>
              <a:t>другому </a:t>
            </a:r>
            <a:r>
              <a:rPr lang="ru-RU" sz="1600" dirty="0" err="1">
                <a:solidFill>
                  <a:srgbClr val="002060"/>
                </a:solidFill>
                <a:latin typeface="+mn-lt"/>
              </a:rPr>
              <a:t>недропользователю</a:t>
            </a:r>
            <a:r>
              <a:rPr lang="ru-RU" sz="1600" dirty="0">
                <a:solidFill>
                  <a:srgbClr val="002060"/>
                </a:solidFill>
                <a:latin typeface="+mn-lt"/>
              </a:rPr>
              <a:t> в соответствии с лицензией на право пользования недрами для целей геологического изучения, разведки и добычи полезных ископаемых;</a:t>
            </a:r>
          </a:p>
          <a:p>
            <a:pPr indent="232693" algn="just" fontAlgn="auto">
              <a:spcBef>
                <a:spcPts val="341"/>
              </a:spcBef>
              <a:spcAft>
                <a:spcPts val="0"/>
              </a:spcAft>
              <a:defRPr/>
            </a:pPr>
            <a:r>
              <a:rPr lang="ru-RU" sz="1600" dirty="0">
                <a:solidFill>
                  <a:srgbClr val="002060"/>
                </a:solidFill>
                <a:latin typeface="+mn-lt"/>
              </a:rPr>
              <a:t>5) </a:t>
            </a:r>
            <a:r>
              <a:rPr lang="ru-RU" sz="1600" b="1" dirty="0">
                <a:solidFill>
                  <a:srgbClr val="002060"/>
                </a:solidFill>
                <a:latin typeface="+mn-lt"/>
              </a:rPr>
              <a:t>участок недр не пересекается с участками недр</a:t>
            </a:r>
            <a:r>
              <a:rPr lang="ru-RU" sz="1600" dirty="0">
                <a:solidFill>
                  <a:srgbClr val="002060"/>
                </a:solidFill>
                <a:latin typeface="+mn-lt"/>
              </a:rPr>
              <a:t>, включенными в перечень участков недр местного значения по Республике Татарстан, предлагаемых для предоставления в пользование, утверждаемый Министерством экологии и природных ресурсов Республики Татарстан;</a:t>
            </a:r>
          </a:p>
          <a:p>
            <a:pPr indent="232693" algn="just" fontAlgn="auto">
              <a:spcBef>
                <a:spcPts val="341"/>
              </a:spcBef>
              <a:spcAft>
                <a:spcPts val="0"/>
              </a:spcAft>
              <a:defRPr/>
            </a:pPr>
            <a:r>
              <a:rPr lang="ru-RU" sz="1600" dirty="0">
                <a:solidFill>
                  <a:srgbClr val="002060"/>
                </a:solidFill>
                <a:latin typeface="+mn-lt"/>
              </a:rPr>
              <a:t>6) расположенный на участке недр </a:t>
            </a:r>
            <a:r>
              <a:rPr lang="ru-RU" sz="1600" b="1" dirty="0">
                <a:solidFill>
                  <a:srgbClr val="002060"/>
                </a:solidFill>
                <a:latin typeface="+mn-lt"/>
              </a:rPr>
              <a:t>первый водоносный горизонт</a:t>
            </a:r>
            <a:r>
              <a:rPr lang="ru-RU" sz="1600" dirty="0">
                <a:solidFill>
                  <a:srgbClr val="002060"/>
                </a:solidFill>
                <a:latin typeface="+mn-lt"/>
              </a:rPr>
              <a:t>, на котором предполагаются устройство и эксплуатация бытовых колодцев и скважин, </a:t>
            </a:r>
            <a:r>
              <a:rPr lang="ru-RU" sz="1600" b="1" dirty="0">
                <a:solidFill>
                  <a:srgbClr val="002060"/>
                </a:solidFill>
                <a:latin typeface="+mn-lt"/>
              </a:rPr>
              <a:t>не является источником централизованного водоснабжения</a:t>
            </a:r>
            <a:r>
              <a:rPr lang="ru-RU" sz="1600" dirty="0">
                <a:solidFill>
                  <a:srgbClr val="002060"/>
                </a:solidFill>
                <a:latin typeface="+mn-lt"/>
              </a:rPr>
              <a:t>;</a:t>
            </a:r>
          </a:p>
          <a:p>
            <a:pPr indent="232693" algn="just" fontAlgn="auto">
              <a:spcBef>
                <a:spcPts val="341"/>
              </a:spcBef>
              <a:spcAft>
                <a:spcPts val="0"/>
              </a:spcAft>
              <a:defRPr/>
            </a:pPr>
            <a:r>
              <a:rPr lang="ru-RU" sz="1600" dirty="0">
                <a:solidFill>
                  <a:srgbClr val="002060"/>
                </a:solidFill>
                <a:latin typeface="+mn-lt"/>
              </a:rPr>
              <a:t>7) </a:t>
            </a:r>
            <a:r>
              <a:rPr lang="ru-RU" sz="1600" b="1" dirty="0">
                <a:solidFill>
                  <a:srgbClr val="002060"/>
                </a:solidFill>
                <a:latin typeface="+mn-lt"/>
              </a:rPr>
              <a:t>собственник</a:t>
            </a:r>
            <a:r>
              <a:rPr lang="ru-RU" sz="1600" dirty="0">
                <a:solidFill>
                  <a:srgbClr val="002060"/>
                </a:solidFill>
                <a:latin typeface="+mn-lt"/>
              </a:rPr>
              <a:t> земельного участка, </a:t>
            </a:r>
            <a:r>
              <a:rPr lang="ru-RU" sz="1600" b="1" dirty="0">
                <a:solidFill>
                  <a:srgbClr val="002060"/>
                </a:solidFill>
                <a:latin typeface="+mn-lt"/>
              </a:rPr>
              <a:t>землепользователь</a:t>
            </a:r>
            <a:r>
              <a:rPr lang="ru-RU" sz="1600" dirty="0">
                <a:solidFill>
                  <a:srgbClr val="002060"/>
                </a:solidFill>
                <a:latin typeface="+mn-lt"/>
              </a:rPr>
              <a:t>, </a:t>
            </a:r>
            <a:r>
              <a:rPr lang="ru-RU" sz="1600" b="1" dirty="0">
                <a:solidFill>
                  <a:srgbClr val="002060"/>
                </a:solidFill>
                <a:latin typeface="+mn-lt"/>
              </a:rPr>
              <a:t>землевладелец</a:t>
            </a:r>
            <a:r>
              <a:rPr lang="ru-RU" sz="1600" dirty="0">
                <a:solidFill>
                  <a:srgbClr val="002060"/>
                </a:solidFill>
                <a:latin typeface="+mn-lt"/>
              </a:rPr>
              <a:t> и </a:t>
            </a:r>
            <a:r>
              <a:rPr lang="ru-RU" sz="1600" b="1" dirty="0">
                <a:solidFill>
                  <a:srgbClr val="002060"/>
                </a:solidFill>
                <a:latin typeface="+mn-lt"/>
              </a:rPr>
              <a:t>арендатор </a:t>
            </a:r>
            <a:r>
              <a:rPr lang="ru-RU" sz="1600" dirty="0">
                <a:solidFill>
                  <a:srgbClr val="002060"/>
                </a:solidFill>
                <a:latin typeface="+mn-lt"/>
              </a:rPr>
              <a:t>земельных участков;</a:t>
            </a:r>
          </a:p>
          <a:p>
            <a:pPr indent="232693" algn="just" fontAlgn="auto">
              <a:spcBef>
                <a:spcPts val="341"/>
              </a:spcBef>
              <a:spcAft>
                <a:spcPts val="0"/>
              </a:spcAft>
              <a:defRPr/>
            </a:pPr>
            <a:r>
              <a:rPr lang="ru-RU" sz="1600" dirty="0">
                <a:solidFill>
                  <a:srgbClr val="002060"/>
                </a:solidFill>
                <a:latin typeface="+mn-lt"/>
              </a:rPr>
              <a:t>8) </a:t>
            </a:r>
            <a:r>
              <a:rPr lang="ru-RU" sz="1600" b="1" dirty="0">
                <a:solidFill>
                  <a:srgbClr val="002060"/>
                </a:solidFill>
                <a:latin typeface="+mn-lt"/>
              </a:rPr>
              <a:t>свои нужды</a:t>
            </a:r>
            <a:r>
              <a:rPr lang="ru-RU" sz="1600" dirty="0">
                <a:solidFill>
                  <a:srgbClr val="002060"/>
                </a:solidFill>
                <a:latin typeface="+mn-lt"/>
              </a:rPr>
              <a:t>.</a:t>
            </a:r>
          </a:p>
          <a:p>
            <a:pPr fontAlgn="auto">
              <a:spcBef>
                <a:spcPts val="511"/>
              </a:spcBef>
              <a:spcAft>
                <a:spcPts val="0"/>
              </a:spcAft>
              <a:defRPr/>
            </a:pPr>
            <a:endParaRPr lang="ru-RU" sz="1600" dirty="0">
              <a:solidFill>
                <a:srgbClr val="002060"/>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37890"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37891" name="Рисунок 3" descr="Logo-green.png"/>
          <p:cNvPicPr>
            <a:picLocks noChangeAspect="1"/>
          </p:cNvPicPr>
          <p:nvPr/>
        </p:nvPicPr>
        <p:blipFill>
          <a:blip r:embed="rId4" cstate="print"/>
          <a:srcRect t="59363" r="50391"/>
          <a:stretch>
            <a:fillRect/>
          </a:stretch>
        </p:blipFill>
        <p:spPr bwMode="auto">
          <a:xfrm>
            <a:off x="161925" y="146051"/>
            <a:ext cx="857250" cy="854075"/>
          </a:xfrm>
          <a:prstGeom prst="rect">
            <a:avLst/>
          </a:prstGeom>
          <a:noFill/>
          <a:ln w="9525">
            <a:noFill/>
            <a:miter lim="800000"/>
            <a:headEnd/>
            <a:tailEnd/>
          </a:ln>
        </p:spPr>
      </p:pic>
      <p:sp>
        <p:nvSpPr>
          <p:cNvPr id="3074" name="Заголовок 4"/>
          <p:cNvSpPr>
            <a:spLocks noGrp="1"/>
          </p:cNvSpPr>
          <p:nvPr>
            <p:ph type="ctrTitle"/>
          </p:nvPr>
        </p:nvSpPr>
        <p:spPr>
          <a:xfrm>
            <a:off x="214313" y="1285875"/>
            <a:ext cx="8750300" cy="2160588"/>
          </a:xfrm>
        </p:spPr>
        <p:txBody>
          <a:bodyPr rtlCol="0">
            <a:normAutofit fontScale="90000"/>
          </a:bodyPr>
          <a:lstStyle/>
          <a:p>
            <a:pPr eaLnBrk="1" fontAlgn="auto" hangingPunct="1">
              <a:spcAft>
                <a:spcPts val="0"/>
              </a:spcAft>
              <a:defRPr/>
            </a:pPr>
            <a:r>
              <a:rPr lang="ru-RU" sz="1600" b="1" dirty="0" smtClean="0">
                <a:solidFill>
                  <a:srgbClr val="002060"/>
                </a:solidFill>
                <a:latin typeface="+mn-lt"/>
              </a:rPr>
              <a:t>В целях определения соответствия участка недр условиям </a:t>
            </a:r>
            <a:r>
              <a:rPr lang="ru-RU" sz="1600" dirty="0" smtClean="0">
                <a:solidFill>
                  <a:srgbClr val="002060"/>
                </a:solidFill>
                <a:latin typeface="+mn-lt"/>
              </a:rPr>
              <a:t>пункта 2 </a:t>
            </a:r>
            <a:br>
              <a:rPr lang="ru-RU" sz="1600" dirty="0" smtClean="0">
                <a:solidFill>
                  <a:srgbClr val="002060"/>
                </a:solidFill>
                <a:latin typeface="+mn-lt"/>
              </a:rPr>
            </a:br>
            <a:r>
              <a:rPr lang="ru-RU" sz="1600" dirty="0" smtClean="0">
                <a:solidFill>
                  <a:srgbClr val="002060"/>
                </a:solidFill>
                <a:latin typeface="+mn-lt"/>
              </a:rPr>
              <a:t>Порядка добычи общераспространенных полезных ископаемых, строительства подземных </a:t>
            </a:r>
            <a:br>
              <a:rPr lang="ru-RU" sz="1600" dirty="0" smtClean="0">
                <a:solidFill>
                  <a:srgbClr val="002060"/>
                </a:solidFill>
                <a:latin typeface="+mn-lt"/>
              </a:rPr>
            </a:br>
            <a:r>
              <a:rPr lang="ru-RU" sz="1600" dirty="0" smtClean="0">
                <a:solidFill>
                  <a:srgbClr val="002060"/>
                </a:solidFill>
                <a:latin typeface="+mn-lt"/>
              </a:rPr>
              <a:t>сооружений и устройства бытовых колодцев и скважин собственниками земельных участков, землепользователями, землевладельцами и арендаторами земельных участков на территории Республики Татарстан, утвержденного Постановлением Кабинета Министров Республики Татарстан </a:t>
            </a:r>
            <a:br>
              <a:rPr lang="ru-RU" sz="1600" dirty="0" smtClean="0">
                <a:solidFill>
                  <a:srgbClr val="002060"/>
                </a:solidFill>
                <a:latin typeface="+mn-lt"/>
              </a:rPr>
            </a:br>
            <a:r>
              <a:rPr lang="ru-RU" sz="1600" dirty="0" smtClean="0">
                <a:solidFill>
                  <a:srgbClr val="002060"/>
                </a:solidFill>
                <a:latin typeface="+mn-lt"/>
              </a:rPr>
              <a:t>от 29.02.2012 № 171, </a:t>
            </a:r>
            <a:r>
              <a:rPr lang="ru-RU" sz="1600" b="1" dirty="0" smtClean="0">
                <a:solidFill>
                  <a:srgbClr val="002060"/>
                </a:solidFill>
                <a:latin typeface="+mn-lt"/>
              </a:rPr>
              <a:t>собственники земельных участков, землепользователи, землевладельцы</a:t>
            </a:r>
            <a:br>
              <a:rPr lang="ru-RU" sz="1600" b="1" dirty="0" smtClean="0">
                <a:solidFill>
                  <a:srgbClr val="002060"/>
                </a:solidFill>
                <a:latin typeface="+mn-lt"/>
              </a:rPr>
            </a:br>
            <a:r>
              <a:rPr lang="ru-RU" sz="1600" b="1" dirty="0" smtClean="0">
                <a:solidFill>
                  <a:srgbClr val="002060"/>
                </a:solidFill>
                <a:latin typeface="+mn-lt"/>
              </a:rPr>
              <a:t>и арендаторы земельных участков </a:t>
            </a:r>
            <a:r>
              <a:rPr lang="ru-RU" sz="1600" dirty="0" smtClean="0">
                <a:solidFill>
                  <a:srgbClr val="002060"/>
                </a:solidFill>
                <a:latin typeface="+mn-lt"/>
              </a:rPr>
              <a:t>направляют в Министерство экологии и природных ресурсов Республики Татарстан</a:t>
            </a:r>
            <a:r>
              <a:rPr lang="ru-RU" sz="1400" dirty="0" smtClean="0">
                <a:solidFill>
                  <a:srgbClr val="002060"/>
                </a:solidFill>
              </a:rPr>
              <a:t/>
            </a:r>
            <a:br>
              <a:rPr lang="ru-RU" sz="1400" dirty="0" smtClean="0">
                <a:solidFill>
                  <a:srgbClr val="002060"/>
                </a:solidFill>
              </a:rPr>
            </a:br>
            <a:r>
              <a:rPr lang="ru-RU" sz="3100" b="1" dirty="0" err="1" smtClean="0">
                <a:solidFill>
                  <a:srgbClr val="002060"/>
                </a:solidFill>
              </a:rPr>
              <a:t>з</a:t>
            </a:r>
            <a:r>
              <a:rPr lang="ru-RU" sz="3100" b="1" dirty="0" smtClean="0">
                <a:solidFill>
                  <a:srgbClr val="002060"/>
                </a:solidFill>
              </a:rPr>
              <a:t>   а   </a:t>
            </a:r>
            <a:r>
              <a:rPr lang="ru-RU" sz="3100" b="1" dirty="0" err="1" smtClean="0">
                <a:solidFill>
                  <a:srgbClr val="002060"/>
                </a:solidFill>
              </a:rPr>
              <a:t>п</a:t>
            </a:r>
            <a:r>
              <a:rPr lang="ru-RU" sz="3100" b="1" dirty="0" smtClean="0">
                <a:solidFill>
                  <a:srgbClr val="002060"/>
                </a:solidFill>
              </a:rPr>
              <a:t>   </a:t>
            </a:r>
            <a:r>
              <a:rPr lang="ru-RU" sz="3100" b="1" dirty="0" err="1" smtClean="0">
                <a:solidFill>
                  <a:srgbClr val="002060"/>
                </a:solidFill>
              </a:rPr>
              <a:t>р</a:t>
            </a:r>
            <a:r>
              <a:rPr lang="ru-RU" sz="3100" b="1" dirty="0" smtClean="0">
                <a:solidFill>
                  <a:srgbClr val="002060"/>
                </a:solidFill>
              </a:rPr>
              <a:t>   о   с</a:t>
            </a:r>
            <a:endParaRPr lang="ru-RU" sz="1400" dirty="0" smtClean="0">
              <a:solidFill>
                <a:srgbClr val="002060"/>
              </a:solidFill>
            </a:endParaRPr>
          </a:p>
        </p:txBody>
      </p:sp>
      <p:sp>
        <p:nvSpPr>
          <p:cNvPr id="8" name="Содержимое 4"/>
          <p:cNvSpPr txBox="1">
            <a:spLocks/>
          </p:cNvSpPr>
          <p:nvPr/>
        </p:nvSpPr>
        <p:spPr bwMode="auto">
          <a:xfrm>
            <a:off x="285752" y="4000500"/>
            <a:ext cx="4176713" cy="2640013"/>
          </a:xfrm>
          <a:prstGeom prst="rect">
            <a:avLst/>
          </a:prstGeom>
          <a:noFill/>
          <a:ln w="9525">
            <a:noFill/>
            <a:miter lim="800000"/>
            <a:headEnd/>
            <a:tailEnd/>
          </a:ln>
        </p:spPr>
        <p:txBody>
          <a:bodyPr lIns="77925" tIns="38963" rIns="77925" bIns="38963"/>
          <a:lstStyle/>
          <a:p>
            <a:pPr algn="ctr">
              <a:spcBef>
                <a:spcPct val="20000"/>
              </a:spcBef>
              <a:buFont typeface="Arial" charset="0"/>
              <a:buNone/>
              <a:defRPr/>
            </a:pPr>
            <a:r>
              <a:rPr lang="ru-RU" sz="1600" b="1" dirty="0">
                <a:solidFill>
                  <a:srgbClr val="002060"/>
                </a:solidFill>
                <a:latin typeface="+mn-lt"/>
              </a:rPr>
              <a:t>в случае предполагаемой добычи общераспространенных полезных ископаемых и строительства подземных сооружений</a:t>
            </a:r>
            <a:r>
              <a:rPr lang="ru-RU" sz="1600" dirty="0">
                <a:solidFill>
                  <a:srgbClr val="002060"/>
                </a:solidFill>
                <a:latin typeface="+mn-lt"/>
              </a:rPr>
              <a:t> – копию актуализированного топографического плана участка, предполагаемого для добычи, в масштабе не мельче 1:10000 .(в трех экземплярах)</a:t>
            </a:r>
          </a:p>
        </p:txBody>
      </p:sp>
      <p:sp>
        <p:nvSpPr>
          <p:cNvPr id="9" name="Содержимое 5"/>
          <p:cNvSpPr txBox="1">
            <a:spLocks/>
          </p:cNvSpPr>
          <p:nvPr/>
        </p:nvSpPr>
        <p:spPr bwMode="auto">
          <a:xfrm>
            <a:off x="4500563" y="3857625"/>
            <a:ext cx="4324350" cy="2808288"/>
          </a:xfrm>
          <a:prstGeom prst="rect">
            <a:avLst/>
          </a:prstGeom>
          <a:noFill/>
          <a:ln w="9525">
            <a:noFill/>
            <a:miter lim="800000"/>
            <a:headEnd/>
            <a:tailEnd/>
          </a:ln>
        </p:spPr>
        <p:txBody>
          <a:bodyPr lIns="77925" tIns="38963" rIns="77925" bIns="38963"/>
          <a:lstStyle/>
          <a:p>
            <a:pPr algn="ctr">
              <a:spcBef>
                <a:spcPct val="20000"/>
              </a:spcBef>
              <a:buFont typeface="Arial" charset="0"/>
              <a:buNone/>
            </a:pPr>
            <a:r>
              <a:rPr lang="ru-RU" sz="1600" b="1">
                <a:solidFill>
                  <a:srgbClr val="002060"/>
                </a:solidFill>
                <a:latin typeface="Calibri" pitchFamily="34" charset="0"/>
              </a:rPr>
              <a:t>в случае предполагаемого устройства и эксплуатации бытовых колодцев и скважин </a:t>
            </a:r>
            <a:r>
              <a:rPr lang="ru-RU" sz="1600">
                <a:solidFill>
                  <a:srgbClr val="002060"/>
                </a:solidFill>
                <a:latin typeface="Calibri" pitchFamily="34" charset="0"/>
              </a:rPr>
              <a:t>– сведения о виде и целевом назначении бытовых колодцев или скважин, способе и сроке их эксплуатации, предполагаемом объеме водоотбора, эксплуатируемом горизонте и копии топографического плана для получения информации о том, что используемый первый водоносный горизонт не является и не может являться источником централизованного водоснабжения</a:t>
            </a:r>
          </a:p>
        </p:txBody>
      </p:sp>
      <p:cxnSp>
        <p:nvCxnSpPr>
          <p:cNvPr id="10" name="Прямая со стрелкой 9"/>
          <p:cNvCxnSpPr/>
          <p:nvPr/>
        </p:nvCxnSpPr>
        <p:spPr>
          <a:xfrm rot="10800000" flipV="1">
            <a:off x="2286002" y="3429001"/>
            <a:ext cx="1374775" cy="33655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5643565" y="3429001"/>
            <a:ext cx="1374775" cy="33655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657" name="TextBox 20"/>
          <p:cNvSpPr txBox="1">
            <a:spLocks noChangeArrowheads="1"/>
          </p:cNvSpPr>
          <p:nvPr/>
        </p:nvSpPr>
        <p:spPr bwMode="auto">
          <a:xfrm>
            <a:off x="1285875" y="71438"/>
            <a:ext cx="6572250" cy="1200329"/>
          </a:xfrm>
          <a:prstGeom prst="rect">
            <a:avLst/>
          </a:prstGeom>
          <a:noFill/>
          <a:ln w="9525">
            <a:noFill/>
            <a:miter lim="800000"/>
            <a:headEnd/>
            <a:tailEnd/>
          </a:ln>
        </p:spPr>
        <p:txBody>
          <a:bodyPr>
            <a:spAutoFit/>
          </a:bodyPr>
          <a:lstStyle/>
          <a:p>
            <a:pPr algn="ctr">
              <a:defRPr/>
            </a:pPr>
            <a:r>
              <a:rPr lang="ru-RU" sz="2400" b="1" dirty="0">
                <a:solidFill>
                  <a:srgbClr val="FF0000"/>
                </a:solidFill>
                <a:latin typeface="+mj-lt"/>
              </a:rPr>
              <a:t>ПОСТАНОВЛЕНИЕ КАБИНЕТА МИНИСТРОВ РЕСПУБЛИКИ ТАТАРСТАН </a:t>
            </a:r>
          </a:p>
          <a:p>
            <a:pPr algn="ctr">
              <a:defRPr/>
            </a:pPr>
            <a:r>
              <a:rPr lang="ru-RU" sz="2400" b="1" dirty="0">
                <a:solidFill>
                  <a:srgbClr val="FF0000"/>
                </a:solidFill>
                <a:latin typeface="+mj-lt"/>
              </a:rPr>
              <a:t>от 29.02.2012 № 171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1" name="Группа 15"/>
          <p:cNvGrpSpPr>
            <a:grpSpLocks/>
          </p:cNvGrpSpPr>
          <p:nvPr/>
        </p:nvGrpSpPr>
        <p:grpSpPr bwMode="auto">
          <a:xfrm>
            <a:off x="214315" y="0"/>
            <a:ext cx="8929687" cy="6858000"/>
            <a:chOff x="214313" y="0"/>
            <a:chExt cx="8929687" cy="6858024"/>
          </a:xfrm>
        </p:grpSpPr>
        <p:pic>
          <p:nvPicPr>
            <p:cNvPr id="15366" name="Рисунок 4" descr="фон.png"/>
            <p:cNvPicPr>
              <a:picLocks noChangeAspect="1"/>
            </p:cNvPicPr>
            <p:nvPr/>
          </p:nvPicPr>
          <p:blipFill>
            <a:blip r:embed="rId2" cstate="print">
              <a:lum bright="24000"/>
            </a:blip>
            <a:srcRect/>
            <a:stretch>
              <a:fillRect/>
            </a:stretch>
          </p:blipFill>
          <p:spPr bwMode="auto">
            <a:xfrm>
              <a:off x="7269392" y="3143266"/>
              <a:ext cx="1874608" cy="3714758"/>
            </a:xfrm>
            <a:prstGeom prst="rect">
              <a:avLst/>
            </a:prstGeom>
            <a:noFill/>
            <a:ln w="9525">
              <a:noFill/>
              <a:miter lim="800000"/>
              <a:headEnd/>
              <a:tailEnd/>
            </a:ln>
          </p:spPr>
        </p:pic>
        <p:pic>
          <p:nvPicPr>
            <p:cNvPr id="15367" name="Рисунок 5" descr="верх2.png"/>
            <p:cNvPicPr>
              <a:picLocks noChangeAspect="1"/>
            </p:cNvPicPr>
            <p:nvPr/>
          </p:nvPicPr>
          <p:blipFill>
            <a:blip r:embed="rId3" cstate="print">
              <a:lum bright="10000"/>
            </a:blip>
            <a:srcRect b="49998"/>
            <a:stretch>
              <a:fillRect/>
            </a:stretch>
          </p:blipFill>
          <p:spPr bwMode="auto">
            <a:xfrm>
              <a:off x="285720" y="0"/>
              <a:ext cx="8858280" cy="138412"/>
            </a:xfrm>
            <a:prstGeom prst="rect">
              <a:avLst/>
            </a:prstGeom>
            <a:noFill/>
            <a:ln w="9525">
              <a:noFill/>
              <a:miter lim="800000"/>
              <a:headEnd/>
              <a:tailEnd/>
            </a:ln>
          </p:spPr>
        </p:pic>
        <p:pic>
          <p:nvPicPr>
            <p:cNvPr id="15368" name="Рисунок 3" descr="Logo-green.png"/>
            <p:cNvPicPr>
              <a:picLocks noChangeAspect="1"/>
            </p:cNvPicPr>
            <p:nvPr/>
          </p:nvPicPr>
          <p:blipFill>
            <a:blip r:embed="rId4" cstate="print"/>
            <a:srcRect t="59363" r="50391"/>
            <a:stretch>
              <a:fillRect/>
            </a:stretch>
          </p:blipFill>
          <p:spPr bwMode="auto">
            <a:xfrm>
              <a:off x="214313" y="142875"/>
              <a:ext cx="928687" cy="928688"/>
            </a:xfrm>
            <a:prstGeom prst="rect">
              <a:avLst/>
            </a:prstGeom>
            <a:noFill/>
            <a:ln w="9525">
              <a:noFill/>
              <a:miter lim="800000"/>
              <a:headEnd/>
              <a:tailEnd/>
            </a:ln>
          </p:spPr>
        </p:pic>
      </p:grpSp>
      <p:sp>
        <p:nvSpPr>
          <p:cNvPr id="3075" name="TextBox 8"/>
          <p:cNvSpPr txBox="1">
            <a:spLocks noChangeArrowheads="1"/>
          </p:cNvSpPr>
          <p:nvPr/>
        </p:nvSpPr>
        <p:spPr bwMode="auto">
          <a:xfrm>
            <a:off x="1071565" y="71438"/>
            <a:ext cx="8072437" cy="1200329"/>
          </a:xfrm>
          <a:prstGeom prst="rect">
            <a:avLst/>
          </a:prstGeom>
          <a:noFill/>
          <a:ln w="9525">
            <a:noFill/>
            <a:miter lim="800000"/>
            <a:headEnd/>
            <a:tailEnd/>
          </a:ln>
        </p:spPr>
        <p:txBody>
          <a:bodyPr>
            <a:spAutoFit/>
          </a:bodyPr>
          <a:lstStyle/>
          <a:p>
            <a:pPr algn="ctr" fontAlgn="auto">
              <a:spcBef>
                <a:spcPts val="0"/>
              </a:spcBef>
              <a:spcAft>
                <a:spcPts val="0"/>
              </a:spcAft>
              <a:defRPr/>
            </a:pPr>
            <a:r>
              <a:rPr lang="ru-RU" sz="2400" b="1" dirty="0">
                <a:solidFill>
                  <a:srgbClr val="FF0000"/>
                </a:solidFill>
                <a:latin typeface="+mj-lt"/>
                <a:cs typeface="Arial" pitchFamily="34" charset="0"/>
              </a:rPr>
              <a:t>РАСПОРЯЖЕНИЕ О ПРОВЕДЕНИИ ДВУХМЕСЯЧНИКА </a:t>
            </a:r>
          </a:p>
          <a:p>
            <a:pPr algn="ctr" fontAlgn="auto">
              <a:spcBef>
                <a:spcPts val="0"/>
              </a:spcBef>
              <a:spcAft>
                <a:spcPts val="0"/>
              </a:spcAft>
              <a:defRPr/>
            </a:pPr>
            <a:r>
              <a:rPr lang="ru-RU" sz="2400" b="1" dirty="0">
                <a:solidFill>
                  <a:srgbClr val="FF0000"/>
                </a:solidFill>
                <a:latin typeface="+mj-lt"/>
                <a:cs typeface="Arial" pitchFamily="34" charset="0"/>
              </a:rPr>
              <a:t>В МУНИЦИПАЛЬНЫХ РАЙОНАХ И ГОРОДАХ</a:t>
            </a:r>
          </a:p>
          <a:p>
            <a:pPr algn="ctr" fontAlgn="auto">
              <a:spcBef>
                <a:spcPts val="0"/>
              </a:spcBef>
              <a:spcAft>
                <a:spcPts val="0"/>
              </a:spcAft>
              <a:defRPr/>
            </a:pPr>
            <a:r>
              <a:rPr lang="ru-RU" sz="2400" b="1" dirty="0">
                <a:solidFill>
                  <a:srgbClr val="FF0000"/>
                </a:solidFill>
                <a:latin typeface="+mj-lt"/>
                <a:cs typeface="Arial" pitchFamily="34" charset="0"/>
              </a:rPr>
              <a:t> РЕСПУБЛИКИ ТАТАРСТАН</a:t>
            </a:r>
          </a:p>
        </p:txBody>
      </p:sp>
      <p:sp>
        <p:nvSpPr>
          <p:cNvPr id="15363" name="TextBox 13"/>
          <p:cNvSpPr txBox="1">
            <a:spLocks noChangeArrowheads="1"/>
          </p:cNvSpPr>
          <p:nvPr/>
        </p:nvSpPr>
        <p:spPr bwMode="auto">
          <a:xfrm>
            <a:off x="714377" y="5072064"/>
            <a:ext cx="1000125" cy="369332"/>
          </a:xfrm>
          <a:prstGeom prst="rect">
            <a:avLst/>
          </a:prstGeom>
          <a:noFill/>
          <a:ln w="9525">
            <a:noFill/>
            <a:miter lim="800000"/>
            <a:headEnd/>
            <a:tailEnd/>
          </a:ln>
        </p:spPr>
        <p:txBody>
          <a:bodyPr>
            <a:spAutoFit/>
          </a:bodyPr>
          <a:lstStyle/>
          <a:p>
            <a:endParaRPr lang="en-US">
              <a:latin typeface="Calibri" pitchFamily="34" charset="0"/>
            </a:endParaRPr>
          </a:p>
        </p:txBody>
      </p:sp>
      <p:sp>
        <p:nvSpPr>
          <p:cNvPr id="15364" name="TextBox 10"/>
          <p:cNvSpPr txBox="1">
            <a:spLocks noChangeArrowheads="1"/>
          </p:cNvSpPr>
          <p:nvPr/>
        </p:nvSpPr>
        <p:spPr bwMode="auto">
          <a:xfrm>
            <a:off x="8513765" y="6480175"/>
            <a:ext cx="720725" cy="369332"/>
          </a:xfrm>
          <a:prstGeom prst="rect">
            <a:avLst/>
          </a:prstGeom>
          <a:noFill/>
          <a:ln w="9525">
            <a:noFill/>
            <a:miter lim="800000"/>
            <a:headEnd/>
            <a:tailEnd/>
          </a:ln>
        </p:spPr>
        <p:txBody>
          <a:bodyPr>
            <a:spAutoFit/>
          </a:bodyPr>
          <a:lstStyle/>
          <a:p>
            <a:pPr algn="ctr"/>
            <a:fld id="{370528EF-B959-41AF-8BDD-BFF58FAD677E}" type="slidenum">
              <a:rPr lang="ru-RU" b="1">
                <a:solidFill>
                  <a:schemeClr val="bg1"/>
                </a:solidFill>
                <a:cs typeface="Arial" charset="0"/>
              </a:rPr>
              <a:pPr algn="ctr"/>
              <a:t>2</a:t>
            </a:fld>
            <a:endParaRPr lang="ru-RU" b="1">
              <a:solidFill>
                <a:schemeClr val="bg1"/>
              </a:solidFill>
              <a:cs typeface="Arial" charset="0"/>
            </a:endParaRPr>
          </a:p>
        </p:txBody>
      </p:sp>
      <p:pic>
        <p:nvPicPr>
          <p:cNvPr id="15365" name="Рисунок 10" descr="распоряжение.jpg"/>
          <p:cNvPicPr>
            <a:picLocks noChangeAspect="1"/>
          </p:cNvPicPr>
          <p:nvPr/>
        </p:nvPicPr>
        <p:blipFill>
          <a:blip r:embed="rId5" cstate="print"/>
          <a:srcRect/>
          <a:stretch>
            <a:fillRect/>
          </a:stretch>
        </p:blipFill>
        <p:spPr bwMode="auto">
          <a:xfrm>
            <a:off x="2268540" y="1628775"/>
            <a:ext cx="485298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38914"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38915" name="Рисунок 3" descr="Logo-green.png"/>
          <p:cNvPicPr>
            <a:picLocks noChangeAspect="1"/>
          </p:cNvPicPr>
          <p:nvPr/>
        </p:nvPicPr>
        <p:blipFill>
          <a:blip r:embed="rId4" cstate="print"/>
          <a:srcRect t="59363" r="50391"/>
          <a:stretch>
            <a:fillRect/>
          </a:stretch>
        </p:blipFill>
        <p:spPr bwMode="auto">
          <a:xfrm>
            <a:off x="161925" y="146051"/>
            <a:ext cx="857250" cy="854075"/>
          </a:xfrm>
          <a:prstGeom prst="rect">
            <a:avLst/>
          </a:prstGeom>
          <a:noFill/>
          <a:ln w="9525">
            <a:noFill/>
            <a:miter lim="800000"/>
            <a:headEnd/>
            <a:tailEnd/>
          </a:ln>
        </p:spPr>
      </p:pic>
      <p:sp>
        <p:nvSpPr>
          <p:cNvPr id="28676" name="TextBox 20"/>
          <p:cNvSpPr txBox="1">
            <a:spLocks noChangeArrowheads="1"/>
          </p:cNvSpPr>
          <p:nvPr/>
        </p:nvSpPr>
        <p:spPr bwMode="auto">
          <a:xfrm>
            <a:off x="1285875" y="71438"/>
            <a:ext cx="6572250" cy="461665"/>
          </a:xfrm>
          <a:prstGeom prst="rect">
            <a:avLst/>
          </a:prstGeom>
          <a:noFill/>
          <a:ln w="9525">
            <a:noFill/>
            <a:miter lim="800000"/>
            <a:headEnd/>
            <a:tailEnd/>
          </a:ln>
        </p:spPr>
        <p:txBody>
          <a:bodyPr>
            <a:spAutoFit/>
          </a:bodyPr>
          <a:lstStyle/>
          <a:p>
            <a:pPr algn="ctr">
              <a:defRPr/>
            </a:pPr>
            <a:r>
              <a:rPr lang="ru-RU" sz="2400" b="1" dirty="0">
                <a:solidFill>
                  <a:srgbClr val="FF0000"/>
                </a:solidFill>
                <a:latin typeface="+mj-lt"/>
              </a:rPr>
              <a:t>ТОПОГРАФИЧЕСКИЙ ПЛАН</a:t>
            </a:r>
          </a:p>
        </p:txBody>
      </p:sp>
      <p:pic>
        <p:nvPicPr>
          <p:cNvPr id="38917" name="Рисунок 11" descr="Безымянный.jpg"/>
          <p:cNvPicPr>
            <a:picLocks noChangeAspect="1"/>
          </p:cNvPicPr>
          <p:nvPr/>
        </p:nvPicPr>
        <p:blipFill>
          <a:blip r:embed="rId5" cstate="print"/>
          <a:srcRect/>
          <a:stretch>
            <a:fillRect/>
          </a:stretch>
        </p:blipFill>
        <p:spPr bwMode="auto">
          <a:xfrm>
            <a:off x="1643065" y="530226"/>
            <a:ext cx="5572125" cy="63023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41986"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41987" name="Рисунок 3" descr="Logo-green.png"/>
          <p:cNvPicPr>
            <a:picLocks noChangeAspect="1"/>
          </p:cNvPicPr>
          <p:nvPr/>
        </p:nvPicPr>
        <p:blipFill>
          <a:blip r:embed="rId4" cstate="print"/>
          <a:srcRect t="59363" r="50391"/>
          <a:stretch>
            <a:fillRect/>
          </a:stretch>
        </p:blipFill>
        <p:spPr bwMode="auto">
          <a:xfrm>
            <a:off x="142875" y="142875"/>
            <a:ext cx="857250" cy="928688"/>
          </a:xfrm>
          <a:prstGeom prst="rect">
            <a:avLst/>
          </a:prstGeom>
          <a:noFill/>
          <a:ln w="9525">
            <a:noFill/>
            <a:miter lim="800000"/>
            <a:headEnd/>
            <a:tailEnd/>
          </a:ln>
        </p:spPr>
      </p:pic>
      <p:sp>
        <p:nvSpPr>
          <p:cNvPr id="5122" name="Заголовок 5"/>
          <p:cNvSpPr>
            <a:spLocks noGrp="1"/>
          </p:cNvSpPr>
          <p:nvPr>
            <p:ph type="ctrTitle"/>
          </p:nvPr>
        </p:nvSpPr>
        <p:spPr>
          <a:xfrm>
            <a:off x="285750" y="1285876"/>
            <a:ext cx="8572500" cy="360363"/>
          </a:xfrm>
        </p:spPr>
        <p:txBody>
          <a:bodyPr rtlCol="0">
            <a:normAutofit fontScale="90000"/>
          </a:bodyPr>
          <a:lstStyle/>
          <a:p>
            <a:pPr algn="l" eaLnBrk="1" fontAlgn="auto" hangingPunct="1">
              <a:spcAft>
                <a:spcPts val="0"/>
              </a:spcAft>
              <a:defRPr/>
            </a:pPr>
            <a:r>
              <a:rPr lang="ru-RU" sz="2400" b="1" dirty="0" smtClean="0">
                <a:solidFill>
                  <a:srgbClr val="FF0000"/>
                </a:solidFill>
              </a:rPr>
              <a:t>В уведомлении указываются:</a:t>
            </a:r>
          </a:p>
        </p:txBody>
      </p:sp>
      <p:sp>
        <p:nvSpPr>
          <p:cNvPr id="7" name="Заголовок 5"/>
          <p:cNvSpPr txBox="1">
            <a:spLocks/>
          </p:cNvSpPr>
          <p:nvPr/>
        </p:nvSpPr>
        <p:spPr bwMode="auto">
          <a:xfrm>
            <a:off x="285750" y="1636713"/>
            <a:ext cx="8643938" cy="792163"/>
          </a:xfrm>
          <a:prstGeom prst="rect">
            <a:avLst/>
          </a:prstGeom>
          <a:noFill/>
          <a:ln w="9525">
            <a:noFill/>
            <a:miter lim="800000"/>
            <a:headEnd/>
            <a:tailEnd/>
          </a:ln>
        </p:spPr>
        <p:txBody>
          <a:bodyPr lIns="77925" tIns="38963" rIns="77925" bIns="38963" anchor="ctr"/>
          <a:lstStyle/>
          <a:p>
            <a:pPr marL="303042" indent="-303042" fontAlgn="auto">
              <a:spcBef>
                <a:spcPts val="0"/>
              </a:spcBef>
              <a:spcAft>
                <a:spcPts val="0"/>
              </a:spcAft>
              <a:defRPr/>
            </a:pPr>
            <a:r>
              <a:rPr lang="ru-RU" sz="1400" dirty="0">
                <a:solidFill>
                  <a:srgbClr val="002060"/>
                </a:solidFill>
                <a:latin typeface="+mn-lt"/>
                <a:cs typeface="Arial" charset="0"/>
              </a:rPr>
              <a:t>1) </a:t>
            </a:r>
            <a:r>
              <a:rPr lang="ru-RU" sz="1400" b="1" dirty="0">
                <a:solidFill>
                  <a:srgbClr val="002060"/>
                </a:solidFill>
                <a:latin typeface="+mn-lt"/>
                <a:cs typeface="Arial" charset="0"/>
              </a:rPr>
              <a:t>сведения о заявителе</a:t>
            </a:r>
            <a:r>
              <a:rPr lang="ru-RU" sz="1400" dirty="0">
                <a:solidFill>
                  <a:srgbClr val="002060"/>
                </a:solidFill>
                <a:latin typeface="+mn-lt"/>
                <a:cs typeface="Arial" charset="0"/>
              </a:rPr>
              <a:t/>
            </a:r>
            <a:br>
              <a:rPr lang="ru-RU" sz="1400" dirty="0">
                <a:solidFill>
                  <a:srgbClr val="002060"/>
                </a:solidFill>
                <a:latin typeface="+mn-lt"/>
                <a:cs typeface="Arial" charset="0"/>
              </a:rPr>
            </a:br>
            <a:r>
              <a:rPr lang="ru-RU" sz="1400" dirty="0">
                <a:solidFill>
                  <a:srgbClr val="002060"/>
                </a:solidFill>
                <a:latin typeface="+mn-lt"/>
                <a:cs typeface="Arial" charset="0"/>
              </a:rPr>
              <a:t>для юридического лица - копии уставных документов, место нахождения</a:t>
            </a:r>
            <a:br>
              <a:rPr lang="ru-RU" sz="1400" dirty="0">
                <a:solidFill>
                  <a:srgbClr val="002060"/>
                </a:solidFill>
                <a:latin typeface="+mn-lt"/>
                <a:cs typeface="Arial" charset="0"/>
              </a:rPr>
            </a:br>
            <a:r>
              <a:rPr lang="ru-RU" sz="1400" dirty="0">
                <a:solidFill>
                  <a:srgbClr val="002060"/>
                </a:solidFill>
                <a:latin typeface="+mn-lt"/>
                <a:cs typeface="Arial" charset="0"/>
              </a:rPr>
              <a:t>для физического лица - копия документа, удостоверяющего личность;</a:t>
            </a:r>
            <a:endParaRPr lang="ru-RU" sz="1400" dirty="0">
              <a:solidFill>
                <a:srgbClr val="002060"/>
              </a:solidFill>
              <a:latin typeface="+mj-lt"/>
              <a:ea typeface="+mj-ea"/>
              <a:cs typeface="+mj-cs"/>
            </a:endParaRPr>
          </a:p>
        </p:txBody>
      </p:sp>
      <p:sp>
        <p:nvSpPr>
          <p:cNvPr id="8" name="Заголовок 5"/>
          <p:cNvSpPr txBox="1">
            <a:spLocks/>
          </p:cNvSpPr>
          <p:nvPr/>
        </p:nvSpPr>
        <p:spPr bwMode="auto">
          <a:xfrm>
            <a:off x="285750" y="2500313"/>
            <a:ext cx="8643938" cy="360363"/>
          </a:xfrm>
          <a:prstGeom prst="rect">
            <a:avLst/>
          </a:prstGeom>
          <a:noFill/>
          <a:ln w="9525">
            <a:noFill/>
            <a:miter lim="800000"/>
            <a:headEnd/>
            <a:tailEnd/>
          </a:ln>
        </p:spPr>
        <p:txBody>
          <a:bodyPr lIns="77925" tIns="38963" rIns="77925" bIns="38963" anchor="ctr"/>
          <a:lstStyle/>
          <a:p>
            <a:pPr marL="232693" indent="-232693" algn="just" fontAlgn="auto">
              <a:spcBef>
                <a:spcPts val="0"/>
              </a:spcBef>
              <a:spcAft>
                <a:spcPts val="0"/>
              </a:spcAft>
              <a:defRPr/>
            </a:pPr>
            <a:r>
              <a:rPr lang="ru-RU" sz="1400" dirty="0">
                <a:solidFill>
                  <a:srgbClr val="002060"/>
                </a:solidFill>
                <a:latin typeface="+mn-lt"/>
                <a:cs typeface="Arial" charset="0"/>
              </a:rPr>
              <a:t>2) </a:t>
            </a:r>
            <a:r>
              <a:rPr lang="ru-RU" sz="1400" b="1" dirty="0">
                <a:solidFill>
                  <a:srgbClr val="002060"/>
                </a:solidFill>
                <a:latin typeface="+mn-lt"/>
                <a:cs typeface="Arial" charset="0"/>
              </a:rPr>
              <a:t>сведения о цели и назначении предполагаемого вида использования участка недр:</a:t>
            </a:r>
            <a:endParaRPr lang="ru-RU" sz="1400" b="1" dirty="0">
              <a:solidFill>
                <a:srgbClr val="002060"/>
              </a:solidFill>
              <a:latin typeface="+mj-lt"/>
              <a:ea typeface="+mj-ea"/>
              <a:cs typeface="+mj-cs"/>
            </a:endParaRPr>
          </a:p>
        </p:txBody>
      </p:sp>
      <p:sp>
        <p:nvSpPr>
          <p:cNvPr id="9" name="Заголовок 5"/>
          <p:cNvSpPr txBox="1">
            <a:spLocks/>
          </p:cNvSpPr>
          <p:nvPr/>
        </p:nvSpPr>
        <p:spPr bwMode="auto">
          <a:xfrm>
            <a:off x="3270250" y="3286126"/>
            <a:ext cx="2857500" cy="1798639"/>
          </a:xfrm>
          <a:prstGeom prst="rect">
            <a:avLst/>
          </a:prstGeom>
          <a:noFill/>
          <a:ln w="9525">
            <a:noFill/>
            <a:miter lim="800000"/>
            <a:headEnd/>
            <a:tailEnd/>
          </a:ln>
        </p:spPr>
        <p:txBody>
          <a:bodyPr lIns="77925" tIns="38963" rIns="77925" bIns="38963" anchor="ctr"/>
          <a:lstStyle/>
          <a:p>
            <a:pPr algn="ctr" fontAlgn="auto">
              <a:spcBef>
                <a:spcPts val="0"/>
              </a:spcBef>
              <a:spcAft>
                <a:spcPts val="0"/>
              </a:spcAft>
              <a:defRPr/>
            </a:pPr>
            <a:r>
              <a:rPr lang="ru-RU" sz="1200" dirty="0">
                <a:solidFill>
                  <a:srgbClr val="002060"/>
                </a:solidFill>
                <a:latin typeface="+mn-lt"/>
                <a:cs typeface="Arial" charset="0"/>
              </a:rPr>
              <a:t>по участкам недр, </a:t>
            </a:r>
            <a:r>
              <a:rPr lang="ru-RU" sz="1200" dirty="0" err="1">
                <a:solidFill>
                  <a:srgbClr val="002060"/>
                </a:solidFill>
                <a:latin typeface="+mn-lt"/>
                <a:cs typeface="Arial" charset="0"/>
              </a:rPr>
              <a:t>предполагае-мым</a:t>
            </a:r>
            <a:r>
              <a:rPr lang="ru-RU" sz="1200" dirty="0">
                <a:solidFill>
                  <a:srgbClr val="002060"/>
                </a:solidFill>
                <a:latin typeface="+mn-lt"/>
                <a:cs typeface="Arial" charset="0"/>
              </a:rPr>
              <a:t> </a:t>
            </a:r>
            <a:r>
              <a:rPr lang="ru-RU" sz="1200" b="1" dirty="0">
                <a:solidFill>
                  <a:srgbClr val="002060"/>
                </a:solidFill>
                <a:latin typeface="+mn-lt"/>
                <a:cs typeface="Arial" charset="0"/>
              </a:rPr>
              <a:t>для строительства </a:t>
            </a:r>
            <a:r>
              <a:rPr lang="ru-RU" sz="1200" b="1" dirty="0" err="1">
                <a:solidFill>
                  <a:srgbClr val="002060"/>
                </a:solidFill>
                <a:latin typeface="+mn-lt"/>
                <a:cs typeface="Arial" charset="0"/>
              </a:rPr>
              <a:t>подзем-ных</a:t>
            </a:r>
            <a:r>
              <a:rPr lang="ru-RU" sz="1200" b="1" dirty="0">
                <a:solidFill>
                  <a:srgbClr val="002060"/>
                </a:solidFill>
                <a:latin typeface="+mn-lt"/>
                <a:cs typeface="Arial" charset="0"/>
              </a:rPr>
              <a:t> сооружений</a:t>
            </a:r>
            <a:r>
              <a:rPr lang="ru-RU" sz="1200" dirty="0">
                <a:solidFill>
                  <a:srgbClr val="002060"/>
                </a:solidFill>
                <a:latin typeface="+mn-lt"/>
                <a:cs typeface="Arial" charset="0"/>
              </a:rPr>
              <a:t>, указываются:</a:t>
            </a:r>
          </a:p>
          <a:p>
            <a:pPr algn="just" fontAlgn="auto">
              <a:spcBef>
                <a:spcPts val="0"/>
              </a:spcBef>
              <a:spcAft>
                <a:spcPts val="0"/>
              </a:spcAft>
              <a:defRPr/>
            </a:pPr>
            <a:r>
              <a:rPr lang="ru-RU" sz="1200" b="1" dirty="0">
                <a:solidFill>
                  <a:srgbClr val="002060"/>
                </a:solidFill>
                <a:latin typeface="+mn-lt"/>
                <a:cs typeface="Arial" charset="0"/>
              </a:rPr>
              <a:t>- вид;</a:t>
            </a:r>
          </a:p>
          <a:p>
            <a:pPr algn="just" fontAlgn="auto">
              <a:lnSpc>
                <a:spcPct val="150000"/>
              </a:lnSpc>
              <a:spcBef>
                <a:spcPts val="0"/>
              </a:spcBef>
              <a:spcAft>
                <a:spcPts val="0"/>
              </a:spcAft>
              <a:defRPr/>
            </a:pPr>
            <a:r>
              <a:rPr lang="ru-RU" sz="1200" b="1" dirty="0">
                <a:solidFill>
                  <a:srgbClr val="002060"/>
                </a:solidFill>
                <a:latin typeface="+mn-lt"/>
                <a:cs typeface="Arial" charset="0"/>
              </a:rPr>
              <a:t>- размеры;</a:t>
            </a:r>
          </a:p>
          <a:p>
            <a:pPr algn="just" fontAlgn="auto">
              <a:lnSpc>
                <a:spcPct val="150000"/>
              </a:lnSpc>
              <a:spcBef>
                <a:spcPts val="0"/>
              </a:spcBef>
              <a:spcAft>
                <a:spcPts val="0"/>
              </a:spcAft>
              <a:defRPr/>
            </a:pPr>
            <a:r>
              <a:rPr lang="ru-RU" sz="1200" b="1" dirty="0">
                <a:solidFill>
                  <a:srgbClr val="002060"/>
                </a:solidFill>
                <a:latin typeface="+mn-lt"/>
                <a:cs typeface="Arial" charset="0"/>
              </a:rPr>
              <a:t>- целевое назначение;</a:t>
            </a:r>
          </a:p>
          <a:p>
            <a:pPr algn="just" fontAlgn="auto">
              <a:lnSpc>
                <a:spcPct val="150000"/>
              </a:lnSpc>
              <a:spcBef>
                <a:spcPts val="0"/>
              </a:spcBef>
              <a:spcAft>
                <a:spcPts val="0"/>
              </a:spcAft>
              <a:defRPr/>
            </a:pPr>
            <a:r>
              <a:rPr lang="ru-RU" sz="1200" b="1" dirty="0">
                <a:solidFill>
                  <a:srgbClr val="002060"/>
                </a:solidFill>
                <a:latin typeface="+mn-lt"/>
                <a:cs typeface="Arial" charset="0"/>
              </a:rPr>
              <a:t>- способ и сроки  эксплуатации.</a:t>
            </a:r>
            <a:endParaRPr lang="ru-RU" sz="1200" b="1" dirty="0">
              <a:solidFill>
                <a:srgbClr val="002060"/>
              </a:solidFill>
              <a:latin typeface="+mj-lt"/>
              <a:ea typeface="+mj-ea"/>
              <a:cs typeface="+mj-cs"/>
            </a:endParaRPr>
          </a:p>
        </p:txBody>
      </p:sp>
      <p:sp>
        <p:nvSpPr>
          <p:cNvPr id="10" name="Заголовок 5"/>
          <p:cNvSpPr txBox="1">
            <a:spLocks/>
          </p:cNvSpPr>
          <p:nvPr/>
        </p:nvSpPr>
        <p:spPr bwMode="auto">
          <a:xfrm>
            <a:off x="285752" y="5500689"/>
            <a:ext cx="8715375" cy="785812"/>
          </a:xfrm>
          <a:prstGeom prst="rect">
            <a:avLst/>
          </a:prstGeom>
          <a:noFill/>
          <a:ln w="9525">
            <a:noFill/>
            <a:miter lim="800000"/>
            <a:headEnd/>
            <a:tailEnd/>
          </a:ln>
        </p:spPr>
        <p:txBody>
          <a:bodyPr lIns="77925" tIns="38963" rIns="77925" bIns="38963" anchor="ctr"/>
          <a:lstStyle/>
          <a:p>
            <a:pPr fontAlgn="auto">
              <a:spcBef>
                <a:spcPts val="0"/>
              </a:spcBef>
              <a:spcAft>
                <a:spcPts val="0"/>
              </a:spcAft>
              <a:defRPr/>
            </a:pPr>
            <a:r>
              <a:rPr lang="ru-RU" sz="1400" dirty="0">
                <a:solidFill>
                  <a:srgbClr val="002060"/>
                </a:solidFill>
                <a:latin typeface="+mn-lt"/>
                <a:cs typeface="Arial" charset="0"/>
              </a:rPr>
              <a:t>3) </a:t>
            </a:r>
            <a:r>
              <a:rPr lang="ru-RU" sz="1400" b="1" dirty="0">
                <a:solidFill>
                  <a:srgbClr val="002060"/>
                </a:solidFill>
                <a:latin typeface="+mn-lt"/>
                <a:cs typeface="Arial" charset="0"/>
              </a:rPr>
              <a:t>к уведомлению прилагаются копии правоустанавливающих документов на земельный участок</a:t>
            </a:r>
            <a:endParaRPr lang="ru-RU" sz="1400" b="1" dirty="0">
              <a:solidFill>
                <a:srgbClr val="002060"/>
              </a:solidFill>
              <a:latin typeface="+mj-lt"/>
              <a:ea typeface="+mj-ea"/>
              <a:cs typeface="+mj-cs"/>
            </a:endParaRPr>
          </a:p>
        </p:txBody>
      </p:sp>
      <p:sp>
        <p:nvSpPr>
          <p:cNvPr id="11" name="Заголовок 5"/>
          <p:cNvSpPr txBox="1">
            <a:spLocks/>
          </p:cNvSpPr>
          <p:nvPr/>
        </p:nvSpPr>
        <p:spPr bwMode="auto">
          <a:xfrm>
            <a:off x="6215065" y="3286126"/>
            <a:ext cx="2928937" cy="1511300"/>
          </a:xfrm>
          <a:prstGeom prst="rect">
            <a:avLst/>
          </a:prstGeom>
          <a:noFill/>
          <a:ln w="9525">
            <a:noFill/>
            <a:miter lim="800000"/>
            <a:headEnd/>
            <a:tailEnd/>
          </a:ln>
        </p:spPr>
        <p:txBody>
          <a:bodyPr lIns="77925" tIns="38963" rIns="77925" bIns="38963" anchor="ctr"/>
          <a:lstStyle/>
          <a:p>
            <a:pPr algn="ctr" fontAlgn="auto">
              <a:spcBef>
                <a:spcPts val="0"/>
              </a:spcBef>
              <a:spcAft>
                <a:spcPts val="0"/>
              </a:spcAft>
              <a:defRPr/>
            </a:pPr>
            <a:r>
              <a:rPr lang="ru-RU" sz="1200" dirty="0">
                <a:solidFill>
                  <a:srgbClr val="002060"/>
                </a:solidFill>
                <a:latin typeface="+mn-lt"/>
                <a:cs typeface="Arial" charset="0"/>
              </a:rPr>
              <a:t>по участкам недр, предполагаемым </a:t>
            </a:r>
            <a:r>
              <a:rPr lang="ru-RU" sz="1200" b="1" dirty="0">
                <a:solidFill>
                  <a:srgbClr val="002060"/>
                </a:solidFill>
                <a:latin typeface="+mn-lt"/>
                <a:cs typeface="Arial" charset="0"/>
              </a:rPr>
              <a:t>для устройства и эксплуатации бытовых колодцев или скважин</a:t>
            </a:r>
            <a:r>
              <a:rPr lang="ru-RU" sz="1200" dirty="0">
                <a:solidFill>
                  <a:srgbClr val="002060"/>
                </a:solidFill>
                <a:latin typeface="+mn-lt"/>
                <a:cs typeface="Arial" charset="0"/>
              </a:rPr>
              <a:t>, указываются:</a:t>
            </a:r>
          </a:p>
          <a:p>
            <a:pPr algn="just" fontAlgn="auto">
              <a:lnSpc>
                <a:spcPct val="150000"/>
              </a:lnSpc>
              <a:spcBef>
                <a:spcPts val="0"/>
              </a:spcBef>
              <a:spcAft>
                <a:spcPts val="0"/>
              </a:spcAft>
              <a:defRPr/>
            </a:pPr>
            <a:r>
              <a:rPr lang="ru-RU" sz="1200" dirty="0">
                <a:solidFill>
                  <a:srgbClr val="002060"/>
                </a:solidFill>
                <a:latin typeface="+mn-lt"/>
                <a:cs typeface="Arial" charset="0"/>
              </a:rPr>
              <a:t> - </a:t>
            </a:r>
            <a:r>
              <a:rPr lang="ru-RU" sz="1200" b="1" dirty="0">
                <a:solidFill>
                  <a:srgbClr val="002060"/>
                </a:solidFill>
                <a:latin typeface="+mn-lt"/>
                <a:cs typeface="Arial" charset="0"/>
              </a:rPr>
              <a:t>предполагаемый объем </a:t>
            </a:r>
            <a:r>
              <a:rPr lang="ru-RU" sz="1200" b="1" dirty="0" err="1">
                <a:solidFill>
                  <a:srgbClr val="002060"/>
                </a:solidFill>
                <a:latin typeface="+mn-lt"/>
                <a:cs typeface="Arial" charset="0"/>
              </a:rPr>
              <a:t>водоотбора</a:t>
            </a:r>
            <a:r>
              <a:rPr lang="ru-RU" sz="1200" b="1" dirty="0">
                <a:solidFill>
                  <a:srgbClr val="002060"/>
                </a:solidFill>
                <a:latin typeface="+mn-lt"/>
                <a:cs typeface="Arial" charset="0"/>
              </a:rPr>
              <a:t>;</a:t>
            </a:r>
          </a:p>
          <a:p>
            <a:pPr algn="just" fontAlgn="auto">
              <a:lnSpc>
                <a:spcPct val="150000"/>
              </a:lnSpc>
              <a:spcBef>
                <a:spcPts val="0"/>
              </a:spcBef>
              <a:spcAft>
                <a:spcPts val="0"/>
              </a:spcAft>
              <a:defRPr/>
            </a:pPr>
            <a:r>
              <a:rPr lang="ru-RU" sz="1200" spc="100" dirty="0">
                <a:solidFill>
                  <a:srgbClr val="002060"/>
                </a:solidFill>
                <a:latin typeface="+mn-lt"/>
                <a:cs typeface="Arial" charset="0"/>
              </a:rPr>
              <a:t>-</a:t>
            </a:r>
            <a:r>
              <a:rPr lang="ru-RU" sz="1200" b="1" spc="100" dirty="0">
                <a:solidFill>
                  <a:srgbClr val="002060"/>
                </a:solidFill>
                <a:latin typeface="+mn-lt"/>
                <a:cs typeface="Arial" charset="0"/>
              </a:rPr>
              <a:t> эксплуатируемый горизонт.</a:t>
            </a:r>
            <a:endParaRPr lang="ru-RU" sz="1200" b="1" spc="100" dirty="0">
              <a:solidFill>
                <a:srgbClr val="002060"/>
              </a:solidFill>
              <a:latin typeface="+mj-lt"/>
              <a:ea typeface="+mj-ea"/>
              <a:cs typeface="+mj-cs"/>
            </a:endParaRPr>
          </a:p>
        </p:txBody>
      </p:sp>
      <p:sp>
        <p:nvSpPr>
          <p:cNvPr id="12" name="Заголовок 5"/>
          <p:cNvSpPr txBox="1">
            <a:spLocks/>
          </p:cNvSpPr>
          <p:nvPr/>
        </p:nvSpPr>
        <p:spPr bwMode="auto">
          <a:xfrm>
            <a:off x="142877" y="3195637"/>
            <a:ext cx="3057525" cy="2305051"/>
          </a:xfrm>
          <a:prstGeom prst="rect">
            <a:avLst/>
          </a:prstGeom>
          <a:noFill/>
          <a:ln w="9525">
            <a:noFill/>
            <a:miter lim="800000"/>
            <a:headEnd/>
            <a:tailEnd/>
          </a:ln>
        </p:spPr>
        <p:txBody>
          <a:bodyPr lIns="77925" tIns="38963" rIns="77925" bIns="38963" anchor="ctr"/>
          <a:lstStyle/>
          <a:p>
            <a:pPr algn="ctr" fontAlgn="auto">
              <a:spcBef>
                <a:spcPts val="0"/>
              </a:spcBef>
              <a:spcAft>
                <a:spcPts val="0"/>
              </a:spcAft>
              <a:defRPr/>
            </a:pPr>
            <a:r>
              <a:rPr lang="ru-RU" sz="1200" dirty="0">
                <a:solidFill>
                  <a:srgbClr val="002060"/>
                </a:solidFill>
                <a:latin typeface="+mn-lt"/>
                <a:cs typeface="Arial" charset="0"/>
              </a:rPr>
              <a:t>по участкам недр, предполагаемым </a:t>
            </a:r>
            <a:r>
              <a:rPr lang="ru-RU" sz="1200" b="1" dirty="0">
                <a:solidFill>
                  <a:srgbClr val="002060"/>
                </a:solidFill>
                <a:latin typeface="+mn-lt"/>
                <a:cs typeface="Arial" charset="0"/>
              </a:rPr>
              <a:t>для добычи</a:t>
            </a:r>
            <a:r>
              <a:rPr lang="ru-RU" sz="1200" dirty="0">
                <a:solidFill>
                  <a:srgbClr val="002060"/>
                </a:solidFill>
                <a:latin typeface="+mn-lt"/>
                <a:cs typeface="Arial" charset="0"/>
              </a:rPr>
              <a:t> общераспространенных полезных ископаемых, указываются:</a:t>
            </a:r>
          </a:p>
          <a:p>
            <a:pPr algn="just" fontAlgn="auto">
              <a:lnSpc>
                <a:spcPct val="150000"/>
              </a:lnSpc>
              <a:spcBef>
                <a:spcPts val="0"/>
              </a:spcBef>
              <a:spcAft>
                <a:spcPts val="0"/>
              </a:spcAft>
              <a:defRPr/>
            </a:pPr>
            <a:r>
              <a:rPr lang="ru-RU" sz="1200" b="1" dirty="0">
                <a:solidFill>
                  <a:srgbClr val="002060"/>
                </a:solidFill>
                <a:latin typeface="+mn-lt"/>
                <a:cs typeface="Arial" charset="0"/>
              </a:rPr>
              <a:t>- виды;</a:t>
            </a:r>
          </a:p>
          <a:p>
            <a:pPr algn="just" fontAlgn="auto">
              <a:lnSpc>
                <a:spcPct val="150000"/>
              </a:lnSpc>
              <a:spcBef>
                <a:spcPts val="0"/>
              </a:spcBef>
              <a:spcAft>
                <a:spcPts val="0"/>
              </a:spcAft>
              <a:defRPr/>
            </a:pPr>
            <a:r>
              <a:rPr lang="ru-RU" sz="1200" b="1" dirty="0">
                <a:solidFill>
                  <a:srgbClr val="002060"/>
                </a:solidFill>
                <a:latin typeface="+mn-lt"/>
                <a:cs typeface="Arial" charset="0"/>
              </a:rPr>
              <a:t>- направления использования;</a:t>
            </a:r>
          </a:p>
          <a:p>
            <a:pPr algn="just" fontAlgn="auto">
              <a:lnSpc>
                <a:spcPct val="150000"/>
              </a:lnSpc>
              <a:spcBef>
                <a:spcPts val="0"/>
              </a:spcBef>
              <a:spcAft>
                <a:spcPts val="0"/>
              </a:spcAft>
              <a:defRPr/>
            </a:pPr>
            <a:r>
              <a:rPr lang="ru-RU" sz="1200" b="1" dirty="0">
                <a:solidFill>
                  <a:srgbClr val="002060"/>
                </a:solidFill>
                <a:latin typeface="+mn-lt"/>
                <a:cs typeface="Arial" charset="0"/>
              </a:rPr>
              <a:t>- предполагаемые объемы добычи;</a:t>
            </a:r>
          </a:p>
          <a:p>
            <a:pPr algn="just" fontAlgn="auto">
              <a:lnSpc>
                <a:spcPct val="150000"/>
              </a:lnSpc>
              <a:spcBef>
                <a:spcPts val="0"/>
              </a:spcBef>
              <a:spcAft>
                <a:spcPts val="0"/>
              </a:spcAft>
              <a:defRPr/>
            </a:pPr>
            <a:r>
              <a:rPr lang="ru-RU" sz="1200" b="1" dirty="0">
                <a:solidFill>
                  <a:srgbClr val="002060"/>
                </a:solidFill>
                <a:latin typeface="+mn-lt"/>
                <a:cs typeface="Arial" charset="0"/>
              </a:rPr>
              <a:t>- сроки использования участка недр </a:t>
            </a:r>
            <a:r>
              <a:rPr lang="ru-RU" sz="1200" dirty="0">
                <a:solidFill>
                  <a:srgbClr val="002060"/>
                </a:solidFill>
                <a:latin typeface="+mn-lt"/>
                <a:cs typeface="Arial" charset="0"/>
              </a:rPr>
              <a:t>для заявленных целей.</a:t>
            </a:r>
            <a:endParaRPr lang="ru-RU" sz="1200" dirty="0">
              <a:solidFill>
                <a:srgbClr val="002060"/>
              </a:solidFill>
              <a:latin typeface="+mj-lt"/>
              <a:ea typeface="+mj-ea"/>
              <a:cs typeface="+mj-cs"/>
            </a:endParaRPr>
          </a:p>
        </p:txBody>
      </p:sp>
      <p:cxnSp>
        <p:nvCxnSpPr>
          <p:cNvPr id="14" name="Прямая со стрелкой 13"/>
          <p:cNvCxnSpPr/>
          <p:nvPr/>
        </p:nvCxnSpPr>
        <p:spPr>
          <a:xfrm rot="10800000" flipV="1">
            <a:off x="1857375" y="2857501"/>
            <a:ext cx="654050" cy="4333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rot="5400000">
            <a:off x="4356101" y="3144838"/>
            <a:ext cx="433387"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6499225" y="2857500"/>
            <a:ext cx="787400" cy="3381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758" name="TextBox 24"/>
          <p:cNvSpPr txBox="1">
            <a:spLocks noChangeArrowheads="1"/>
          </p:cNvSpPr>
          <p:nvPr/>
        </p:nvSpPr>
        <p:spPr bwMode="auto">
          <a:xfrm>
            <a:off x="1357313" y="142875"/>
            <a:ext cx="6572250" cy="1200329"/>
          </a:xfrm>
          <a:prstGeom prst="rect">
            <a:avLst/>
          </a:prstGeom>
          <a:noFill/>
          <a:ln w="9525">
            <a:noFill/>
            <a:miter lim="800000"/>
            <a:headEnd/>
            <a:tailEnd/>
          </a:ln>
        </p:spPr>
        <p:txBody>
          <a:bodyPr>
            <a:spAutoFit/>
          </a:bodyPr>
          <a:lstStyle/>
          <a:p>
            <a:pPr algn="ctr">
              <a:defRPr/>
            </a:pPr>
            <a:r>
              <a:rPr lang="ru-RU" sz="2400" b="1" dirty="0">
                <a:solidFill>
                  <a:srgbClr val="FF0000"/>
                </a:solidFill>
                <a:latin typeface="+mj-lt"/>
              </a:rPr>
              <a:t>ПОСТАНОВЛЕНИЕ КАБИНЕТА МИНИСТРОВ РЕСПУБЛИКИ ТАТАРСТАН </a:t>
            </a:r>
          </a:p>
          <a:p>
            <a:pPr algn="ctr">
              <a:defRPr/>
            </a:pPr>
            <a:r>
              <a:rPr lang="ru-RU" sz="2400" b="1" dirty="0">
                <a:solidFill>
                  <a:srgbClr val="FF0000"/>
                </a:solidFill>
                <a:latin typeface="+mj-lt"/>
              </a:rPr>
              <a:t>от 29.02.2012 № 171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fltVal val="0"/>
                                          </p:val>
                                        </p:tav>
                                        <p:tav tm="100000">
                                          <p:val>
                                            <p:strVal val="#ppt_w"/>
                                          </p:val>
                                        </p:tav>
                                      </p:tavLst>
                                    </p:anim>
                                    <p:anim calcmode="lin" valueType="num">
                                      <p:cBhvr>
                                        <p:cTn id="8" dur="500" fill="hold"/>
                                        <p:tgtEl>
                                          <p:spTgt spid="5122"/>
                                        </p:tgtEl>
                                        <p:attrNameLst>
                                          <p:attrName>ppt_h</p:attrName>
                                        </p:attrNameLst>
                                      </p:cBhvr>
                                      <p:tavLst>
                                        <p:tav tm="0">
                                          <p:val>
                                            <p:fltVal val="0"/>
                                          </p:val>
                                        </p:tav>
                                        <p:tav tm="100000">
                                          <p:val>
                                            <p:strVal val="#ppt_h"/>
                                          </p:val>
                                        </p:tav>
                                      </p:tavLst>
                                    </p:anim>
                                    <p:animEffect transition="in" filter="fade">
                                      <p:cBhvr>
                                        <p:cTn id="9" dur="500"/>
                                        <p:tgtEl>
                                          <p:spTgt spid="5122"/>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53"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0"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7" grpId="0"/>
      <p:bldP spid="8" grpId="0"/>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44034"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44035" name="Рисунок 3" descr="Logo-green.png"/>
          <p:cNvPicPr>
            <a:picLocks noChangeAspect="1"/>
          </p:cNvPicPr>
          <p:nvPr/>
        </p:nvPicPr>
        <p:blipFill>
          <a:blip r:embed="rId4" cstate="print"/>
          <a:srcRect t="59363" r="50391"/>
          <a:stretch>
            <a:fillRect/>
          </a:stretch>
        </p:blipFill>
        <p:spPr bwMode="auto">
          <a:xfrm>
            <a:off x="161925" y="146051"/>
            <a:ext cx="857250" cy="854075"/>
          </a:xfrm>
          <a:prstGeom prst="rect">
            <a:avLst/>
          </a:prstGeom>
          <a:noFill/>
          <a:ln w="9525">
            <a:noFill/>
            <a:miter lim="800000"/>
            <a:headEnd/>
            <a:tailEnd/>
          </a:ln>
        </p:spPr>
      </p:pic>
      <p:sp>
        <p:nvSpPr>
          <p:cNvPr id="7170" name="Заголовок 3"/>
          <p:cNvSpPr>
            <a:spLocks noGrp="1"/>
          </p:cNvSpPr>
          <p:nvPr>
            <p:ph type="ctrTitle"/>
          </p:nvPr>
        </p:nvSpPr>
        <p:spPr>
          <a:xfrm>
            <a:off x="185740" y="1524001"/>
            <a:ext cx="8715375" cy="976313"/>
          </a:xfrm>
        </p:spPr>
        <p:txBody>
          <a:bodyPr rtlCol="0">
            <a:noAutofit/>
          </a:bodyPr>
          <a:lstStyle/>
          <a:p>
            <a:pPr eaLnBrk="1" fontAlgn="auto" hangingPunct="1">
              <a:spcAft>
                <a:spcPts val="0"/>
              </a:spcAft>
              <a:defRPr/>
            </a:pPr>
            <a:r>
              <a:rPr lang="ru-RU" sz="2000" b="1" dirty="0" smtClean="0">
                <a:solidFill>
                  <a:srgbClr val="002060"/>
                </a:solidFill>
                <a:latin typeface="+mn-lt"/>
              </a:rPr>
              <a:t>Министерство экологии и природных ресурсов Республики Татарстан </a:t>
            </a:r>
            <a:r>
              <a:rPr lang="ru-RU" sz="2000" b="1" dirty="0" smtClean="0">
                <a:solidFill>
                  <a:srgbClr val="FF0000"/>
                </a:solidFill>
                <a:latin typeface="+mn-lt"/>
              </a:rPr>
              <a:t>в 10-дневный срок </a:t>
            </a:r>
            <a:r>
              <a:rPr lang="ru-RU" sz="2000" b="1" dirty="0" smtClean="0">
                <a:solidFill>
                  <a:srgbClr val="002060"/>
                </a:solidFill>
                <a:latin typeface="+mn-lt"/>
              </a:rPr>
              <a:t>с даты регистрации уведомления и материалов к нему направляет копию уведомления:</a:t>
            </a:r>
          </a:p>
        </p:txBody>
      </p:sp>
      <p:sp>
        <p:nvSpPr>
          <p:cNvPr id="10" name="Заголовок 3"/>
          <p:cNvSpPr txBox="1">
            <a:spLocks/>
          </p:cNvSpPr>
          <p:nvPr/>
        </p:nvSpPr>
        <p:spPr bwMode="auto">
          <a:xfrm>
            <a:off x="285752" y="3000376"/>
            <a:ext cx="8715375" cy="2157413"/>
          </a:xfrm>
          <a:prstGeom prst="rect">
            <a:avLst/>
          </a:prstGeom>
          <a:noFill/>
          <a:ln w="9525">
            <a:noFill/>
            <a:miter lim="800000"/>
            <a:headEnd/>
            <a:tailEnd/>
          </a:ln>
        </p:spPr>
        <p:txBody>
          <a:bodyPr lIns="77925" tIns="38963" rIns="77925" bIns="38963" anchor="ctr"/>
          <a:lstStyle/>
          <a:p>
            <a:pPr algn="just" fontAlgn="auto">
              <a:spcBef>
                <a:spcPts val="1023"/>
              </a:spcBef>
              <a:spcAft>
                <a:spcPts val="0"/>
              </a:spcAft>
              <a:defRPr/>
            </a:pPr>
            <a:r>
              <a:rPr lang="ru-RU" sz="2000" b="1" dirty="0">
                <a:solidFill>
                  <a:srgbClr val="002060"/>
                </a:solidFill>
                <a:latin typeface="+mn-lt"/>
                <a:cs typeface="Arial" charset="0"/>
              </a:rPr>
              <a:t>- заявителю;</a:t>
            </a:r>
            <a:endParaRPr lang="ru-RU" sz="2000" b="1" dirty="0">
              <a:solidFill>
                <a:srgbClr val="002060"/>
              </a:solidFill>
              <a:latin typeface="+mn-lt"/>
            </a:endParaRPr>
          </a:p>
          <a:p>
            <a:pPr algn="just" fontAlgn="auto">
              <a:spcBef>
                <a:spcPts val="1023"/>
              </a:spcBef>
              <a:spcAft>
                <a:spcPts val="0"/>
              </a:spcAft>
              <a:defRPr/>
            </a:pPr>
            <a:r>
              <a:rPr lang="ru-RU" sz="2000" b="1" dirty="0">
                <a:solidFill>
                  <a:srgbClr val="002060"/>
                </a:solidFill>
                <a:latin typeface="+mn-lt"/>
                <a:cs typeface="Arial" charset="0"/>
              </a:rPr>
              <a:t>- в орган местного самоуправления муниципального образования по месту нахождения земельного участка;</a:t>
            </a:r>
            <a:endParaRPr lang="ru-RU" sz="2000" b="1" dirty="0">
              <a:solidFill>
                <a:srgbClr val="002060"/>
              </a:solidFill>
              <a:latin typeface="+mn-lt"/>
            </a:endParaRPr>
          </a:p>
          <a:p>
            <a:pPr algn="just" fontAlgn="auto">
              <a:spcBef>
                <a:spcPts val="1023"/>
              </a:spcBef>
              <a:spcAft>
                <a:spcPts val="0"/>
              </a:spcAft>
              <a:defRPr/>
            </a:pPr>
            <a:r>
              <a:rPr lang="ru-RU" sz="2000" b="1" dirty="0">
                <a:solidFill>
                  <a:srgbClr val="002060"/>
                </a:solidFill>
                <a:latin typeface="+mn-lt"/>
                <a:cs typeface="Arial" charset="0"/>
              </a:rPr>
              <a:t>- Министерство земельных и имущественных отношений Республики Татарстан;</a:t>
            </a:r>
          </a:p>
          <a:p>
            <a:pPr algn="just" fontAlgn="auto">
              <a:spcBef>
                <a:spcPts val="1023"/>
              </a:spcBef>
              <a:spcAft>
                <a:spcPts val="0"/>
              </a:spcAft>
              <a:defRPr/>
            </a:pPr>
            <a:r>
              <a:rPr lang="ru-RU" sz="2000" b="1" dirty="0">
                <a:solidFill>
                  <a:srgbClr val="002060"/>
                </a:solidFill>
                <a:latin typeface="+mn-lt"/>
                <a:cs typeface="Arial" charset="0"/>
              </a:rPr>
              <a:t>- территориальный орган Федеральной службы по надзору в сфере природопользования (Управление </a:t>
            </a:r>
            <a:r>
              <a:rPr lang="ru-RU" sz="2000" b="1" dirty="0" err="1">
                <a:solidFill>
                  <a:srgbClr val="002060"/>
                </a:solidFill>
                <a:latin typeface="+mn-lt"/>
                <a:cs typeface="Arial" charset="0"/>
              </a:rPr>
              <a:t>Росприроднадзра</a:t>
            </a:r>
            <a:r>
              <a:rPr lang="ru-RU" sz="2000" b="1" dirty="0">
                <a:solidFill>
                  <a:srgbClr val="002060"/>
                </a:solidFill>
                <a:latin typeface="+mn-lt"/>
                <a:cs typeface="Arial" charset="0"/>
              </a:rPr>
              <a:t> по Республике Татарстан).</a:t>
            </a:r>
            <a:endParaRPr lang="ru-RU" sz="2000" b="1" dirty="0">
              <a:solidFill>
                <a:srgbClr val="002060"/>
              </a:solidFill>
              <a:latin typeface="+mn-lt"/>
              <a:ea typeface="+mj-ea"/>
              <a:cs typeface="+mj-cs"/>
            </a:endParaRPr>
          </a:p>
        </p:txBody>
      </p:sp>
      <p:sp>
        <p:nvSpPr>
          <p:cNvPr id="33798" name="TextBox 14"/>
          <p:cNvSpPr txBox="1">
            <a:spLocks noChangeArrowheads="1"/>
          </p:cNvSpPr>
          <p:nvPr/>
        </p:nvSpPr>
        <p:spPr bwMode="auto">
          <a:xfrm>
            <a:off x="1285875" y="190501"/>
            <a:ext cx="6572250" cy="1200329"/>
          </a:xfrm>
          <a:prstGeom prst="rect">
            <a:avLst/>
          </a:prstGeom>
          <a:noFill/>
          <a:ln w="9525">
            <a:noFill/>
            <a:miter lim="800000"/>
            <a:headEnd/>
            <a:tailEnd/>
          </a:ln>
        </p:spPr>
        <p:txBody>
          <a:bodyPr>
            <a:spAutoFit/>
          </a:bodyPr>
          <a:lstStyle/>
          <a:p>
            <a:pPr algn="ctr">
              <a:defRPr/>
            </a:pPr>
            <a:r>
              <a:rPr lang="ru-RU" sz="2400" b="1" dirty="0">
                <a:solidFill>
                  <a:srgbClr val="FF0000"/>
                </a:solidFill>
                <a:latin typeface="+mj-lt"/>
              </a:rPr>
              <a:t>ПОСТАНОВЛЕНИЕ КАБИНЕТА МИНИСТРОВ РЕСПУБЛИКИ ТАТАРСТАН </a:t>
            </a:r>
          </a:p>
          <a:p>
            <a:pPr algn="ctr">
              <a:defRPr/>
            </a:pPr>
            <a:r>
              <a:rPr lang="ru-RU" sz="2400" b="1" dirty="0">
                <a:solidFill>
                  <a:srgbClr val="FF0000"/>
                </a:solidFill>
                <a:latin typeface="+mj-lt"/>
              </a:rPr>
              <a:t>от 29.02.2012 № 171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Effect transition="in" filter="fade">
                                      <p:cBhvr>
                                        <p:cTn id="9" dur="500"/>
                                        <p:tgtEl>
                                          <p:spTgt spid="7170"/>
                                        </p:tgtEl>
                                      </p:cBhvr>
                                    </p:animEffect>
                                  </p:childTnLst>
                                </p:cTn>
                              </p:par>
                            </p:childTnLst>
                          </p:cTn>
                        </p:par>
                        <p:par>
                          <p:cTn id="10" fill="hold">
                            <p:stCondLst>
                              <p:cond delay="500"/>
                            </p:stCondLst>
                            <p:childTnLst>
                              <p:par>
                                <p:cTn id="11" presetID="55"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strVal val="#ppt_w*0.70"/>
                                          </p:val>
                                        </p:tav>
                                        <p:tav tm="100000">
                                          <p:val>
                                            <p:strVal val="#ppt_w"/>
                                          </p:val>
                                        </p:tav>
                                      </p:tavLst>
                                    </p:anim>
                                    <p:anim calcmode="lin" valueType="num">
                                      <p:cBhvr>
                                        <p:cTn id="14" dur="1000" fill="hold"/>
                                        <p:tgtEl>
                                          <p:spTgt spid="10"/>
                                        </p:tgtEl>
                                        <p:attrNameLst>
                                          <p:attrName>ppt_h</p:attrName>
                                        </p:attrNameLst>
                                      </p:cBhvr>
                                      <p:tavLst>
                                        <p:tav tm="0">
                                          <p:val>
                                            <p:strVal val="#ppt_h"/>
                                          </p:val>
                                        </p:tav>
                                        <p:tav tm="100000">
                                          <p:val>
                                            <p:strVal val="#ppt_h"/>
                                          </p:val>
                                        </p:tav>
                                      </p:tavLst>
                                    </p:anim>
                                    <p:animEffect transition="in" filter="fade">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47106"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47107" name="Рисунок 3" descr="Logo-green.png"/>
          <p:cNvPicPr>
            <a:picLocks noChangeAspect="1"/>
          </p:cNvPicPr>
          <p:nvPr/>
        </p:nvPicPr>
        <p:blipFill>
          <a:blip r:embed="rId4" cstate="print"/>
          <a:srcRect t="59363" r="50391"/>
          <a:stretch>
            <a:fillRect/>
          </a:stretch>
        </p:blipFill>
        <p:spPr bwMode="auto">
          <a:xfrm>
            <a:off x="142875" y="142876"/>
            <a:ext cx="857250" cy="1000125"/>
          </a:xfrm>
          <a:prstGeom prst="rect">
            <a:avLst/>
          </a:prstGeom>
          <a:noFill/>
          <a:ln w="9525">
            <a:noFill/>
            <a:miter lim="800000"/>
            <a:headEnd/>
            <a:tailEnd/>
          </a:ln>
        </p:spPr>
      </p:pic>
      <p:sp>
        <p:nvSpPr>
          <p:cNvPr id="10242" name="Заголовок 3"/>
          <p:cNvSpPr>
            <a:spLocks noGrp="1"/>
          </p:cNvSpPr>
          <p:nvPr>
            <p:ph type="ctrTitle"/>
          </p:nvPr>
        </p:nvSpPr>
        <p:spPr>
          <a:xfrm>
            <a:off x="428625" y="785813"/>
            <a:ext cx="8572500" cy="5378451"/>
          </a:xfrm>
        </p:spPr>
        <p:txBody>
          <a:bodyPr rtlCol="0">
            <a:normAutofit/>
          </a:bodyPr>
          <a:lstStyle/>
          <a:p>
            <a:pPr algn="just" eaLnBrk="1" fontAlgn="auto" hangingPunct="1">
              <a:spcAft>
                <a:spcPts val="0"/>
              </a:spcAft>
              <a:defRPr/>
            </a:pPr>
            <a:r>
              <a:rPr lang="ru-RU" sz="2400" b="1" dirty="0" smtClean="0">
                <a:solidFill>
                  <a:srgbClr val="002060"/>
                </a:solidFill>
                <a:latin typeface="+mn-lt"/>
              </a:rPr>
              <a:t>Добыча</a:t>
            </a:r>
            <a:r>
              <a:rPr lang="ru-RU" sz="2400" dirty="0" smtClean="0">
                <a:solidFill>
                  <a:srgbClr val="002060"/>
                </a:solidFill>
                <a:latin typeface="+mn-lt"/>
              </a:rPr>
              <a:t> полезных ископаемых либо строительство подземных сооружений собственниками земельных участков, землепользователями, землевладельцами и арендаторами земельных участков </a:t>
            </a:r>
            <a:r>
              <a:rPr lang="ru-RU" sz="2400" b="1" dirty="0" smtClean="0">
                <a:solidFill>
                  <a:srgbClr val="002060"/>
                </a:solidFill>
                <a:latin typeface="+mn-lt"/>
              </a:rPr>
              <a:t>на глубину, превышающую 5м</a:t>
            </a:r>
            <a:r>
              <a:rPr lang="ru-RU" sz="2400" dirty="0" smtClean="0">
                <a:solidFill>
                  <a:srgbClr val="002060"/>
                </a:solidFill>
                <a:latin typeface="+mn-lt"/>
              </a:rPr>
              <a:t>, либо </a:t>
            </a:r>
            <a:r>
              <a:rPr lang="ru-RU" sz="2400" b="1" dirty="0" smtClean="0">
                <a:solidFill>
                  <a:srgbClr val="002060"/>
                </a:solidFill>
                <a:latin typeface="+mn-lt"/>
              </a:rPr>
              <a:t>применение взрывных работ</a:t>
            </a:r>
            <a:r>
              <a:rPr lang="ru-RU" sz="2400" dirty="0" smtClean="0">
                <a:solidFill>
                  <a:srgbClr val="002060"/>
                </a:solidFill>
                <a:latin typeface="+mn-lt"/>
              </a:rPr>
              <a:t>, либо </a:t>
            </a:r>
            <a:r>
              <a:rPr lang="ru-RU" sz="2400" b="1" dirty="0" smtClean="0">
                <a:solidFill>
                  <a:srgbClr val="002060"/>
                </a:solidFill>
                <a:latin typeface="+mn-lt"/>
              </a:rPr>
              <a:t>продажа</a:t>
            </a:r>
            <a:r>
              <a:rPr lang="ru-RU" sz="2400" dirty="0" smtClean="0">
                <a:solidFill>
                  <a:srgbClr val="002060"/>
                </a:solidFill>
                <a:latin typeface="+mn-lt"/>
              </a:rPr>
              <a:t> или иное </a:t>
            </a:r>
            <a:r>
              <a:rPr lang="ru-RU" sz="2400" b="1" dirty="0" smtClean="0">
                <a:solidFill>
                  <a:srgbClr val="002060"/>
                </a:solidFill>
                <a:latin typeface="+mn-lt"/>
              </a:rPr>
              <a:t>коммерческое использование</a:t>
            </a:r>
            <a:r>
              <a:rPr lang="ru-RU" sz="2400" dirty="0" smtClean="0">
                <a:solidFill>
                  <a:srgbClr val="002060"/>
                </a:solidFill>
                <a:latin typeface="+mn-lt"/>
              </a:rPr>
              <a:t> общераспространенных полезных ископаемых или продуктов их переработки </a:t>
            </a:r>
            <a:r>
              <a:rPr lang="ru-RU" sz="3100" b="1" dirty="0" smtClean="0">
                <a:solidFill>
                  <a:srgbClr val="FF0000"/>
                </a:solidFill>
              </a:rPr>
              <a:t>допускается только при наличии лицензии на пользование недрами</a:t>
            </a:r>
          </a:p>
        </p:txBody>
      </p:sp>
      <p:sp>
        <p:nvSpPr>
          <p:cNvPr id="37893" name="TextBox 14"/>
          <p:cNvSpPr txBox="1">
            <a:spLocks noChangeArrowheads="1"/>
          </p:cNvSpPr>
          <p:nvPr/>
        </p:nvSpPr>
        <p:spPr bwMode="auto">
          <a:xfrm>
            <a:off x="1285875" y="190501"/>
            <a:ext cx="6572250" cy="1200329"/>
          </a:xfrm>
          <a:prstGeom prst="rect">
            <a:avLst/>
          </a:prstGeom>
          <a:noFill/>
          <a:ln w="9525">
            <a:noFill/>
            <a:miter lim="800000"/>
            <a:headEnd/>
            <a:tailEnd/>
          </a:ln>
        </p:spPr>
        <p:txBody>
          <a:bodyPr>
            <a:spAutoFit/>
          </a:bodyPr>
          <a:lstStyle/>
          <a:p>
            <a:pPr algn="ctr">
              <a:defRPr/>
            </a:pPr>
            <a:r>
              <a:rPr lang="ru-RU" sz="2400" b="1" dirty="0">
                <a:solidFill>
                  <a:srgbClr val="FF0000"/>
                </a:solidFill>
                <a:latin typeface="+mj-lt"/>
              </a:rPr>
              <a:t>ПОСТАНОВЛЕНИЕ КАБИНЕТА МИНИСТРОВ РЕСПУБЛИКИ ТАТАРСТАН </a:t>
            </a:r>
          </a:p>
          <a:p>
            <a:pPr algn="ctr">
              <a:defRPr/>
            </a:pPr>
            <a:r>
              <a:rPr lang="ru-RU" sz="2400" b="1" dirty="0">
                <a:solidFill>
                  <a:srgbClr val="FF0000"/>
                </a:solidFill>
                <a:latin typeface="+mj-lt"/>
              </a:rPr>
              <a:t>от 29.02.2012 № 171 </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48130"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48131" name="Рисунок 3" descr="Logo-green.png"/>
          <p:cNvPicPr>
            <a:picLocks noChangeAspect="1"/>
          </p:cNvPicPr>
          <p:nvPr/>
        </p:nvPicPr>
        <p:blipFill>
          <a:blip r:embed="rId4" cstate="print"/>
          <a:srcRect t="59363" r="50391"/>
          <a:stretch>
            <a:fillRect/>
          </a:stretch>
        </p:blipFill>
        <p:spPr bwMode="auto">
          <a:xfrm>
            <a:off x="142875" y="142876"/>
            <a:ext cx="857250" cy="1000125"/>
          </a:xfrm>
          <a:prstGeom prst="rect">
            <a:avLst/>
          </a:prstGeom>
          <a:noFill/>
          <a:ln w="9525">
            <a:noFill/>
            <a:miter lim="800000"/>
            <a:headEnd/>
            <a:tailEnd/>
          </a:ln>
        </p:spPr>
      </p:pic>
      <p:sp>
        <p:nvSpPr>
          <p:cNvPr id="8" name="Rectangle 2"/>
          <p:cNvSpPr>
            <a:spLocks noChangeArrowheads="1"/>
          </p:cNvSpPr>
          <p:nvPr/>
        </p:nvSpPr>
        <p:spPr bwMode="auto">
          <a:xfrm>
            <a:off x="1214438" y="214463"/>
            <a:ext cx="7643812" cy="461665"/>
          </a:xfrm>
          <a:prstGeom prst="rect">
            <a:avLst/>
          </a:prstGeom>
          <a:solidFill>
            <a:srgbClr val="FFFFFF"/>
          </a:solidFill>
          <a:ln w="9525">
            <a:noFill/>
            <a:miter lim="800000"/>
            <a:headEnd/>
            <a:tailEnd/>
          </a:ln>
          <a:effectLst/>
        </p:spPr>
        <p:txBody>
          <a:bodyPr anchor="ctr">
            <a:spAutoFit/>
          </a:bodyPr>
          <a:lstStyle/>
          <a:p>
            <a:pPr eaLnBrk="0" hangingPunct="0">
              <a:tabLst>
                <a:tab pos="1254125" algn="l"/>
              </a:tabLst>
              <a:defRPr/>
            </a:pPr>
            <a:endParaRPr lang="ru-RU" sz="2400" dirty="0">
              <a:solidFill>
                <a:srgbClr val="C00000"/>
              </a:solidFill>
              <a:latin typeface="+mj-lt"/>
              <a:cs typeface="Arial" pitchFamily="34" charset="0"/>
            </a:endParaRPr>
          </a:p>
        </p:txBody>
      </p:sp>
      <p:graphicFrame>
        <p:nvGraphicFramePr>
          <p:cNvPr id="7" name="Таблица 6"/>
          <p:cNvGraphicFramePr>
            <a:graphicFrameLocks noGrp="1"/>
          </p:cNvGraphicFramePr>
          <p:nvPr/>
        </p:nvGraphicFramePr>
        <p:xfrm>
          <a:off x="755576" y="764704"/>
          <a:ext cx="7286676" cy="5624026"/>
        </p:xfrm>
        <a:graphic>
          <a:graphicData uri="http://schemas.openxmlformats.org/drawingml/2006/table">
            <a:tbl>
              <a:tblPr/>
              <a:tblGrid>
                <a:gridCol w="2927180"/>
                <a:gridCol w="2501862"/>
                <a:gridCol w="1857634"/>
              </a:tblGrid>
              <a:tr h="1078594">
                <a:tc>
                  <a:txBody>
                    <a:bodyPr/>
                    <a:lstStyle/>
                    <a:p>
                      <a:pPr algn="ctr" fontAlgn="ctr"/>
                      <a:r>
                        <a:rPr lang="ru-RU" sz="1600" b="0" i="0" u="none" strike="noStrike" dirty="0">
                          <a:solidFill>
                            <a:srgbClr val="000000"/>
                          </a:solidFill>
                          <a:latin typeface="Times New Roman"/>
                        </a:rPr>
                        <a:t> </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a:rPr>
                        <a:t>Должно было поступить в МЭПР РТ за 1 кв 2016 г.</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a:rPr>
                        <a:t>Поступило в МЭПР РТ  за 1 кв 2016 г.</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898">
                <a:tc>
                  <a:txBody>
                    <a:bodyPr/>
                    <a:lstStyle/>
                    <a:p>
                      <a:pPr algn="ctr" fontAlgn="ctr"/>
                      <a:r>
                        <a:rPr lang="ru-RU" sz="1600" b="0" i="0" u="none" strike="noStrike" dirty="0">
                          <a:solidFill>
                            <a:srgbClr val="000000"/>
                          </a:solidFill>
                          <a:latin typeface="Times New Roman"/>
                        </a:rPr>
                        <a:t>Район</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a:rPr>
                        <a:t> </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a:rPr>
                        <a:t> </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898">
                <a:tc>
                  <a:txBody>
                    <a:bodyPr/>
                    <a:lstStyle/>
                    <a:p>
                      <a:pPr algn="ctr" fontAlgn="ctr"/>
                      <a:r>
                        <a:rPr lang="ru-RU" sz="1600" b="0" i="0" u="none" strike="noStrike" dirty="0" err="1">
                          <a:solidFill>
                            <a:srgbClr val="FF0000"/>
                          </a:solidFill>
                          <a:latin typeface="Times New Roman"/>
                        </a:rPr>
                        <a:t>Азнакаевский</a:t>
                      </a:r>
                      <a:endParaRPr lang="ru-RU" sz="1600" b="0" i="0" u="none" strike="noStrike" dirty="0">
                        <a:solidFill>
                          <a:srgbClr val="FF0000"/>
                        </a:solidFill>
                        <a:latin typeface="Times New Roman"/>
                      </a:endParaRP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a:solidFill>
                            <a:srgbClr val="FF0000"/>
                          </a:solidFill>
                          <a:latin typeface="Times New Roman"/>
                        </a:rPr>
                        <a:t>5</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dirty="0">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42898">
                <a:tc>
                  <a:txBody>
                    <a:bodyPr/>
                    <a:lstStyle/>
                    <a:p>
                      <a:pPr algn="ctr" fontAlgn="ctr"/>
                      <a:r>
                        <a:rPr lang="ru-RU" sz="1600" b="0" i="0" u="none" strike="noStrike" dirty="0" err="1">
                          <a:solidFill>
                            <a:srgbClr val="FF0000"/>
                          </a:solidFill>
                          <a:latin typeface="Times New Roman"/>
                        </a:rPr>
                        <a:t>Алькеевский</a:t>
                      </a:r>
                      <a:endParaRPr lang="ru-RU" sz="1600" b="0" i="0" u="none" strike="noStrike" dirty="0">
                        <a:solidFill>
                          <a:srgbClr val="FF0000"/>
                        </a:solidFill>
                        <a:latin typeface="Times New Roman"/>
                      </a:endParaRP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a:solidFill>
                            <a:srgbClr val="FF0000"/>
                          </a:solidFill>
                          <a:latin typeface="Times New Roman"/>
                        </a:rPr>
                        <a:t>10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42898">
                <a:tc>
                  <a:txBody>
                    <a:bodyPr/>
                    <a:lstStyle/>
                    <a:p>
                      <a:pPr algn="ctr" fontAlgn="ctr"/>
                      <a:r>
                        <a:rPr lang="ru-RU" sz="1600" b="0" i="0" u="none" strike="noStrike" dirty="0" err="1">
                          <a:solidFill>
                            <a:srgbClr val="FF0000"/>
                          </a:solidFill>
                          <a:latin typeface="Times New Roman"/>
                        </a:rPr>
                        <a:t>Апастовский</a:t>
                      </a:r>
                      <a:endParaRPr lang="ru-RU" sz="1600" b="0" i="0" u="none" strike="noStrike" dirty="0">
                        <a:solidFill>
                          <a:srgbClr val="FF0000"/>
                        </a:solidFill>
                        <a:latin typeface="Times New Roman"/>
                      </a:endParaRP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a:solidFill>
                            <a:srgbClr val="FF0000"/>
                          </a:solidFill>
                          <a:latin typeface="Times New Roman"/>
                        </a:rPr>
                        <a:t>8</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42898">
                <a:tc>
                  <a:txBody>
                    <a:bodyPr/>
                    <a:lstStyle/>
                    <a:p>
                      <a:pPr algn="ctr" fontAlgn="ctr"/>
                      <a:r>
                        <a:rPr lang="ru-RU" sz="1600" b="0" i="0" u="none" strike="noStrike" dirty="0" err="1">
                          <a:solidFill>
                            <a:srgbClr val="FF0000"/>
                          </a:solidFill>
                          <a:latin typeface="Times New Roman"/>
                        </a:rPr>
                        <a:t>Бавлинский</a:t>
                      </a:r>
                      <a:endParaRPr lang="ru-RU" sz="1600" b="0" i="0" u="none" strike="noStrike" dirty="0">
                        <a:solidFill>
                          <a:srgbClr val="FF0000"/>
                        </a:solidFill>
                        <a:latin typeface="Times New Roman"/>
                      </a:endParaRP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a:solidFill>
                            <a:srgbClr val="FF0000"/>
                          </a:solidFill>
                          <a:latin typeface="Times New Roman"/>
                        </a:rPr>
                        <a:t>2</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42898">
                <a:tc>
                  <a:txBody>
                    <a:bodyPr/>
                    <a:lstStyle/>
                    <a:p>
                      <a:pPr algn="ctr" fontAlgn="ctr"/>
                      <a:r>
                        <a:rPr lang="ru-RU" sz="1600" b="0" i="0" u="none" strike="noStrike" dirty="0" err="1">
                          <a:solidFill>
                            <a:srgbClr val="000000"/>
                          </a:solidFill>
                          <a:latin typeface="Times New Roman"/>
                        </a:rPr>
                        <a:t>Балтасинский</a:t>
                      </a:r>
                      <a:endParaRPr lang="ru-RU" sz="1600" b="0" i="0" u="none" strike="noStrike" dirty="0">
                        <a:solidFill>
                          <a:srgbClr val="000000"/>
                        </a:solidFill>
                        <a:latin typeface="Times New Roman"/>
                      </a:endParaRP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600" b="0" i="0" u="none" strike="noStrike">
                          <a:solidFill>
                            <a:srgbClr val="000000"/>
                          </a:solidFill>
                          <a:latin typeface="Times New Roman"/>
                        </a:rPr>
                        <a:t>8</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600" b="0" i="0" u="none" strike="noStrike">
                          <a:solidFill>
                            <a:srgbClr val="000000"/>
                          </a:solidFill>
                          <a:latin typeface="Times New Roman"/>
                        </a:rPr>
                        <a:t>8</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242898">
                <a:tc>
                  <a:txBody>
                    <a:bodyPr/>
                    <a:lstStyle/>
                    <a:p>
                      <a:pPr algn="ctr" fontAlgn="ctr"/>
                      <a:r>
                        <a:rPr lang="ru-RU" sz="1600" b="0" i="0" u="none" strike="noStrike" dirty="0" err="1">
                          <a:solidFill>
                            <a:srgbClr val="FF0000"/>
                          </a:solidFill>
                          <a:latin typeface="Times New Roman"/>
                        </a:rPr>
                        <a:t>Верхнеуслонский</a:t>
                      </a:r>
                      <a:endParaRPr lang="ru-RU" sz="1600" b="0" i="0" u="none" strike="noStrike" dirty="0">
                        <a:solidFill>
                          <a:srgbClr val="FF0000"/>
                        </a:solidFill>
                        <a:latin typeface="Times New Roman"/>
                      </a:endParaRP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a:solidFill>
                            <a:srgbClr val="FF0000"/>
                          </a:solidFill>
                          <a:latin typeface="Times New Roman"/>
                        </a:rPr>
                        <a:t>7</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42898">
                <a:tc>
                  <a:txBody>
                    <a:bodyPr/>
                    <a:lstStyle/>
                    <a:p>
                      <a:pPr algn="ctr" fontAlgn="ctr"/>
                      <a:r>
                        <a:rPr lang="ru-RU" sz="1600" b="0" i="0" u="none" strike="noStrike" dirty="0" err="1">
                          <a:solidFill>
                            <a:srgbClr val="FF0000"/>
                          </a:solidFill>
                          <a:latin typeface="Times New Roman"/>
                        </a:rPr>
                        <a:t>Высокогорский</a:t>
                      </a:r>
                      <a:endParaRPr lang="ru-RU" sz="1600" b="0" i="0" u="none" strike="noStrike" dirty="0">
                        <a:solidFill>
                          <a:srgbClr val="FF0000"/>
                        </a:solidFill>
                        <a:latin typeface="Times New Roman"/>
                      </a:endParaRP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a:solidFill>
                            <a:srgbClr val="FF0000"/>
                          </a:solidFill>
                          <a:latin typeface="Times New Roman"/>
                        </a:rPr>
                        <a:t>18</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600" b="0" i="0" u="none" strike="noStrike">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42898">
                <a:tc>
                  <a:txBody>
                    <a:bodyPr/>
                    <a:lstStyle/>
                    <a:p>
                      <a:pPr algn="ctr" fontAlgn="ctr"/>
                      <a:r>
                        <a:rPr lang="ru-RU" sz="1600" b="0" i="0" u="none" strike="noStrike" dirty="0" err="1">
                          <a:solidFill>
                            <a:srgbClr val="000000"/>
                          </a:solidFill>
                          <a:latin typeface="Times New Roman"/>
                        </a:rPr>
                        <a:t>Зеленодольский</a:t>
                      </a:r>
                      <a:endParaRPr lang="ru-RU" sz="1600" b="0" i="0" u="none" strike="noStrike" dirty="0">
                        <a:solidFill>
                          <a:srgbClr val="000000"/>
                        </a:solidFill>
                        <a:latin typeface="Times New Roman"/>
                      </a:endParaRP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ru-RU" sz="1600" b="0" i="0" u="none" strike="noStrike">
                          <a:solidFill>
                            <a:srgbClr val="000000"/>
                          </a:solidFill>
                          <a:latin typeface="Times New Roman"/>
                        </a:rPr>
                        <a:t>6</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ru-RU" sz="1600" b="0" i="0" u="none" strike="noStrike">
                          <a:solidFill>
                            <a:srgbClr val="000000"/>
                          </a:solidFill>
                          <a:latin typeface="Times New Roman"/>
                        </a:rPr>
                        <a:t>2</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42898">
                <a:tc>
                  <a:txBody>
                    <a:bodyPr/>
                    <a:lstStyle/>
                    <a:p>
                      <a:pPr algn="ctr" fontAlgn="ctr"/>
                      <a:r>
                        <a:rPr lang="ru-RU" sz="1600" b="0" i="0" u="none" strike="noStrike" dirty="0" err="1">
                          <a:solidFill>
                            <a:srgbClr val="FF0000"/>
                          </a:solidFill>
                          <a:latin typeface="Times New Roman"/>
                        </a:rPr>
                        <a:t>Лаишевский</a:t>
                      </a:r>
                      <a:endParaRPr lang="ru-RU" sz="1600" b="0" i="0" u="none" strike="noStrike" dirty="0">
                        <a:solidFill>
                          <a:srgbClr val="FF0000"/>
                        </a:solidFill>
                        <a:latin typeface="Times New Roman"/>
                      </a:endParaRP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dirty="0">
                          <a:solidFill>
                            <a:srgbClr val="FF0000"/>
                          </a:solidFill>
                          <a:latin typeface="Times New Roman"/>
                        </a:rPr>
                        <a:t>2</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2898">
                <a:tc>
                  <a:txBody>
                    <a:bodyPr/>
                    <a:lstStyle/>
                    <a:p>
                      <a:pPr algn="ctr" fontAlgn="ctr"/>
                      <a:r>
                        <a:rPr lang="ru-RU" sz="1600" b="0" i="0" u="none" strike="noStrike">
                          <a:solidFill>
                            <a:srgbClr val="FF0000"/>
                          </a:solidFill>
                          <a:latin typeface="Times New Roman"/>
                        </a:rPr>
                        <a:t>Лениногорский</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dirty="0">
                          <a:solidFill>
                            <a:srgbClr val="FF0000"/>
                          </a:solidFill>
                          <a:latin typeface="Times New Roman"/>
                        </a:rPr>
                        <a:t>1</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2898">
                <a:tc>
                  <a:txBody>
                    <a:bodyPr/>
                    <a:lstStyle/>
                    <a:p>
                      <a:pPr algn="ctr" fontAlgn="ctr"/>
                      <a:r>
                        <a:rPr lang="ru-RU" sz="1600" b="0" i="0" u="none" strike="noStrike">
                          <a:solidFill>
                            <a:srgbClr val="FF0000"/>
                          </a:solidFill>
                          <a:latin typeface="Times New Roman"/>
                        </a:rPr>
                        <a:t>Менделеевский</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dirty="0">
                          <a:solidFill>
                            <a:srgbClr val="FF0000"/>
                          </a:solidFill>
                          <a:latin typeface="Times New Roman"/>
                        </a:rPr>
                        <a:t>7</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2898">
                <a:tc>
                  <a:txBody>
                    <a:bodyPr/>
                    <a:lstStyle/>
                    <a:p>
                      <a:pPr algn="ctr" fontAlgn="ctr"/>
                      <a:r>
                        <a:rPr lang="ru-RU" sz="1600" b="0" i="0" u="none" strike="noStrike">
                          <a:solidFill>
                            <a:srgbClr val="FF0000"/>
                          </a:solidFill>
                          <a:latin typeface="Times New Roman"/>
                        </a:rPr>
                        <a:t>Муслюмовский</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dirty="0">
                          <a:solidFill>
                            <a:srgbClr val="FF0000"/>
                          </a:solidFill>
                          <a:latin typeface="Times New Roman"/>
                        </a:rPr>
                        <a:t>2</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2898">
                <a:tc>
                  <a:txBody>
                    <a:bodyPr/>
                    <a:lstStyle/>
                    <a:p>
                      <a:pPr algn="ctr" fontAlgn="ctr"/>
                      <a:r>
                        <a:rPr lang="ru-RU" sz="1600" b="0" i="0" u="none" strike="noStrike">
                          <a:solidFill>
                            <a:srgbClr val="000000"/>
                          </a:solidFill>
                          <a:latin typeface="Times New Roman"/>
                        </a:rPr>
                        <a:t>Нурлатский</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ru-RU" sz="1600" b="0" i="0" u="none" strike="noStrike" dirty="0">
                          <a:solidFill>
                            <a:srgbClr val="000000"/>
                          </a:solidFill>
                          <a:latin typeface="Times New Roman"/>
                        </a:rPr>
                        <a:t>9</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ru-RU" sz="1600" b="0" i="0" u="none" strike="noStrike" dirty="0">
                          <a:solidFill>
                            <a:srgbClr val="000000"/>
                          </a:solidFill>
                          <a:latin typeface="Times New Roman"/>
                        </a:rPr>
                        <a:t>1</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42898">
                <a:tc>
                  <a:txBody>
                    <a:bodyPr/>
                    <a:lstStyle/>
                    <a:p>
                      <a:pPr algn="ctr" fontAlgn="ctr"/>
                      <a:r>
                        <a:rPr lang="ru-RU" sz="1600" b="0" i="0" u="none" strike="noStrike">
                          <a:solidFill>
                            <a:srgbClr val="FF0000"/>
                          </a:solidFill>
                          <a:latin typeface="Times New Roman"/>
                        </a:rPr>
                        <a:t>Рыбно-Слободской</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dirty="0">
                          <a:solidFill>
                            <a:srgbClr val="FF0000"/>
                          </a:solidFill>
                          <a:latin typeface="Times New Roman"/>
                        </a:rPr>
                        <a:t>6</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dirty="0">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2898">
                <a:tc>
                  <a:txBody>
                    <a:bodyPr/>
                    <a:lstStyle/>
                    <a:p>
                      <a:pPr algn="ctr" fontAlgn="ctr"/>
                      <a:r>
                        <a:rPr lang="ru-RU" sz="1600" b="0" i="0" u="none" strike="noStrike">
                          <a:solidFill>
                            <a:srgbClr val="FF0000"/>
                          </a:solidFill>
                          <a:latin typeface="Times New Roman"/>
                        </a:rPr>
                        <a:t>Тукаевский</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a:solidFill>
                            <a:srgbClr val="FF0000"/>
                          </a:solidFill>
                          <a:latin typeface="Times New Roman"/>
                        </a:rPr>
                        <a:t>20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dirty="0">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2898">
                <a:tc>
                  <a:txBody>
                    <a:bodyPr/>
                    <a:lstStyle/>
                    <a:p>
                      <a:pPr algn="ctr" fontAlgn="ctr"/>
                      <a:r>
                        <a:rPr lang="ru-RU" sz="1600" b="0" i="0" u="none" strike="noStrike">
                          <a:solidFill>
                            <a:srgbClr val="FF0000"/>
                          </a:solidFill>
                          <a:latin typeface="Times New Roman"/>
                        </a:rPr>
                        <a:t>Тюлячинский</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a:solidFill>
                            <a:srgbClr val="FF0000"/>
                          </a:solidFill>
                          <a:latin typeface="Times New Roman"/>
                        </a:rPr>
                        <a:t>7</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0" i="0" u="none" strike="noStrike" dirty="0">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2898">
                <a:tc>
                  <a:txBody>
                    <a:bodyPr/>
                    <a:lstStyle/>
                    <a:p>
                      <a:pPr algn="ctr" fontAlgn="ctr"/>
                      <a:r>
                        <a:rPr lang="ru-RU" sz="1600" b="0" i="0" u="none" strike="noStrike">
                          <a:solidFill>
                            <a:srgbClr val="FF0000"/>
                          </a:solidFill>
                          <a:latin typeface="Times New Roman"/>
                        </a:rPr>
                        <a:t>Чистопольский</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600" b="0" i="0" u="none" strike="noStrike">
                          <a:solidFill>
                            <a:srgbClr val="FF0000"/>
                          </a:solidFill>
                          <a:latin typeface="Times New Roman"/>
                        </a:rPr>
                        <a:t>1</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600" b="0" i="0" u="none" strike="noStrike" dirty="0">
                          <a:solidFill>
                            <a:srgbClr val="FF0000"/>
                          </a:solidFill>
                          <a:latin typeface="Times New Roman"/>
                        </a:rPr>
                        <a:t>0</a:t>
                      </a:r>
                    </a:p>
                  </a:txBody>
                  <a:tcPr marL="8684" marR="8684" marT="868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7" name="Группа 15"/>
          <p:cNvGrpSpPr>
            <a:grpSpLocks/>
          </p:cNvGrpSpPr>
          <p:nvPr/>
        </p:nvGrpSpPr>
        <p:grpSpPr bwMode="auto">
          <a:xfrm>
            <a:off x="214315" y="0"/>
            <a:ext cx="8929687" cy="6858000"/>
            <a:chOff x="214313" y="0"/>
            <a:chExt cx="8929687" cy="6858024"/>
          </a:xfrm>
        </p:grpSpPr>
        <p:pic>
          <p:nvPicPr>
            <p:cNvPr id="50186" name="Рисунок 4" descr="фон.png"/>
            <p:cNvPicPr>
              <a:picLocks noChangeAspect="1"/>
            </p:cNvPicPr>
            <p:nvPr/>
          </p:nvPicPr>
          <p:blipFill>
            <a:blip r:embed="rId3" cstate="print">
              <a:lum bright="24000"/>
            </a:blip>
            <a:srcRect/>
            <a:stretch>
              <a:fillRect/>
            </a:stretch>
          </p:blipFill>
          <p:spPr bwMode="auto">
            <a:xfrm>
              <a:off x="7269392" y="3143266"/>
              <a:ext cx="1874608" cy="3714758"/>
            </a:xfrm>
            <a:prstGeom prst="rect">
              <a:avLst/>
            </a:prstGeom>
            <a:noFill/>
            <a:ln w="9525">
              <a:noFill/>
              <a:miter lim="800000"/>
              <a:headEnd/>
              <a:tailEnd/>
            </a:ln>
          </p:spPr>
        </p:pic>
        <p:pic>
          <p:nvPicPr>
            <p:cNvPr id="50187" name="Рисунок 5" descr="верх2.png"/>
            <p:cNvPicPr>
              <a:picLocks noChangeAspect="1"/>
            </p:cNvPicPr>
            <p:nvPr/>
          </p:nvPicPr>
          <p:blipFill>
            <a:blip r:embed="rId4" cstate="print">
              <a:lum bright="10000"/>
            </a:blip>
            <a:srcRect b="49998"/>
            <a:stretch>
              <a:fillRect/>
            </a:stretch>
          </p:blipFill>
          <p:spPr bwMode="auto">
            <a:xfrm>
              <a:off x="285720" y="0"/>
              <a:ext cx="8858280" cy="138412"/>
            </a:xfrm>
            <a:prstGeom prst="rect">
              <a:avLst/>
            </a:prstGeom>
            <a:noFill/>
            <a:ln w="9525">
              <a:noFill/>
              <a:miter lim="800000"/>
              <a:headEnd/>
              <a:tailEnd/>
            </a:ln>
          </p:spPr>
        </p:pic>
        <p:pic>
          <p:nvPicPr>
            <p:cNvPr id="50188" name="Рисунок 3" descr="Logo-green.png"/>
            <p:cNvPicPr>
              <a:picLocks noChangeAspect="1"/>
            </p:cNvPicPr>
            <p:nvPr/>
          </p:nvPicPr>
          <p:blipFill>
            <a:blip r:embed="rId5" cstate="print"/>
            <a:srcRect t="59363" r="50391"/>
            <a:stretch>
              <a:fillRect/>
            </a:stretch>
          </p:blipFill>
          <p:spPr bwMode="auto">
            <a:xfrm>
              <a:off x="214313" y="142875"/>
              <a:ext cx="928687" cy="928688"/>
            </a:xfrm>
            <a:prstGeom prst="rect">
              <a:avLst/>
            </a:prstGeom>
            <a:noFill/>
            <a:ln w="9525">
              <a:noFill/>
              <a:miter lim="800000"/>
              <a:headEnd/>
              <a:tailEnd/>
            </a:ln>
          </p:spPr>
        </p:pic>
      </p:grpSp>
      <p:sp>
        <p:nvSpPr>
          <p:cNvPr id="50178" name="TextBox 13"/>
          <p:cNvSpPr txBox="1">
            <a:spLocks noChangeArrowheads="1"/>
          </p:cNvSpPr>
          <p:nvPr/>
        </p:nvSpPr>
        <p:spPr bwMode="auto">
          <a:xfrm>
            <a:off x="714377" y="5072064"/>
            <a:ext cx="1000125" cy="369332"/>
          </a:xfrm>
          <a:prstGeom prst="rect">
            <a:avLst/>
          </a:prstGeom>
          <a:noFill/>
          <a:ln w="9525">
            <a:noFill/>
            <a:miter lim="800000"/>
            <a:headEnd/>
            <a:tailEnd/>
          </a:ln>
        </p:spPr>
        <p:txBody>
          <a:bodyPr>
            <a:spAutoFit/>
          </a:bodyPr>
          <a:lstStyle/>
          <a:p>
            <a:endParaRPr lang="en-US">
              <a:cs typeface="Arial" charset="0"/>
            </a:endParaRPr>
          </a:p>
        </p:txBody>
      </p:sp>
      <p:pic>
        <p:nvPicPr>
          <p:cNvPr id="50179" name="Picture 16" descr="http://eco.tatarstan.ru/file/photoreport/print_605820_700402.jpg"/>
          <p:cNvPicPr>
            <a:picLocks noChangeAspect="1" noChangeArrowheads="1"/>
          </p:cNvPicPr>
          <p:nvPr/>
        </p:nvPicPr>
        <p:blipFill>
          <a:blip r:embed="rId6" cstate="print"/>
          <a:srcRect/>
          <a:stretch>
            <a:fillRect/>
          </a:stretch>
        </p:blipFill>
        <p:spPr bwMode="auto">
          <a:xfrm>
            <a:off x="155577" y="-12168188"/>
            <a:ext cx="5897563" cy="3932239"/>
          </a:xfrm>
          <a:prstGeom prst="rect">
            <a:avLst/>
          </a:prstGeom>
          <a:noFill/>
          <a:ln w="9525">
            <a:noFill/>
            <a:miter lim="800000"/>
            <a:headEnd/>
            <a:tailEnd/>
          </a:ln>
        </p:spPr>
      </p:pic>
      <p:sp>
        <p:nvSpPr>
          <p:cNvPr id="10" name="TextBox 8"/>
          <p:cNvSpPr txBox="1">
            <a:spLocks noChangeArrowheads="1"/>
          </p:cNvSpPr>
          <p:nvPr/>
        </p:nvSpPr>
        <p:spPr bwMode="auto">
          <a:xfrm>
            <a:off x="539750" y="227014"/>
            <a:ext cx="8135938" cy="461665"/>
          </a:xfrm>
          <a:prstGeom prst="rect">
            <a:avLst/>
          </a:prstGeom>
          <a:noFill/>
          <a:ln w="9525">
            <a:noFill/>
            <a:miter lim="800000"/>
            <a:headEnd/>
            <a:tailEnd/>
          </a:ln>
        </p:spPr>
        <p:txBody>
          <a:bodyPr>
            <a:spAutoFit/>
          </a:bodyPr>
          <a:lstStyle/>
          <a:p>
            <a:pPr algn="ctr" fontAlgn="auto">
              <a:spcBef>
                <a:spcPts val="0"/>
              </a:spcBef>
              <a:spcAft>
                <a:spcPts val="0"/>
              </a:spcAft>
              <a:defRPr/>
            </a:pPr>
            <a:r>
              <a:rPr lang="ru-RU" sz="2400" b="1" dirty="0">
                <a:solidFill>
                  <a:srgbClr val="C00000"/>
                </a:solidFill>
                <a:latin typeface="+mj-lt"/>
                <a:cs typeface="Arial" pitchFamily="34" charset="0"/>
              </a:rPr>
              <a:t> </a:t>
            </a:r>
            <a:r>
              <a:rPr lang="ru-RU" sz="2400" b="1" dirty="0">
                <a:solidFill>
                  <a:srgbClr val="FF0000"/>
                </a:solidFill>
                <a:latin typeface="+mj-lt"/>
                <a:cs typeface="Arial" pitchFamily="34" charset="0"/>
              </a:rPr>
              <a:t>ПРИЕМ ОБРАЩЕНИЙ ГРАЖДАН</a:t>
            </a:r>
          </a:p>
        </p:txBody>
      </p:sp>
      <p:sp>
        <p:nvSpPr>
          <p:cNvPr id="50181" name="TextBox 16"/>
          <p:cNvSpPr txBox="1">
            <a:spLocks noChangeArrowheads="1"/>
          </p:cNvSpPr>
          <p:nvPr/>
        </p:nvSpPr>
        <p:spPr bwMode="auto">
          <a:xfrm>
            <a:off x="1133475" y="1343025"/>
            <a:ext cx="6859588" cy="523220"/>
          </a:xfrm>
          <a:prstGeom prst="rect">
            <a:avLst/>
          </a:prstGeom>
          <a:noFill/>
          <a:ln w="9525">
            <a:noFill/>
            <a:miter lim="800000"/>
            <a:headEnd/>
            <a:tailEnd/>
          </a:ln>
        </p:spPr>
        <p:txBody>
          <a:bodyPr>
            <a:spAutoFit/>
          </a:bodyPr>
          <a:lstStyle/>
          <a:p>
            <a:pPr algn="ctr">
              <a:defRPr/>
            </a:pPr>
            <a:r>
              <a:rPr lang="ru-RU" sz="2800" b="1" dirty="0">
                <a:solidFill>
                  <a:srgbClr val="002060"/>
                </a:solidFill>
                <a:latin typeface="+mn-lt"/>
                <a:cs typeface="Arial" charset="0"/>
              </a:rPr>
              <a:t>Телефон горячей линии</a:t>
            </a:r>
          </a:p>
        </p:txBody>
      </p:sp>
      <p:sp>
        <p:nvSpPr>
          <p:cNvPr id="50182" name="TextBox 17"/>
          <p:cNvSpPr txBox="1">
            <a:spLocks noChangeArrowheads="1"/>
          </p:cNvSpPr>
          <p:nvPr/>
        </p:nvSpPr>
        <p:spPr bwMode="auto">
          <a:xfrm>
            <a:off x="746125" y="1797049"/>
            <a:ext cx="7632700" cy="1569660"/>
          </a:xfrm>
          <a:prstGeom prst="rect">
            <a:avLst/>
          </a:prstGeom>
          <a:noFill/>
          <a:ln w="9525">
            <a:noFill/>
            <a:miter lim="800000"/>
            <a:headEnd/>
            <a:tailEnd/>
          </a:ln>
        </p:spPr>
        <p:txBody>
          <a:bodyPr>
            <a:spAutoFit/>
          </a:bodyPr>
          <a:lstStyle/>
          <a:p>
            <a:pPr algn="ctr">
              <a:defRPr/>
            </a:pPr>
            <a:r>
              <a:rPr lang="ru-RU" sz="9600" b="1" dirty="0">
                <a:solidFill>
                  <a:srgbClr val="FF0000"/>
                </a:solidFill>
                <a:latin typeface="+mn-lt"/>
                <a:cs typeface="Arial" charset="0"/>
              </a:rPr>
              <a:t>267-68-67</a:t>
            </a:r>
          </a:p>
        </p:txBody>
      </p:sp>
      <p:sp>
        <p:nvSpPr>
          <p:cNvPr id="50183" name="TextBox 20"/>
          <p:cNvSpPr txBox="1">
            <a:spLocks noChangeArrowheads="1"/>
          </p:cNvSpPr>
          <p:nvPr/>
        </p:nvSpPr>
        <p:spPr bwMode="auto">
          <a:xfrm>
            <a:off x="1143000" y="4219576"/>
            <a:ext cx="6858000" cy="523220"/>
          </a:xfrm>
          <a:prstGeom prst="rect">
            <a:avLst/>
          </a:prstGeom>
          <a:noFill/>
          <a:ln w="9525">
            <a:noFill/>
            <a:miter lim="800000"/>
            <a:headEnd/>
            <a:tailEnd/>
          </a:ln>
        </p:spPr>
        <p:txBody>
          <a:bodyPr>
            <a:spAutoFit/>
          </a:bodyPr>
          <a:lstStyle/>
          <a:p>
            <a:pPr algn="ctr">
              <a:defRPr/>
            </a:pPr>
            <a:r>
              <a:rPr lang="ru-RU" sz="2800" b="1" dirty="0">
                <a:solidFill>
                  <a:srgbClr val="002060"/>
                </a:solidFill>
                <a:latin typeface="+mn-lt"/>
                <a:cs typeface="Arial" charset="0"/>
              </a:rPr>
              <a:t>Электронная почта</a:t>
            </a:r>
          </a:p>
        </p:txBody>
      </p:sp>
      <p:sp>
        <p:nvSpPr>
          <p:cNvPr id="50184" name="TextBox 21"/>
          <p:cNvSpPr txBox="1">
            <a:spLocks noChangeArrowheads="1"/>
          </p:cNvSpPr>
          <p:nvPr/>
        </p:nvSpPr>
        <p:spPr bwMode="auto">
          <a:xfrm>
            <a:off x="0" y="4851401"/>
            <a:ext cx="9144000" cy="1200329"/>
          </a:xfrm>
          <a:prstGeom prst="rect">
            <a:avLst/>
          </a:prstGeom>
          <a:noFill/>
          <a:ln w="9525">
            <a:noFill/>
            <a:miter lim="800000"/>
            <a:headEnd/>
            <a:tailEnd/>
          </a:ln>
        </p:spPr>
        <p:txBody>
          <a:bodyPr>
            <a:spAutoFit/>
          </a:bodyPr>
          <a:lstStyle/>
          <a:p>
            <a:pPr algn="ctr">
              <a:defRPr/>
            </a:pPr>
            <a:r>
              <a:rPr lang="en-US" sz="7200" b="1" dirty="0">
                <a:solidFill>
                  <a:srgbClr val="FF0000"/>
                </a:solidFill>
                <a:latin typeface="+mn-lt"/>
                <a:cs typeface="Arial" charset="0"/>
              </a:rPr>
              <a:t>Eco.Signal@tatar.ru</a:t>
            </a:r>
            <a:endParaRPr lang="ru-RU" sz="7200" b="1" dirty="0">
              <a:solidFill>
                <a:srgbClr val="FF0000"/>
              </a:solidFill>
              <a:latin typeface="+mn-lt"/>
              <a:cs typeface="Arial" charset="0"/>
            </a:endParaRPr>
          </a:p>
        </p:txBody>
      </p:sp>
      <p:sp>
        <p:nvSpPr>
          <p:cNvPr id="50185" name="TextBox 16"/>
          <p:cNvSpPr txBox="1">
            <a:spLocks noChangeArrowheads="1"/>
          </p:cNvSpPr>
          <p:nvPr/>
        </p:nvSpPr>
        <p:spPr bwMode="auto">
          <a:xfrm>
            <a:off x="8513765" y="6480175"/>
            <a:ext cx="720725" cy="369332"/>
          </a:xfrm>
          <a:prstGeom prst="rect">
            <a:avLst/>
          </a:prstGeom>
          <a:noFill/>
          <a:ln w="9525">
            <a:noFill/>
            <a:miter lim="800000"/>
            <a:headEnd/>
            <a:tailEnd/>
          </a:ln>
        </p:spPr>
        <p:txBody>
          <a:bodyPr>
            <a:spAutoFit/>
          </a:bodyPr>
          <a:lstStyle/>
          <a:p>
            <a:pPr algn="ctr"/>
            <a:fld id="{72D877DA-8FC6-4B13-B390-0EE4AE3C4729}" type="slidenum">
              <a:rPr lang="ru-RU" b="1">
                <a:solidFill>
                  <a:schemeClr val="bg1"/>
                </a:solidFill>
                <a:cs typeface="Arial" charset="0"/>
              </a:rPr>
              <a:pPr algn="ctr"/>
              <a:t>25</a:t>
            </a:fld>
            <a:endParaRPr lang="ru-RU" b="1">
              <a:solidFill>
                <a:schemeClr val="bg1"/>
              </a:solidFill>
              <a:cs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Рисунок 19" descr="фон.png"/>
          <p:cNvPicPr>
            <a:picLocks noChangeAspect="1"/>
          </p:cNvPicPr>
          <p:nvPr/>
        </p:nvPicPr>
        <p:blipFill>
          <a:blip r:embed="rId2" cstate="print">
            <a:lum bright="24000"/>
          </a:blip>
          <a:srcRect/>
          <a:stretch>
            <a:fillRect/>
          </a:stretch>
        </p:blipFill>
        <p:spPr bwMode="auto">
          <a:xfrm>
            <a:off x="7269165" y="1905000"/>
            <a:ext cx="1874837" cy="4953000"/>
          </a:xfrm>
          <a:prstGeom prst="rect">
            <a:avLst/>
          </a:prstGeom>
          <a:noFill/>
          <a:ln w="9525">
            <a:noFill/>
            <a:miter lim="800000"/>
            <a:headEnd/>
            <a:tailEnd/>
          </a:ln>
        </p:spPr>
      </p:pic>
      <p:pic>
        <p:nvPicPr>
          <p:cNvPr id="52226" name="Рисунок 2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sp>
        <p:nvSpPr>
          <p:cNvPr id="52227" name="TextBox 8"/>
          <p:cNvSpPr txBox="1">
            <a:spLocks noChangeArrowheads="1"/>
          </p:cNvSpPr>
          <p:nvPr/>
        </p:nvSpPr>
        <p:spPr bwMode="auto">
          <a:xfrm>
            <a:off x="2" y="357189"/>
            <a:ext cx="9217025" cy="1216317"/>
          </a:xfrm>
          <a:prstGeom prst="rect">
            <a:avLst/>
          </a:prstGeom>
          <a:noFill/>
          <a:ln w="9525">
            <a:noFill/>
            <a:miter lim="800000"/>
            <a:headEnd/>
            <a:tailEnd/>
          </a:ln>
        </p:spPr>
        <p:txBody>
          <a:bodyPr lIns="107275" tIns="53637" rIns="107275" bIns="53637">
            <a:spAutoFit/>
          </a:bodyPr>
          <a:lstStyle/>
          <a:p>
            <a:pPr algn="ctr">
              <a:defRPr/>
            </a:pPr>
            <a:r>
              <a:rPr lang="ru-RU" sz="2400" b="1" dirty="0">
                <a:solidFill>
                  <a:srgbClr val="FF0000"/>
                </a:solidFill>
                <a:latin typeface="+mj-lt"/>
              </a:rPr>
              <a:t>ПЕРЕЧЕНЬ НАРУШЕНИЙ </a:t>
            </a:r>
          </a:p>
          <a:p>
            <a:pPr algn="ctr">
              <a:defRPr/>
            </a:pPr>
            <a:r>
              <a:rPr lang="ru-RU" sz="2400" b="1" dirty="0">
                <a:solidFill>
                  <a:srgbClr val="FF0000"/>
                </a:solidFill>
                <a:latin typeface="+mj-lt"/>
              </a:rPr>
              <a:t>ПРИРОДООХРАННОГО ЗАКОНОДАТЕЛЬСТВА, </a:t>
            </a:r>
          </a:p>
          <a:p>
            <a:pPr algn="ctr">
              <a:defRPr/>
            </a:pPr>
            <a:r>
              <a:rPr lang="ru-RU" sz="2400" b="1" dirty="0">
                <a:solidFill>
                  <a:srgbClr val="FF0000"/>
                </a:solidFill>
                <a:latin typeface="+mj-lt"/>
              </a:rPr>
              <a:t>ЗА ФИКСАЦИЮ КОТОРЫХ ПРОИЗВОДЯТСЯ ВЫПЛАТЫ ГРАЖДАНАМ </a:t>
            </a:r>
          </a:p>
        </p:txBody>
      </p:sp>
      <p:pic>
        <p:nvPicPr>
          <p:cNvPr id="52228" name="Рисунок 3" descr="Logo-green.png"/>
          <p:cNvPicPr>
            <a:picLocks noChangeAspect="1"/>
          </p:cNvPicPr>
          <p:nvPr/>
        </p:nvPicPr>
        <p:blipFill>
          <a:blip r:embed="rId4" cstate="print"/>
          <a:srcRect t="59363" r="50391"/>
          <a:stretch>
            <a:fillRect/>
          </a:stretch>
        </p:blipFill>
        <p:spPr bwMode="auto">
          <a:xfrm>
            <a:off x="198438" y="142875"/>
            <a:ext cx="857250" cy="928688"/>
          </a:xfrm>
          <a:prstGeom prst="rect">
            <a:avLst/>
          </a:prstGeom>
          <a:noFill/>
          <a:ln w="9525">
            <a:noFill/>
            <a:miter lim="800000"/>
            <a:headEnd/>
            <a:tailEnd/>
          </a:ln>
        </p:spPr>
      </p:pic>
      <p:sp>
        <p:nvSpPr>
          <p:cNvPr id="52229" name="TextBox 43"/>
          <p:cNvSpPr txBox="1">
            <a:spLocks noChangeArrowheads="1"/>
          </p:cNvSpPr>
          <p:nvPr/>
        </p:nvSpPr>
        <p:spPr bwMode="auto">
          <a:xfrm>
            <a:off x="357188" y="2500314"/>
            <a:ext cx="8572500" cy="2862322"/>
          </a:xfrm>
          <a:prstGeom prst="rect">
            <a:avLst/>
          </a:prstGeom>
          <a:noFill/>
          <a:ln w="9525">
            <a:noFill/>
            <a:miter lim="800000"/>
            <a:headEnd/>
            <a:tailEnd/>
          </a:ln>
        </p:spPr>
        <p:txBody>
          <a:bodyPr>
            <a:spAutoFit/>
          </a:bodyPr>
          <a:lstStyle/>
          <a:p>
            <a:pPr marL="457200" indent="-457200">
              <a:buFont typeface="Calibri" pitchFamily="34" charset="0"/>
              <a:buAutoNum type="arabicPeriod"/>
              <a:defRPr/>
            </a:pPr>
            <a:r>
              <a:rPr lang="ru-RU" sz="2000" b="1" dirty="0">
                <a:solidFill>
                  <a:srgbClr val="002060"/>
                </a:solidFill>
                <a:latin typeface="+mn-lt"/>
              </a:rPr>
              <a:t>ФАКТЫ СБРОСА ОТХОДОВ ПРОИЗВОДСТВА И ПОТРЕБЛЕНИЯ, ПРИВОДЯЩИЕ К ОБРАЗОВАНИЮ МЕСТ НЕСАНКЦИОНИРОВАННОГО РАЗМЕЩЕНИЯ ОТХОДОВ;</a:t>
            </a:r>
          </a:p>
          <a:p>
            <a:pPr marL="457200" indent="-457200">
              <a:buFont typeface="Calibri" pitchFamily="34" charset="0"/>
              <a:buAutoNum type="arabicPeriod"/>
              <a:defRPr/>
            </a:pPr>
            <a:r>
              <a:rPr lang="ru-RU" sz="2000" b="1" dirty="0">
                <a:solidFill>
                  <a:srgbClr val="002060"/>
                </a:solidFill>
                <a:latin typeface="+mn-lt"/>
              </a:rPr>
              <a:t>ФАКТЫ НЕЗАКОННОЙ ДОБЫЧИ ОБЩЕРАСПРОСТРАНЕННЫХ ПОЛЕЗНЫХ ИСКОПАЕМЫХ;</a:t>
            </a:r>
          </a:p>
          <a:p>
            <a:pPr marL="457200" indent="-457200">
              <a:buFont typeface="Calibri" pitchFamily="34" charset="0"/>
              <a:buAutoNum type="arabicPeriod"/>
              <a:defRPr/>
            </a:pPr>
            <a:r>
              <a:rPr lang="ru-RU" sz="2000" b="1" dirty="0">
                <a:solidFill>
                  <a:srgbClr val="002060"/>
                </a:solidFill>
                <a:latin typeface="+mn-lt"/>
              </a:rPr>
              <a:t>НАРУШЕНИЯ РЕЖИМА ОСУЩЕСТВЛЕНИЯ ХОЗЯЙСТВЕННОЙ И ИНОЙ ДЕЯТЕЛЬНОСТИВОДООХРАННОЙ ЗОНЫ ВОДНОГО ОБЬЕКТА;</a:t>
            </a:r>
          </a:p>
          <a:p>
            <a:pPr marL="457200" indent="-457200">
              <a:buFont typeface="Calibri" pitchFamily="34" charset="0"/>
              <a:buAutoNum type="arabicPeriod"/>
              <a:defRPr/>
            </a:pPr>
            <a:r>
              <a:rPr lang="ru-RU" sz="2000" b="1" dirty="0">
                <a:solidFill>
                  <a:srgbClr val="002060"/>
                </a:solidFill>
                <a:latin typeface="+mn-lt"/>
              </a:rPr>
              <a:t>ОГРАНИЧЕНИЕ СВОБОДНОГО ДОСТУПА ГРАЖДАН К ВОДНОМУ ОБЬЕКТУ.</a:t>
            </a:r>
          </a:p>
        </p:txBody>
      </p:sp>
      <p:sp>
        <p:nvSpPr>
          <p:cNvPr id="7" name="Прямоугольник 6"/>
          <p:cNvSpPr/>
          <p:nvPr/>
        </p:nvSpPr>
        <p:spPr>
          <a:xfrm>
            <a:off x="1928794" y="1643051"/>
            <a:ext cx="5400600" cy="720080"/>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algn="ctr">
              <a:defRPr/>
            </a:pPr>
            <a:r>
              <a:rPr lang="ru-RU" sz="3600" b="1" dirty="0"/>
              <a:t>с 1 августа 2015 года</a:t>
            </a:r>
          </a:p>
        </p:txBody>
      </p:sp>
      <p:sp>
        <p:nvSpPr>
          <p:cNvPr id="8" name="Прямоугольник 7"/>
          <p:cNvSpPr/>
          <p:nvPr/>
        </p:nvSpPr>
        <p:spPr>
          <a:xfrm>
            <a:off x="2000232" y="5643579"/>
            <a:ext cx="5400600" cy="720080"/>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algn="ctr">
              <a:defRPr/>
            </a:pPr>
            <a:r>
              <a:rPr lang="ru-RU" sz="3600" b="1" dirty="0"/>
              <a:t>1500 руб.</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Рисунок 4" descr="фон.png"/>
          <p:cNvPicPr>
            <a:picLocks noChangeAspect="1"/>
          </p:cNvPicPr>
          <p:nvPr/>
        </p:nvPicPr>
        <p:blipFill>
          <a:blip r:embed="rId2" cstate="print">
            <a:lum bright="24000"/>
          </a:blip>
          <a:srcRect/>
          <a:stretch>
            <a:fillRect/>
          </a:stretch>
        </p:blipFill>
        <p:spPr bwMode="auto">
          <a:xfrm>
            <a:off x="7269165" y="3143250"/>
            <a:ext cx="1874837" cy="3714751"/>
          </a:xfrm>
          <a:prstGeom prst="rect">
            <a:avLst/>
          </a:prstGeom>
          <a:noFill/>
          <a:ln w="9525">
            <a:noFill/>
            <a:miter lim="800000"/>
            <a:headEnd/>
            <a:tailEnd/>
          </a:ln>
        </p:spPr>
      </p:pic>
      <p:pic>
        <p:nvPicPr>
          <p:cNvPr id="53250" name="Рисунок 5" descr="верх2.png"/>
          <p:cNvPicPr>
            <a:picLocks noChangeAspect="1"/>
          </p:cNvPicPr>
          <p:nvPr/>
        </p:nvPicPr>
        <p:blipFill>
          <a:blip r:embed="rId3" cstate="print">
            <a:lum bright="10000"/>
          </a:blip>
          <a:srcRect b="49998"/>
          <a:stretch>
            <a:fillRect/>
          </a:stretch>
        </p:blipFill>
        <p:spPr bwMode="auto">
          <a:xfrm>
            <a:off x="285750" y="1"/>
            <a:ext cx="8858250" cy="138113"/>
          </a:xfrm>
          <a:prstGeom prst="rect">
            <a:avLst/>
          </a:prstGeom>
          <a:noFill/>
          <a:ln w="9525">
            <a:noFill/>
            <a:miter lim="800000"/>
            <a:headEnd/>
            <a:tailEnd/>
          </a:ln>
        </p:spPr>
      </p:pic>
      <p:pic>
        <p:nvPicPr>
          <p:cNvPr id="53251" name="Рисунок 3" descr="Logo-green.png"/>
          <p:cNvPicPr>
            <a:picLocks noChangeAspect="1"/>
          </p:cNvPicPr>
          <p:nvPr/>
        </p:nvPicPr>
        <p:blipFill>
          <a:blip r:embed="rId4" cstate="print"/>
          <a:srcRect t="59363" r="50391"/>
          <a:stretch>
            <a:fillRect/>
          </a:stretch>
        </p:blipFill>
        <p:spPr bwMode="auto">
          <a:xfrm>
            <a:off x="214315" y="142875"/>
            <a:ext cx="928687" cy="928688"/>
          </a:xfrm>
          <a:prstGeom prst="rect">
            <a:avLst/>
          </a:prstGeom>
          <a:noFill/>
          <a:ln w="9525">
            <a:noFill/>
            <a:miter lim="800000"/>
            <a:headEnd/>
            <a:tailEnd/>
          </a:ln>
        </p:spPr>
      </p:pic>
      <p:sp>
        <p:nvSpPr>
          <p:cNvPr id="53252" name="TextBox 8"/>
          <p:cNvSpPr txBox="1">
            <a:spLocks noChangeArrowheads="1"/>
          </p:cNvSpPr>
          <p:nvPr/>
        </p:nvSpPr>
        <p:spPr bwMode="auto">
          <a:xfrm>
            <a:off x="1000127" y="95251"/>
            <a:ext cx="7858125" cy="830997"/>
          </a:xfrm>
          <a:prstGeom prst="rect">
            <a:avLst/>
          </a:prstGeom>
          <a:noFill/>
          <a:ln w="9525">
            <a:noFill/>
            <a:miter lim="800000"/>
            <a:headEnd/>
            <a:tailEnd/>
          </a:ln>
        </p:spPr>
        <p:txBody>
          <a:bodyPr>
            <a:spAutoFit/>
          </a:bodyPr>
          <a:lstStyle/>
          <a:p>
            <a:pPr algn="ctr">
              <a:defRPr/>
            </a:pPr>
            <a:r>
              <a:rPr lang="ru-RU" sz="2400" b="1" dirty="0">
                <a:solidFill>
                  <a:srgbClr val="FF0000"/>
                </a:solidFill>
                <a:latin typeface="+mj-lt"/>
              </a:rPr>
              <a:t>КАНАЛЫ ПРИЕМА ИНФОРМАЦИИ </a:t>
            </a:r>
          </a:p>
          <a:p>
            <a:pPr algn="ctr">
              <a:defRPr/>
            </a:pPr>
            <a:r>
              <a:rPr lang="ru-RU" sz="2400" b="1" dirty="0">
                <a:solidFill>
                  <a:srgbClr val="FF0000"/>
                </a:solidFill>
                <a:latin typeface="+mj-lt"/>
              </a:rPr>
              <a:t>О  ВЫЯВЛЕНИИ НАРУШЕНИЙ</a:t>
            </a:r>
          </a:p>
        </p:txBody>
      </p:sp>
      <p:sp>
        <p:nvSpPr>
          <p:cNvPr id="53253" name="TextBox 13"/>
          <p:cNvSpPr txBox="1">
            <a:spLocks noChangeArrowheads="1"/>
          </p:cNvSpPr>
          <p:nvPr/>
        </p:nvSpPr>
        <p:spPr bwMode="auto">
          <a:xfrm>
            <a:off x="714377" y="5072064"/>
            <a:ext cx="1000125" cy="369332"/>
          </a:xfrm>
          <a:prstGeom prst="rect">
            <a:avLst/>
          </a:prstGeom>
          <a:noFill/>
          <a:ln w="9525">
            <a:noFill/>
            <a:miter lim="800000"/>
            <a:headEnd/>
            <a:tailEnd/>
          </a:ln>
        </p:spPr>
        <p:txBody>
          <a:bodyPr>
            <a:spAutoFit/>
          </a:bodyPr>
          <a:lstStyle/>
          <a:p>
            <a:endParaRPr lang="en-US">
              <a:latin typeface="Calibri" pitchFamily="34" charset="0"/>
            </a:endParaRPr>
          </a:p>
        </p:txBody>
      </p:sp>
      <p:sp>
        <p:nvSpPr>
          <p:cNvPr id="27" name="TextBox 26"/>
          <p:cNvSpPr txBox="1"/>
          <p:nvPr/>
        </p:nvSpPr>
        <p:spPr>
          <a:xfrm>
            <a:off x="227424" y="2667002"/>
            <a:ext cx="3600000" cy="1061829"/>
          </a:xfrm>
          <a:prstGeom prst="rect">
            <a:avLst/>
          </a:prstGeom>
        </p:spPr>
        <p:style>
          <a:lnRef idx="0">
            <a:schemeClr val="accent2"/>
          </a:lnRef>
          <a:fillRef idx="3">
            <a:schemeClr val="accent2"/>
          </a:fillRef>
          <a:effectRef idx="3">
            <a:schemeClr val="accent2"/>
          </a:effectRef>
          <a:fontRef idx="minor">
            <a:schemeClr val="lt1"/>
          </a:fontRef>
        </p:style>
        <p:txBody>
          <a:bodyPr anchor="ctr">
            <a:spAutoFit/>
          </a:bodyPr>
          <a:lstStyle/>
          <a:p>
            <a:pPr algn="ctr" fontAlgn="auto">
              <a:spcBef>
                <a:spcPts val="0"/>
              </a:spcBef>
              <a:spcAft>
                <a:spcPts val="0"/>
              </a:spcAft>
              <a:defRPr/>
            </a:pPr>
            <a:endParaRPr lang="ru-RU" sz="2000" b="1" dirty="0">
              <a:solidFill>
                <a:schemeClr val="bg1"/>
              </a:solidFill>
              <a:latin typeface="Arial" pitchFamily="34" charset="0"/>
              <a:cs typeface="Arial" pitchFamily="34" charset="0"/>
            </a:endParaRPr>
          </a:p>
          <a:p>
            <a:pPr algn="ctr" fontAlgn="auto">
              <a:spcBef>
                <a:spcPts val="0"/>
              </a:spcBef>
              <a:spcAft>
                <a:spcPts val="0"/>
              </a:spcAft>
              <a:defRPr/>
            </a:pPr>
            <a:r>
              <a:rPr lang="ru-RU" sz="2000" b="1" dirty="0">
                <a:solidFill>
                  <a:schemeClr val="bg1"/>
                </a:solidFill>
                <a:latin typeface="Arial" pitchFamily="34" charset="0"/>
                <a:cs typeface="Arial" pitchFamily="34" charset="0"/>
              </a:rPr>
              <a:t>2)</a:t>
            </a:r>
            <a:r>
              <a:rPr lang="en-US" sz="2300" b="1" dirty="0">
                <a:solidFill>
                  <a:schemeClr val="bg1"/>
                </a:solidFill>
                <a:cs typeface="Arial" pitchFamily="34" charset="0"/>
              </a:rPr>
              <a:t>Eco.signal@tatar.ru</a:t>
            </a:r>
            <a:endParaRPr lang="ru-RU" sz="2300" b="1" dirty="0">
              <a:solidFill>
                <a:schemeClr val="bg1"/>
              </a:solidFill>
              <a:cs typeface="Arial" pitchFamily="34" charset="0"/>
            </a:endParaRPr>
          </a:p>
          <a:p>
            <a:pPr algn="ctr" fontAlgn="auto">
              <a:spcBef>
                <a:spcPts val="0"/>
              </a:spcBef>
              <a:spcAft>
                <a:spcPts val="0"/>
              </a:spcAft>
              <a:defRPr/>
            </a:pPr>
            <a:endParaRPr lang="ru-RU" sz="2000" b="1" dirty="0">
              <a:solidFill>
                <a:schemeClr val="bg1"/>
              </a:solidFill>
              <a:latin typeface="Arial" pitchFamily="34" charset="0"/>
              <a:cs typeface="Arial" pitchFamily="34" charset="0"/>
            </a:endParaRPr>
          </a:p>
        </p:txBody>
      </p:sp>
      <p:sp>
        <p:nvSpPr>
          <p:cNvPr id="30" name="TextBox 29"/>
          <p:cNvSpPr txBox="1"/>
          <p:nvPr/>
        </p:nvSpPr>
        <p:spPr>
          <a:xfrm>
            <a:off x="225192" y="4445049"/>
            <a:ext cx="3600000" cy="1154162"/>
          </a:xfrm>
          <a:prstGeom prst="rect">
            <a:avLst/>
          </a:prstGeom>
          <a:gradFill>
            <a:gsLst>
              <a:gs pos="0">
                <a:srgbClr val="009900"/>
              </a:gs>
              <a:gs pos="80000">
                <a:srgbClr val="009900"/>
              </a:gs>
              <a:gs pos="100000">
                <a:srgbClr val="009900"/>
              </a:gs>
            </a:gsLst>
          </a:gradFill>
        </p:spPr>
        <p:style>
          <a:lnRef idx="0">
            <a:schemeClr val="accent3"/>
          </a:lnRef>
          <a:fillRef idx="3">
            <a:schemeClr val="accent3"/>
          </a:fillRef>
          <a:effectRef idx="3">
            <a:schemeClr val="accent3"/>
          </a:effectRef>
          <a:fontRef idx="minor">
            <a:schemeClr val="lt1"/>
          </a:fontRef>
        </p:style>
        <p:txBody>
          <a:bodyPr>
            <a:spAutoFit/>
          </a:bodyPr>
          <a:lstStyle/>
          <a:p>
            <a:pPr algn="ctr">
              <a:defRPr/>
            </a:pPr>
            <a:r>
              <a:rPr lang="ru-RU" sz="2300" b="1" dirty="0">
                <a:solidFill>
                  <a:schemeClr val="bg1"/>
                </a:solidFill>
                <a:cs typeface="Arial" charset="0"/>
              </a:rPr>
              <a:t>3) Лично гражданином </a:t>
            </a:r>
          </a:p>
          <a:p>
            <a:pPr algn="ctr">
              <a:defRPr/>
            </a:pPr>
            <a:r>
              <a:rPr lang="ru-RU" sz="2300" b="1" dirty="0">
                <a:solidFill>
                  <a:schemeClr val="bg1"/>
                </a:solidFill>
                <a:cs typeface="Arial" charset="0"/>
              </a:rPr>
              <a:t>(с приложение</a:t>
            </a:r>
            <a:r>
              <a:rPr lang="ru-RU" sz="2300" b="1" dirty="0">
                <a:solidFill>
                  <a:schemeClr val="bg1"/>
                </a:solidFill>
                <a:latin typeface="Arial" charset="0"/>
                <a:cs typeface="Arial" charset="0"/>
              </a:rPr>
              <a:t>м</a:t>
            </a:r>
            <a:r>
              <a:rPr lang="ru-RU" sz="2300" b="1" dirty="0">
                <a:solidFill>
                  <a:schemeClr val="bg1"/>
                </a:solidFill>
                <a:cs typeface="Arial" charset="0"/>
              </a:rPr>
              <a:t> видео и фото)</a:t>
            </a:r>
          </a:p>
        </p:txBody>
      </p:sp>
      <p:sp>
        <p:nvSpPr>
          <p:cNvPr id="29" name="TextBox 28"/>
          <p:cNvSpPr txBox="1"/>
          <p:nvPr/>
        </p:nvSpPr>
        <p:spPr>
          <a:xfrm>
            <a:off x="227424" y="1259399"/>
            <a:ext cx="3600000" cy="754053"/>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fontAlgn="auto">
              <a:spcBef>
                <a:spcPts val="0"/>
              </a:spcBef>
              <a:spcAft>
                <a:spcPts val="0"/>
              </a:spcAft>
              <a:defRPr/>
            </a:pPr>
            <a:r>
              <a:rPr lang="ru-RU" sz="2000" b="1" dirty="0">
                <a:solidFill>
                  <a:schemeClr val="bg1"/>
                </a:solidFill>
                <a:latin typeface="Arial" pitchFamily="34" charset="0"/>
                <a:cs typeface="Arial" pitchFamily="34" charset="0"/>
              </a:rPr>
              <a:t>1) </a:t>
            </a:r>
            <a:r>
              <a:rPr lang="ru-RU" sz="2300" b="1" dirty="0">
                <a:solidFill>
                  <a:schemeClr val="bg1"/>
                </a:solidFill>
                <a:cs typeface="Arial" pitchFamily="34" charset="0"/>
              </a:rPr>
              <a:t>Интернет-приемная</a:t>
            </a:r>
          </a:p>
          <a:p>
            <a:pPr algn="ctr" fontAlgn="auto">
              <a:spcBef>
                <a:spcPts val="0"/>
              </a:spcBef>
              <a:spcAft>
                <a:spcPts val="0"/>
              </a:spcAft>
              <a:defRPr/>
            </a:pPr>
            <a:r>
              <a:rPr lang="en-US" sz="2000" b="1" dirty="0">
                <a:solidFill>
                  <a:schemeClr val="bg1"/>
                </a:solidFill>
                <a:latin typeface="Arial" pitchFamily="34" charset="0"/>
                <a:cs typeface="Arial" pitchFamily="34" charset="0"/>
              </a:rPr>
              <a:t>Eco.tatarstan.ru</a:t>
            </a:r>
            <a:endParaRPr lang="ru-RU" sz="2000" b="1" dirty="0">
              <a:solidFill>
                <a:schemeClr val="bg1"/>
              </a:solidFill>
              <a:latin typeface="Arial" pitchFamily="34" charset="0"/>
              <a:cs typeface="Arial" pitchFamily="34" charset="0"/>
            </a:endParaRPr>
          </a:p>
        </p:txBody>
      </p:sp>
      <p:pic>
        <p:nvPicPr>
          <p:cNvPr id="31" name="Рисунок 30" descr="Безымянный.jpg"/>
          <p:cNvPicPr>
            <a:picLocks noChangeAspect="1"/>
          </p:cNvPicPr>
          <p:nvPr/>
        </p:nvPicPr>
        <p:blipFill>
          <a:blip r:embed="rId5" cstate="print">
            <a:lum bright="-18000" contrast="13000"/>
          </a:blip>
          <a:stretch>
            <a:fillRect/>
          </a:stretch>
        </p:blipFill>
        <p:spPr>
          <a:xfrm>
            <a:off x="4194204" y="1250153"/>
            <a:ext cx="4794120" cy="5357827"/>
          </a:xfrm>
          <a:prstGeom prst="rect">
            <a:avLst/>
          </a:prstGeom>
          <a:effectLst>
            <a:innerShdw blurRad="114300">
              <a:schemeClr val="bg1">
                <a:lumMod val="50000"/>
              </a:schemeClr>
            </a:innerShdw>
          </a:effectLst>
        </p:spPr>
      </p:pic>
      <p:cxnSp>
        <p:nvCxnSpPr>
          <p:cNvPr id="38" name="Прямая со стрелкой 37"/>
          <p:cNvCxnSpPr/>
          <p:nvPr/>
        </p:nvCxnSpPr>
        <p:spPr>
          <a:xfrm>
            <a:off x="3832225" y="1571625"/>
            <a:ext cx="463550" cy="0"/>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up)">
                                      <p:cBhvr>
                                        <p:cTn id="16" dur="500"/>
                                        <p:tgtEl>
                                          <p:spTgt spid="31"/>
                                        </p:tgtEl>
                                      </p:cBhvr>
                                    </p:animEffect>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1" name="Группа 15"/>
          <p:cNvGrpSpPr>
            <a:grpSpLocks/>
          </p:cNvGrpSpPr>
          <p:nvPr/>
        </p:nvGrpSpPr>
        <p:grpSpPr bwMode="auto">
          <a:xfrm>
            <a:off x="214315" y="0"/>
            <a:ext cx="8929687" cy="6858000"/>
            <a:chOff x="214313" y="0"/>
            <a:chExt cx="8929687" cy="6858024"/>
          </a:xfrm>
        </p:grpSpPr>
        <p:pic>
          <p:nvPicPr>
            <p:cNvPr id="56325" name="Рисунок 4" descr="фон.png"/>
            <p:cNvPicPr>
              <a:picLocks noChangeAspect="1"/>
            </p:cNvPicPr>
            <p:nvPr/>
          </p:nvPicPr>
          <p:blipFill>
            <a:blip r:embed="rId2" cstate="print">
              <a:lum bright="24000"/>
            </a:blip>
            <a:srcRect/>
            <a:stretch>
              <a:fillRect/>
            </a:stretch>
          </p:blipFill>
          <p:spPr bwMode="auto">
            <a:xfrm>
              <a:off x="7269392" y="3143266"/>
              <a:ext cx="1874608" cy="3714758"/>
            </a:xfrm>
            <a:prstGeom prst="rect">
              <a:avLst/>
            </a:prstGeom>
            <a:noFill/>
            <a:ln w="9525">
              <a:noFill/>
              <a:miter lim="800000"/>
              <a:headEnd/>
              <a:tailEnd/>
            </a:ln>
          </p:spPr>
        </p:pic>
        <p:pic>
          <p:nvPicPr>
            <p:cNvPr id="56326" name="Рисунок 5" descr="верх2.png"/>
            <p:cNvPicPr>
              <a:picLocks noChangeAspect="1"/>
            </p:cNvPicPr>
            <p:nvPr/>
          </p:nvPicPr>
          <p:blipFill>
            <a:blip r:embed="rId3" cstate="print">
              <a:lum bright="10000"/>
            </a:blip>
            <a:srcRect b="49998"/>
            <a:stretch>
              <a:fillRect/>
            </a:stretch>
          </p:blipFill>
          <p:spPr bwMode="auto">
            <a:xfrm>
              <a:off x="285720" y="0"/>
              <a:ext cx="8858280" cy="138412"/>
            </a:xfrm>
            <a:prstGeom prst="rect">
              <a:avLst/>
            </a:prstGeom>
            <a:noFill/>
            <a:ln w="9525">
              <a:noFill/>
              <a:miter lim="800000"/>
              <a:headEnd/>
              <a:tailEnd/>
            </a:ln>
          </p:spPr>
        </p:pic>
        <p:pic>
          <p:nvPicPr>
            <p:cNvPr id="56327" name="Рисунок 3" descr="Logo-green.png"/>
            <p:cNvPicPr>
              <a:picLocks noChangeAspect="1"/>
            </p:cNvPicPr>
            <p:nvPr/>
          </p:nvPicPr>
          <p:blipFill>
            <a:blip r:embed="rId4" cstate="print"/>
            <a:srcRect t="59363" r="50391"/>
            <a:stretch>
              <a:fillRect/>
            </a:stretch>
          </p:blipFill>
          <p:spPr bwMode="auto">
            <a:xfrm>
              <a:off x="214313" y="142875"/>
              <a:ext cx="928687" cy="928688"/>
            </a:xfrm>
            <a:prstGeom prst="rect">
              <a:avLst/>
            </a:prstGeom>
            <a:noFill/>
            <a:ln w="9525">
              <a:noFill/>
              <a:miter lim="800000"/>
              <a:headEnd/>
              <a:tailEnd/>
            </a:ln>
          </p:spPr>
        </p:pic>
      </p:grpSp>
      <p:sp>
        <p:nvSpPr>
          <p:cNvPr id="56322" name="Прямоугольник 12"/>
          <p:cNvSpPr>
            <a:spLocks noChangeArrowheads="1"/>
          </p:cNvSpPr>
          <p:nvPr/>
        </p:nvSpPr>
        <p:spPr bwMode="auto">
          <a:xfrm>
            <a:off x="0" y="3714749"/>
            <a:ext cx="9144000" cy="2185214"/>
          </a:xfrm>
          <a:prstGeom prst="rect">
            <a:avLst/>
          </a:prstGeom>
          <a:noFill/>
          <a:ln w="9525">
            <a:noFill/>
            <a:miter lim="800000"/>
            <a:headEnd/>
            <a:tailEnd/>
          </a:ln>
        </p:spPr>
        <p:txBody>
          <a:bodyPr>
            <a:spAutoFit/>
          </a:bodyPr>
          <a:lstStyle/>
          <a:p>
            <a:pPr algn="ctr"/>
            <a:r>
              <a:rPr lang="ru-RU" sz="2400" b="1">
                <a:solidFill>
                  <a:srgbClr val="002060"/>
                </a:solidFill>
                <a:cs typeface="Arial" charset="0"/>
              </a:rPr>
              <a:t>Шакиров Фаяз Фанилович</a:t>
            </a:r>
          </a:p>
          <a:p>
            <a:pPr algn="ctr"/>
            <a:r>
              <a:rPr lang="ru-RU" sz="2200" b="1">
                <a:solidFill>
                  <a:srgbClr val="002060"/>
                </a:solidFill>
                <a:cs typeface="Arial" charset="0"/>
              </a:rPr>
              <a:t>Заместитель министра экологии и природных ресурсов </a:t>
            </a:r>
          </a:p>
          <a:p>
            <a:pPr algn="ctr"/>
            <a:r>
              <a:rPr lang="ru-RU" sz="2200" b="1">
                <a:solidFill>
                  <a:srgbClr val="002060"/>
                </a:solidFill>
                <a:cs typeface="Arial" charset="0"/>
              </a:rPr>
              <a:t>Республики Татарстан,</a:t>
            </a:r>
          </a:p>
          <a:p>
            <a:pPr algn="ctr"/>
            <a:r>
              <a:rPr lang="ru-RU" sz="2200" b="1">
                <a:solidFill>
                  <a:srgbClr val="002060"/>
                </a:solidFill>
                <a:cs typeface="Arial" charset="0"/>
              </a:rPr>
              <a:t> Главный Государственный инспектор Республики Татарстан </a:t>
            </a:r>
          </a:p>
          <a:p>
            <a:pPr algn="ctr"/>
            <a:r>
              <a:rPr lang="ru-RU" sz="2200" b="1">
                <a:solidFill>
                  <a:srgbClr val="002060"/>
                </a:solidFill>
                <a:cs typeface="Arial" charset="0"/>
              </a:rPr>
              <a:t> в области охраны окружающей среды</a:t>
            </a:r>
          </a:p>
          <a:p>
            <a:pPr algn="ctr"/>
            <a:endParaRPr lang="ru-RU" sz="2400" b="1">
              <a:solidFill>
                <a:srgbClr val="002060"/>
              </a:solidFill>
              <a:cs typeface="Arial" charset="0"/>
            </a:endParaRPr>
          </a:p>
        </p:txBody>
      </p:sp>
      <p:sp>
        <p:nvSpPr>
          <p:cNvPr id="56323" name="Прямоугольник 13"/>
          <p:cNvSpPr>
            <a:spLocks noChangeArrowheads="1"/>
          </p:cNvSpPr>
          <p:nvPr/>
        </p:nvSpPr>
        <p:spPr bwMode="auto">
          <a:xfrm>
            <a:off x="0" y="6477000"/>
            <a:ext cx="9144000" cy="369332"/>
          </a:xfrm>
          <a:prstGeom prst="rect">
            <a:avLst/>
          </a:prstGeom>
          <a:noFill/>
          <a:ln w="9525">
            <a:noFill/>
            <a:miter lim="800000"/>
            <a:headEnd/>
            <a:tailEnd/>
          </a:ln>
        </p:spPr>
        <p:txBody>
          <a:bodyPr>
            <a:spAutoFit/>
          </a:bodyPr>
          <a:lstStyle/>
          <a:p>
            <a:pPr algn="ctr"/>
            <a:r>
              <a:rPr lang="ru-RU" b="1" dirty="0" smtClean="0">
                <a:solidFill>
                  <a:srgbClr val="002060"/>
                </a:solidFill>
                <a:cs typeface="Arial" charset="0"/>
              </a:rPr>
              <a:t>13 </a:t>
            </a:r>
            <a:r>
              <a:rPr lang="ru-RU" b="1" dirty="0" smtClean="0">
                <a:solidFill>
                  <a:srgbClr val="002060"/>
                </a:solidFill>
                <a:cs typeface="Arial" charset="0"/>
              </a:rPr>
              <a:t>апреля 2016 г.</a:t>
            </a:r>
            <a:endParaRPr lang="ru-RU" b="1" dirty="0">
              <a:solidFill>
                <a:srgbClr val="002060"/>
              </a:solidFill>
              <a:cs typeface="Arial" charset="0"/>
            </a:endParaRPr>
          </a:p>
        </p:txBody>
      </p:sp>
      <p:sp>
        <p:nvSpPr>
          <p:cNvPr id="56324" name="Прямоугольник 8"/>
          <p:cNvSpPr>
            <a:spLocks noChangeArrowheads="1"/>
          </p:cNvSpPr>
          <p:nvPr/>
        </p:nvSpPr>
        <p:spPr bwMode="auto">
          <a:xfrm>
            <a:off x="107950" y="1857375"/>
            <a:ext cx="9036050" cy="954107"/>
          </a:xfrm>
          <a:prstGeom prst="rect">
            <a:avLst/>
          </a:prstGeom>
          <a:noFill/>
          <a:ln w="9525">
            <a:noFill/>
            <a:miter lim="800000"/>
            <a:headEnd/>
            <a:tailEnd/>
          </a:ln>
        </p:spPr>
        <p:txBody>
          <a:bodyPr>
            <a:spAutoFit/>
          </a:bodyPr>
          <a:lstStyle/>
          <a:p>
            <a:pPr algn="ctr"/>
            <a:r>
              <a:rPr lang="ru-RU" sz="2800" b="1">
                <a:solidFill>
                  <a:srgbClr val="002060"/>
                </a:solidFill>
                <a:cs typeface="Arial" charset="0"/>
              </a:rPr>
              <a:t>АКТУАЛЬНЫЕ ВОПРОСЫ </a:t>
            </a:r>
          </a:p>
          <a:p>
            <a:pPr algn="ctr"/>
            <a:r>
              <a:rPr lang="ru-RU" sz="2800" b="1">
                <a:solidFill>
                  <a:srgbClr val="002060"/>
                </a:solidFill>
                <a:cs typeface="Arial" charset="0"/>
              </a:rPr>
              <a:t>МЕСТНОГО САМОУПРАВЛЕНИЯ</a:t>
            </a:r>
            <a:endParaRPr lang="ru-RU" sz="3600" b="1">
              <a:solidFill>
                <a:srgbClr val="002060"/>
              </a:solidFill>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5" name="Группа 15"/>
          <p:cNvGrpSpPr>
            <a:grpSpLocks/>
          </p:cNvGrpSpPr>
          <p:nvPr/>
        </p:nvGrpSpPr>
        <p:grpSpPr bwMode="auto">
          <a:xfrm>
            <a:off x="214315" y="0"/>
            <a:ext cx="8929687" cy="6858000"/>
            <a:chOff x="214313" y="0"/>
            <a:chExt cx="8929687" cy="6858024"/>
          </a:xfrm>
        </p:grpSpPr>
        <p:pic>
          <p:nvPicPr>
            <p:cNvPr id="16426" name="Рисунок 4" descr="фон.png"/>
            <p:cNvPicPr>
              <a:picLocks noChangeAspect="1"/>
            </p:cNvPicPr>
            <p:nvPr/>
          </p:nvPicPr>
          <p:blipFill>
            <a:blip r:embed="rId3" cstate="print">
              <a:lum bright="24000"/>
            </a:blip>
            <a:srcRect/>
            <a:stretch>
              <a:fillRect/>
            </a:stretch>
          </p:blipFill>
          <p:spPr bwMode="auto">
            <a:xfrm>
              <a:off x="7269392" y="3143266"/>
              <a:ext cx="1874608" cy="3714758"/>
            </a:xfrm>
            <a:prstGeom prst="rect">
              <a:avLst/>
            </a:prstGeom>
            <a:noFill/>
            <a:ln w="9525">
              <a:noFill/>
              <a:miter lim="800000"/>
              <a:headEnd/>
              <a:tailEnd/>
            </a:ln>
          </p:spPr>
        </p:pic>
        <p:pic>
          <p:nvPicPr>
            <p:cNvPr id="16427" name="Рисунок 5" descr="верх2.png"/>
            <p:cNvPicPr>
              <a:picLocks noChangeAspect="1"/>
            </p:cNvPicPr>
            <p:nvPr/>
          </p:nvPicPr>
          <p:blipFill>
            <a:blip r:embed="rId4" cstate="print">
              <a:lum bright="10000"/>
            </a:blip>
            <a:srcRect b="49998"/>
            <a:stretch>
              <a:fillRect/>
            </a:stretch>
          </p:blipFill>
          <p:spPr bwMode="auto">
            <a:xfrm>
              <a:off x="285720" y="0"/>
              <a:ext cx="8858280" cy="138412"/>
            </a:xfrm>
            <a:prstGeom prst="rect">
              <a:avLst/>
            </a:prstGeom>
            <a:noFill/>
            <a:ln w="9525">
              <a:noFill/>
              <a:miter lim="800000"/>
              <a:headEnd/>
              <a:tailEnd/>
            </a:ln>
          </p:spPr>
        </p:pic>
        <p:pic>
          <p:nvPicPr>
            <p:cNvPr id="16428" name="Рисунок 3" descr="Logo-green.png"/>
            <p:cNvPicPr>
              <a:picLocks noChangeAspect="1"/>
            </p:cNvPicPr>
            <p:nvPr/>
          </p:nvPicPr>
          <p:blipFill>
            <a:blip r:embed="rId5" cstate="print"/>
            <a:srcRect t="59363" r="50391"/>
            <a:stretch>
              <a:fillRect/>
            </a:stretch>
          </p:blipFill>
          <p:spPr bwMode="auto">
            <a:xfrm>
              <a:off x="214313" y="142875"/>
              <a:ext cx="928687" cy="928688"/>
            </a:xfrm>
            <a:prstGeom prst="rect">
              <a:avLst/>
            </a:prstGeom>
            <a:noFill/>
            <a:ln w="9525">
              <a:noFill/>
              <a:miter lim="800000"/>
              <a:headEnd/>
              <a:tailEnd/>
            </a:ln>
          </p:spPr>
        </p:pic>
      </p:grpSp>
      <p:sp>
        <p:nvSpPr>
          <p:cNvPr id="4099" name="TextBox 8"/>
          <p:cNvSpPr txBox="1">
            <a:spLocks noChangeArrowheads="1"/>
          </p:cNvSpPr>
          <p:nvPr/>
        </p:nvSpPr>
        <p:spPr bwMode="auto">
          <a:xfrm>
            <a:off x="1071565" y="206377"/>
            <a:ext cx="7858125" cy="830997"/>
          </a:xfrm>
          <a:prstGeom prst="rect">
            <a:avLst/>
          </a:prstGeom>
          <a:noFill/>
          <a:ln w="9525">
            <a:noFill/>
            <a:miter lim="800000"/>
            <a:headEnd/>
            <a:tailEnd/>
          </a:ln>
        </p:spPr>
        <p:txBody>
          <a:bodyPr>
            <a:spAutoFit/>
          </a:bodyPr>
          <a:lstStyle/>
          <a:p>
            <a:pPr algn="ctr" fontAlgn="auto">
              <a:spcBef>
                <a:spcPts val="0"/>
              </a:spcBef>
              <a:spcAft>
                <a:spcPts val="0"/>
              </a:spcAft>
              <a:defRPr/>
            </a:pPr>
            <a:r>
              <a:rPr lang="ru-RU" sz="2400" b="1" dirty="0">
                <a:solidFill>
                  <a:srgbClr val="FF0000"/>
                </a:solidFill>
                <a:latin typeface="+mj-lt"/>
                <a:cs typeface="Arial" pitchFamily="34" charset="0"/>
              </a:rPr>
              <a:t>ШТРАФНЫЕ САНКЦИИ ПО ФЕДЕРАЛЬНОМУ И РЕСПУБЛИКАНСКОМУ ЗАКОНОДАТЕЛЬСТВУ</a:t>
            </a:r>
          </a:p>
        </p:txBody>
      </p:sp>
      <p:sp>
        <p:nvSpPr>
          <p:cNvPr id="16387" name="TextBox 13"/>
          <p:cNvSpPr txBox="1">
            <a:spLocks noChangeArrowheads="1"/>
          </p:cNvSpPr>
          <p:nvPr/>
        </p:nvSpPr>
        <p:spPr bwMode="auto">
          <a:xfrm>
            <a:off x="714377" y="5072064"/>
            <a:ext cx="1000125" cy="369332"/>
          </a:xfrm>
          <a:prstGeom prst="rect">
            <a:avLst/>
          </a:prstGeom>
          <a:noFill/>
          <a:ln w="9525">
            <a:noFill/>
            <a:miter lim="800000"/>
            <a:headEnd/>
            <a:tailEnd/>
          </a:ln>
        </p:spPr>
        <p:txBody>
          <a:bodyPr>
            <a:spAutoFit/>
          </a:bodyPr>
          <a:lstStyle/>
          <a:p>
            <a:endParaRPr lang="en-US">
              <a:cs typeface="Arial" charset="0"/>
            </a:endParaRPr>
          </a:p>
        </p:txBody>
      </p:sp>
      <p:pic>
        <p:nvPicPr>
          <p:cNvPr id="16388" name="Picture 16" descr="http://eco.tatarstan.ru/file/photoreport/print_605820_700402.jpg"/>
          <p:cNvPicPr>
            <a:picLocks noChangeAspect="1" noChangeArrowheads="1"/>
          </p:cNvPicPr>
          <p:nvPr/>
        </p:nvPicPr>
        <p:blipFill>
          <a:blip r:embed="rId6" cstate="print"/>
          <a:srcRect/>
          <a:stretch>
            <a:fillRect/>
          </a:stretch>
        </p:blipFill>
        <p:spPr bwMode="auto">
          <a:xfrm>
            <a:off x="155577" y="-12168188"/>
            <a:ext cx="5897563" cy="3932239"/>
          </a:xfrm>
          <a:prstGeom prst="rect">
            <a:avLst/>
          </a:prstGeom>
          <a:noFill/>
          <a:ln w="9525">
            <a:noFill/>
            <a:miter lim="800000"/>
            <a:headEnd/>
            <a:tailEnd/>
          </a:ln>
        </p:spPr>
      </p:pic>
      <p:graphicFrame>
        <p:nvGraphicFramePr>
          <p:cNvPr id="12" name="Таблица 11"/>
          <p:cNvGraphicFramePr>
            <a:graphicFrameLocks noGrp="1"/>
          </p:cNvGraphicFramePr>
          <p:nvPr/>
        </p:nvGraphicFramePr>
        <p:xfrm>
          <a:off x="250825" y="1428751"/>
          <a:ext cx="8784976" cy="2959439"/>
        </p:xfrm>
        <a:graphic>
          <a:graphicData uri="http://schemas.openxmlformats.org/drawingml/2006/table">
            <a:tbl>
              <a:tblPr/>
              <a:tblGrid>
                <a:gridCol w="1944216"/>
                <a:gridCol w="3312368"/>
                <a:gridCol w="3528392"/>
              </a:tblGrid>
              <a:tr h="853440">
                <a:tc>
                  <a:txBody>
                    <a:bodyPr/>
                    <a:lstStyle/>
                    <a:p>
                      <a:pPr algn="ctr"/>
                      <a:r>
                        <a:rPr lang="ru-RU" sz="2000" b="1" dirty="0" smtClean="0">
                          <a:solidFill>
                            <a:schemeClr val="bg1"/>
                          </a:solidFill>
                          <a:latin typeface="Arial" pitchFamily="34" charset="0"/>
                          <a:cs typeface="Arial" pitchFamily="34" charset="0"/>
                        </a:rPr>
                        <a:t>Субъект</a:t>
                      </a:r>
                      <a:endParaRPr lang="ru-RU" sz="2000" b="1" dirty="0">
                        <a:solidFill>
                          <a:schemeClr val="bg1"/>
                        </a:solidFill>
                        <a:latin typeface="Arial" pitchFamily="34" charset="0"/>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60000"/>
                        <a:lumOff val="40000"/>
                      </a:schemeClr>
                    </a:solidFill>
                  </a:tcPr>
                </a:tc>
                <a:tc>
                  <a:txBody>
                    <a:bodyPr/>
                    <a:lstStyle/>
                    <a:p>
                      <a:pPr algn="ctr"/>
                      <a:r>
                        <a:rPr lang="ru-RU" sz="2000" b="1" dirty="0" smtClean="0">
                          <a:solidFill>
                            <a:schemeClr val="bg1"/>
                          </a:solidFill>
                          <a:latin typeface="Arial" pitchFamily="34" charset="0"/>
                          <a:cs typeface="Arial" pitchFamily="34" charset="0"/>
                        </a:rPr>
                        <a:t>Статья 8.2 </a:t>
                      </a:r>
                      <a:r>
                        <a:rPr lang="ru-RU" sz="2000" b="1" dirty="0" err="1" smtClean="0">
                          <a:solidFill>
                            <a:schemeClr val="bg1"/>
                          </a:solidFill>
                          <a:latin typeface="Arial" pitchFamily="34" charset="0"/>
                          <a:cs typeface="Arial" pitchFamily="34" charset="0"/>
                        </a:rPr>
                        <a:t>КоАП</a:t>
                      </a:r>
                      <a:r>
                        <a:rPr lang="ru-RU" sz="2000" b="1" baseline="0" dirty="0" smtClean="0">
                          <a:solidFill>
                            <a:schemeClr val="bg1"/>
                          </a:solidFill>
                          <a:latin typeface="Arial" pitchFamily="34" charset="0"/>
                          <a:cs typeface="Arial" pitchFamily="34" charset="0"/>
                        </a:rPr>
                        <a:t> РФ</a:t>
                      </a:r>
                      <a:endParaRPr lang="ru-RU" sz="2000" b="1" dirty="0">
                        <a:solidFill>
                          <a:schemeClr val="bg1"/>
                        </a:solidFill>
                        <a:latin typeface="Arial" pitchFamily="34" charset="0"/>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60000"/>
                        <a:lumOff val="40000"/>
                      </a:schemeClr>
                    </a:solidFill>
                  </a:tcPr>
                </a:tc>
                <a:tc>
                  <a:txBody>
                    <a:bodyPr/>
                    <a:lstStyle/>
                    <a:p>
                      <a:pPr algn="ctr"/>
                      <a:r>
                        <a:rPr lang="ru-RU" sz="2000" b="1" dirty="0" smtClean="0">
                          <a:solidFill>
                            <a:schemeClr val="bg1"/>
                          </a:solidFill>
                          <a:latin typeface="Arial" pitchFamily="34" charset="0"/>
                          <a:cs typeface="Arial" pitchFamily="34" charset="0"/>
                        </a:rPr>
                        <a:t>Статья 3.6 </a:t>
                      </a:r>
                      <a:r>
                        <a:rPr lang="ru-RU" sz="2000" b="1" dirty="0" err="1" smtClean="0">
                          <a:solidFill>
                            <a:schemeClr val="bg1"/>
                          </a:solidFill>
                          <a:latin typeface="Arial" pitchFamily="34" charset="0"/>
                          <a:cs typeface="Arial" pitchFamily="34" charset="0"/>
                        </a:rPr>
                        <a:t>КоАП</a:t>
                      </a:r>
                      <a:r>
                        <a:rPr lang="ru-RU" sz="2000" b="1" dirty="0" smtClean="0">
                          <a:solidFill>
                            <a:schemeClr val="bg1"/>
                          </a:solidFill>
                          <a:latin typeface="Arial" pitchFamily="34" charset="0"/>
                          <a:cs typeface="Arial" pitchFamily="34" charset="0"/>
                        </a:rPr>
                        <a:t> РТ </a:t>
                      </a:r>
                      <a:r>
                        <a:rPr lang="ru-RU" sz="1500" b="1" i="1" dirty="0" smtClean="0">
                          <a:solidFill>
                            <a:schemeClr val="bg1"/>
                          </a:solidFill>
                          <a:latin typeface="Arial" pitchFamily="34" charset="0"/>
                          <a:cs typeface="Arial" pitchFamily="34" charset="0"/>
                        </a:rPr>
                        <a:t>(нарушений правил  благоустройства)</a:t>
                      </a:r>
                      <a:endParaRPr lang="ru-RU" sz="1500" b="1" i="1" dirty="0">
                        <a:solidFill>
                          <a:schemeClr val="bg1"/>
                        </a:solidFill>
                        <a:latin typeface="Arial" pitchFamily="34" charset="0"/>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60000"/>
                        <a:lumOff val="40000"/>
                      </a:schemeClr>
                    </a:solidFill>
                  </a:tcPr>
                </a:tc>
              </a:tr>
              <a:tr h="701040">
                <a:tc>
                  <a:txBody>
                    <a:bodyPr/>
                    <a:lstStyle/>
                    <a:p>
                      <a:pPr algn="ctr"/>
                      <a:r>
                        <a:rPr lang="ru-RU" sz="2000" b="1" kern="1200" dirty="0" smtClean="0">
                          <a:solidFill>
                            <a:srgbClr val="002060"/>
                          </a:solidFill>
                          <a:latin typeface="Arial" pitchFamily="34" charset="0"/>
                          <a:ea typeface="+mn-ea"/>
                          <a:cs typeface="Arial" pitchFamily="34" charset="0"/>
                        </a:rPr>
                        <a:t>Физическое лицо</a:t>
                      </a:r>
                      <a:endParaRPr lang="ru-RU" sz="2000" b="1" kern="1200" dirty="0">
                        <a:solidFill>
                          <a:srgbClr val="002060"/>
                        </a:solidFill>
                        <a:latin typeface="Arial" pitchFamily="34" charset="0"/>
                        <a:ea typeface="+mn-ea"/>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000" b="1" kern="1200" dirty="0" smtClean="0">
                          <a:solidFill>
                            <a:srgbClr val="002060"/>
                          </a:solidFill>
                          <a:latin typeface="Arial" pitchFamily="34" charset="0"/>
                          <a:ea typeface="+mn-ea"/>
                          <a:cs typeface="Arial" pitchFamily="34" charset="0"/>
                        </a:rPr>
                        <a:t>от </a:t>
                      </a:r>
                      <a:r>
                        <a:rPr lang="ru-RU" sz="2000" b="1" kern="1200" dirty="0" smtClean="0">
                          <a:solidFill>
                            <a:srgbClr val="FF0000"/>
                          </a:solidFill>
                          <a:latin typeface="Arial" pitchFamily="34" charset="0"/>
                          <a:ea typeface="+mn-ea"/>
                          <a:cs typeface="Arial" pitchFamily="34" charset="0"/>
                        </a:rPr>
                        <a:t>1 </a:t>
                      </a:r>
                      <a:r>
                        <a:rPr lang="en-US" sz="2000" b="1" kern="1200" dirty="0" smtClean="0">
                          <a:solidFill>
                            <a:srgbClr val="FF0000"/>
                          </a:solidFill>
                          <a:latin typeface="Arial" pitchFamily="34" charset="0"/>
                          <a:ea typeface="+mn-ea"/>
                          <a:cs typeface="Arial" pitchFamily="34" charset="0"/>
                        </a:rPr>
                        <a:t>000</a:t>
                      </a:r>
                      <a:r>
                        <a:rPr lang="ru-RU" sz="2000" b="1" kern="1200" dirty="0" smtClean="0">
                          <a:solidFill>
                            <a:srgbClr val="002060"/>
                          </a:solidFill>
                          <a:latin typeface="Arial" pitchFamily="34" charset="0"/>
                          <a:ea typeface="+mn-ea"/>
                          <a:cs typeface="Arial" pitchFamily="34" charset="0"/>
                        </a:rPr>
                        <a:t>    до </a:t>
                      </a:r>
                      <a:r>
                        <a:rPr lang="ru-RU" sz="2000" b="1" kern="1200" dirty="0" smtClean="0">
                          <a:solidFill>
                            <a:srgbClr val="FF0000"/>
                          </a:solidFill>
                          <a:latin typeface="Arial" pitchFamily="34" charset="0"/>
                          <a:ea typeface="+mn-ea"/>
                          <a:cs typeface="Arial" pitchFamily="34" charset="0"/>
                        </a:rPr>
                        <a:t>2 </a:t>
                      </a:r>
                      <a:r>
                        <a:rPr lang="en-US" sz="2000" b="1" kern="1200" dirty="0" smtClean="0">
                          <a:solidFill>
                            <a:srgbClr val="FF0000"/>
                          </a:solidFill>
                          <a:latin typeface="Arial" pitchFamily="34" charset="0"/>
                          <a:ea typeface="+mn-ea"/>
                          <a:cs typeface="Arial" pitchFamily="34" charset="0"/>
                        </a:rPr>
                        <a:t>000</a:t>
                      </a:r>
                      <a:endParaRPr lang="ru-RU" sz="1900" b="1" kern="1200" dirty="0" smtClean="0">
                        <a:solidFill>
                          <a:srgbClr val="FF0000"/>
                        </a:solidFill>
                        <a:latin typeface="Arial" pitchFamily="34" charset="0"/>
                        <a:ea typeface="+mn-ea"/>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000" b="1" kern="1200" dirty="0" smtClean="0">
                          <a:solidFill>
                            <a:srgbClr val="002060"/>
                          </a:solidFill>
                          <a:latin typeface="Arial" pitchFamily="34" charset="0"/>
                          <a:ea typeface="+mn-ea"/>
                          <a:cs typeface="Arial" pitchFamily="34" charset="0"/>
                        </a:rPr>
                        <a:t>от </a:t>
                      </a:r>
                      <a:r>
                        <a:rPr lang="ru-RU" sz="2000" b="1" kern="1200" dirty="0" smtClean="0">
                          <a:solidFill>
                            <a:srgbClr val="FF0000"/>
                          </a:solidFill>
                          <a:latin typeface="Arial" pitchFamily="34" charset="0"/>
                          <a:ea typeface="+mn-ea"/>
                          <a:cs typeface="Arial" pitchFamily="34" charset="0"/>
                        </a:rPr>
                        <a:t>2 000    </a:t>
                      </a:r>
                      <a:r>
                        <a:rPr lang="ru-RU" sz="2000" b="1" kern="1200" dirty="0" smtClean="0">
                          <a:solidFill>
                            <a:srgbClr val="002060"/>
                          </a:solidFill>
                          <a:latin typeface="Arial" pitchFamily="34" charset="0"/>
                          <a:ea typeface="+mn-ea"/>
                          <a:cs typeface="Arial" pitchFamily="34" charset="0"/>
                        </a:rPr>
                        <a:t>до </a:t>
                      </a:r>
                      <a:r>
                        <a:rPr lang="ru-RU" sz="2000" b="1" kern="1200" dirty="0" smtClean="0">
                          <a:solidFill>
                            <a:srgbClr val="FF0000"/>
                          </a:solidFill>
                          <a:latin typeface="Arial" pitchFamily="34" charset="0"/>
                          <a:ea typeface="+mn-ea"/>
                          <a:cs typeface="Arial" pitchFamily="34" charset="0"/>
                        </a:rPr>
                        <a:t>5 000</a:t>
                      </a:r>
                      <a:endParaRPr lang="ru-RU" sz="2000" b="1" kern="1200" dirty="0" smtClean="0">
                        <a:solidFill>
                          <a:srgbClr val="002060"/>
                        </a:solidFill>
                        <a:latin typeface="Arial" pitchFamily="34" charset="0"/>
                        <a:ea typeface="+mn-ea"/>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701040">
                <a:tc>
                  <a:txBody>
                    <a:bodyPr/>
                    <a:lstStyle/>
                    <a:p>
                      <a:pPr algn="ctr"/>
                      <a:r>
                        <a:rPr lang="ru-RU" sz="2000" b="1" kern="1200" dirty="0" smtClean="0">
                          <a:solidFill>
                            <a:srgbClr val="002060"/>
                          </a:solidFill>
                          <a:latin typeface="Arial" pitchFamily="34" charset="0"/>
                          <a:ea typeface="+mn-ea"/>
                          <a:cs typeface="Arial" pitchFamily="34" charset="0"/>
                        </a:rPr>
                        <a:t>Должностное лицо</a:t>
                      </a:r>
                      <a:endParaRPr lang="ru-RU" sz="2000" b="1" kern="1200" dirty="0">
                        <a:solidFill>
                          <a:srgbClr val="002060"/>
                        </a:solidFill>
                        <a:latin typeface="Arial" pitchFamily="34" charset="0"/>
                        <a:ea typeface="+mn-ea"/>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ru-RU" sz="2000" b="1" kern="1200" dirty="0" smtClean="0">
                          <a:solidFill>
                            <a:srgbClr val="002060"/>
                          </a:solidFill>
                          <a:latin typeface="Arial" pitchFamily="34" charset="0"/>
                          <a:ea typeface="+mn-ea"/>
                          <a:cs typeface="Arial" pitchFamily="34" charset="0"/>
                        </a:rPr>
                        <a:t>от </a:t>
                      </a:r>
                      <a:r>
                        <a:rPr lang="ru-RU" sz="2000" b="1" kern="1200" dirty="0" smtClean="0">
                          <a:solidFill>
                            <a:srgbClr val="FF0000"/>
                          </a:solidFill>
                          <a:latin typeface="Arial" pitchFamily="34" charset="0"/>
                          <a:ea typeface="+mn-ea"/>
                          <a:cs typeface="Arial" pitchFamily="34" charset="0"/>
                        </a:rPr>
                        <a:t>10 </a:t>
                      </a:r>
                      <a:r>
                        <a:rPr lang="en-US" sz="2000" b="1" kern="1200" dirty="0" smtClean="0">
                          <a:solidFill>
                            <a:srgbClr val="FF0000"/>
                          </a:solidFill>
                          <a:latin typeface="Arial" pitchFamily="34" charset="0"/>
                          <a:ea typeface="+mn-ea"/>
                          <a:cs typeface="Arial" pitchFamily="34" charset="0"/>
                        </a:rPr>
                        <a:t>000</a:t>
                      </a:r>
                      <a:r>
                        <a:rPr lang="ru-RU" sz="2000" b="1" kern="1200" dirty="0" smtClean="0">
                          <a:solidFill>
                            <a:srgbClr val="002060"/>
                          </a:solidFill>
                          <a:latin typeface="Arial" pitchFamily="34" charset="0"/>
                          <a:ea typeface="+mn-ea"/>
                          <a:cs typeface="Arial" pitchFamily="34" charset="0"/>
                        </a:rPr>
                        <a:t>     до </a:t>
                      </a:r>
                      <a:r>
                        <a:rPr lang="ru-RU" sz="2000" b="1" kern="1200" dirty="0" smtClean="0">
                          <a:solidFill>
                            <a:srgbClr val="FF0000"/>
                          </a:solidFill>
                          <a:latin typeface="Arial" pitchFamily="34" charset="0"/>
                          <a:ea typeface="+mn-ea"/>
                          <a:cs typeface="Arial" pitchFamily="34" charset="0"/>
                        </a:rPr>
                        <a:t>30</a:t>
                      </a:r>
                      <a:r>
                        <a:rPr lang="en-US" sz="2000" b="1" kern="1200" dirty="0" smtClean="0">
                          <a:solidFill>
                            <a:srgbClr val="FF0000"/>
                          </a:solidFill>
                          <a:latin typeface="Arial" pitchFamily="34" charset="0"/>
                          <a:ea typeface="+mn-ea"/>
                          <a:cs typeface="Arial" pitchFamily="34" charset="0"/>
                        </a:rPr>
                        <a:t> 000</a:t>
                      </a:r>
                      <a:endParaRPr lang="ru-RU" sz="1900" b="1" kern="1200" dirty="0">
                        <a:solidFill>
                          <a:srgbClr val="002060"/>
                        </a:solidFill>
                        <a:latin typeface="Arial" pitchFamily="34" charset="0"/>
                        <a:ea typeface="+mn-ea"/>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ru-RU" sz="2000" b="1" kern="1200" dirty="0" smtClean="0">
                          <a:solidFill>
                            <a:srgbClr val="002060"/>
                          </a:solidFill>
                          <a:latin typeface="Arial" pitchFamily="34" charset="0"/>
                          <a:ea typeface="+mn-ea"/>
                          <a:cs typeface="Arial" pitchFamily="34" charset="0"/>
                        </a:rPr>
                        <a:t>от </a:t>
                      </a:r>
                      <a:r>
                        <a:rPr lang="ru-RU" sz="2000" b="1" kern="1200" dirty="0" smtClean="0">
                          <a:solidFill>
                            <a:srgbClr val="FF0000"/>
                          </a:solidFill>
                          <a:latin typeface="Arial" pitchFamily="34" charset="0"/>
                          <a:ea typeface="+mn-ea"/>
                          <a:cs typeface="Arial" pitchFamily="34" charset="0"/>
                        </a:rPr>
                        <a:t>15 000</a:t>
                      </a:r>
                      <a:r>
                        <a:rPr lang="ru-RU" sz="2000" b="1" kern="1200" dirty="0" smtClean="0">
                          <a:solidFill>
                            <a:srgbClr val="002060"/>
                          </a:solidFill>
                          <a:latin typeface="Arial" pitchFamily="34" charset="0"/>
                          <a:ea typeface="+mn-ea"/>
                          <a:cs typeface="Arial" pitchFamily="34" charset="0"/>
                        </a:rPr>
                        <a:t>    до </a:t>
                      </a:r>
                      <a:r>
                        <a:rPr lang="ru-RU" sz="2000" b="1" kern="1200" dirty="0" smtClean="0">
                          <a:solidFill>
                            <a:srgbClr val="FF0000"/>
                          </a:solidFill>
                          <a:latin typeface="Arial" pitchFamily="34" charset="0"/>
                          <a:ea typeface="+mn-ea"/>
                          <a:cs typeface="Arial" pitchFamily="34" charset="0"/>
                        </a:rPr>
                        <a:t>50 000</a:t>
                      </a:r>
                      <a:endParaRPr lang="ru-RU" sz="2000" b="1" kern="1200" dirty="0">
                        <a:solidFill>
                          <a:srgbClr val="002060"/>
                        </a:solidFill>
                        <a:latin typeface="Arial" pitchFamily="34" charset="0"/>
                        <a:ea typeface="+mn-ea"/>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703919">
                <a:tc>
                  <a:txBody>
                    <a:bodyPr/>
                    <a:lstStyle/>
                    <a:p>
                      <a:pPr algn="ctr"/>
                      <a:r>
                        <a:rPr lang="ru-RU" sz="2000" b="1" kern="1200" dirty="0" smtClean="0">
                          <a:solidFill>
                            <a:srgbClr val="002060"/>
                          </a:solidFill>
                          <a:latin typeface="Arial" pitchFamily="34" charset="0"/>
                          <a:ea typeface="+mn-ea"/>
                          <a:cs typeface="Arial" pitchFamily="34" charset="0"/>
                        </a:rPr>
                        <a:t>Юридическое лицо</a:t>
                      </a:r>
                      <a:endParaRPr lang="ru-RU" sz="2000" b="1" kern="1200" dirty="0">
                        <a:solidFill>
                          <a:srgbClr val="002060"/>
                        </a:solidFill>
                        <a:latin typeface="Arial" pitchFamily="34" charset="0"/>
                        <a:ea typeface="+mn-ea"/>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2000" b="1" kern="1200" dirty="0" smtClean="0">
                          <a:solidFill>
                            <a:srgbClr val="002060"/>
                          </a:solidFill>
                          <a:latin typeface="Arial" pitchFamily="34" charset="0"/>
                          <a:ea typeface="+mn-ea"/>
                          <a:cs typeface="Arial" pitchFamily="34" charset="0"/>
                        </a:rPr>
                        <a:t>от </a:t>
                      </a:r>
                      <a:r>
                        <a:rPr lang="ru-RU" sz="2000" b="1" kern="1200" dirty="0" smtClean="0">
                          <a:solidFill>
                            <a:srgbClr val="FF0000"/>
                          </a:solidFill>
                          <a:latin typeface="Arial" pitchFamily="34" charset="0"/>
                          <a:ea typeface="+mn-ea"/>
                          <a:cs typeface="Arial" pitchFamily="34" charset="0"/>
                        </a:rPr>
                        <a:t>100 000</a:t>
                      </a:r>
                      <a:r>
                        <a:rPr lang="ru-RU" sz="2000" b="1" kern="1200" dirty="0" smtClean="0">
                          <a:solidFill>
                            <a:srgbClr val="002060"/>
                          </a:solidFill>
                          <a:latin typeface="Arial" pitchFamily="34" charset="0"/>
                          <a:ea typeface="+mn-ea"/>
                          <a:cs typeface="Arial" pitchFamily="34" charset="0"/>
                        </a:rPr>
                        <a:t>    до </a:t>
                      </a:r>
                      <a:r>
                        <a:rPr lang="ru-RU" sz="2000" b="1" kern="1200" dirty="0" smtClean="0">
                          <a:solidFill>
                            <a:srgbClr val="FF0000"/>
                          </a:solidFill>
                          <a:latin typeface="Arial" pitchFamily="34" charset="0"/>
                          <a:ea typeface="+mn-ea"/>
                          <a:cs typeface="Arial" pitchFamily="34" charset="0"/>
                        </a:rPr>
                        <a:t>250 000</a:t>
                      </a:r>
                      <a:endParaRPr lang="ru-RU" sz="1900" b="1" kern="1200" dirty="0">
                        <a:solidFill>
                          <a:srgbClr val="002060"/>
                        </a:solidFill>
                        <a:latin typeface="Arial" pitchFamily="34" charset="0"/>
                        <a:ea typeface="+mn-ea"/>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2000" b="1" kern="1200" dirty="0" smtClean="0">
                          <a:solidFill>
                            <a:srgbClr val="002060"/>
                          </a:solidFill>
                          <a:latin typeface="Arial" pitchFamily="34" charset="0"/>
                          <a:ea typeface="+mn-ea"/>
                          <a:cs typeface="Arial" pitchFamily="34" charset="0"/>
                        </a:rPr>
                        <a:t>от </a:t>
                      </a:r>
                      <a:r>
                        <a:rPr lang="ru-RU" sz="2000" b="1" kern="1200" dirty="0" smtClean="0">
                          <a:solidFill>
                            <a:srgbClr val="FF0000"/>
                          </a:solidFill>
                          <a:latin typeface="Arial" pitchFamily="34" charset="0"/>
                          <a:ea typeface="+mn-ea"/>
                          <a:cs typeface="Arial" pitchFamily="34" charset="0"/>
                        </a:rPr>
                        <a:t>200 000    </a:t>
                      </a:r>
                      <a:r>
                        <a:rPr lang="ru-RU" sz="2000" b="1" kern="1200" dirty="0" smtClean="0">
                          <a:solidFill>
                            <a:srgbClr val="002060"/>
                          </a:solidFill>
                          <a:latin typeface="Arial" pitchFamily="34" charset="0"/>
                          <a:ea typeface="+mn-ea"/>
                          <a:cs typeface="Arial" pitchFamily="34" charset="0"/>
                        </a:rPr>
                        <a:t>до</a:t>
                      </a:r>
                      <a:r>
                        <a:rPr lang="ru-RU" sz="2000" b="1" kern="1200" baseline="0" dirty="0" smtClean="0">
                          <a:solidFill>
                            <a:srgbClr val="002060"/>
                          </a:solidFill>
                          <a:latin typeface="Arial" pitchFamily="34" charset="0"/>
                          <a:ea typeface="+mn-ea"/>
                          <a:cs typeface="Arial" pitchFamily="34" charset="0"/>
                        </a:rPr>
                        <a:t> </a:t>
                      </a:r>
                      <a:r>
                        <a:rPr lang="ru-RU" sz="2000" b="1" kern="1200" dirty="0" smtClean="0">
                          <a:solidFill>
                            <a:srgbClr val="FF0000"/>
                          </a:solidFill>
                          <a:latin typeface="Arial" pitchFamily="34" charset="0"/>
                          <a:ea typeface="+mn-ea"/>
                          <a:cs typeface="Arial" pitchFamily="34" charset="0"/>
                        </a:rPr>
                        <a:t>1 000 000 </a:t>
                      </a:r>
                      <a:endParaRPr lang="ru-RU" sz="1900" b="1" kern="1200" dirty="0">
                        <a:solidFill>
                          <a:srgbClr val="002060"/>
                        </a:solidFill>
                        <a:latin typeface="Arial" pitchFamily="34" charset="0"/>
                        <a:ea typeface="+mn-ea"/>
                        <a:cs typeface="Arial" pitchFamily="34" charset="0"/>
                      </a:endParaRPr>
                    </a:p>
                  </a:txBody>
                  <a:tcPr marL="91433" marR="9143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411" name="TextBox 9"/>
          <p:cNvSpPr txBox="1">
            <a:spLocks noChangeArrowheads="1"/>
          </p:cNvSpPr>
          <p:nvPr/>
        </p:nvSpPr>
        <p:spPr bwMode="auto">
          <a:xfrm>
            <a:off x="8513765" y="6480175"/>
            <a:ext cx="720725" cy="369332"/>
          </a:xfrm>
          <a:prstGeom prst="rect">
            <a:avLst/>
          </a:prstGeom>
          <a:noFill/>
          <a:ln w="9525">
            <a:noFill/>
            <a:miter lim="800000"/>
            <a:headEnd/>
            <a:tailEnd/>
          </a:ln>
        </p:spPr>
        <p:txBody>
          <a:bodyPr>
            <a:spAutoFit/>
          </a:bodyPr>
          <a:lstStyle/>
          <a:p>
            <a:pPr algn="ctr"/>
            <a:fld id="{A5E11B43-2552-416F-AC0D-36696EAAB820}" type="slidenum">
              <a:rPr lang="ru-RU" b="1">
                <a:solidFill>
                  <a:schemeClr val="bg1"/>
                </a:solidFill>
                <a:cs typeface="Arial" charset="0"/>
              </a:rPr>
              <a:pPr algn="ctr"/>
              <a:t>3</a:t>
            </a:fld>
            <a:endParaRPr lang="ru-RU" b="1">
              <a:solidFill>
                <a:schemeClr val="bg1"/>
              </a:solidFill>
              <a:cs typeface="Arial" charset="0"/>
            </a:endParaRPr>
          </a:p>
        </p:txBody>
      </p:sp>
      <p:cxnSp>
        <p:nvCxnSpPr>
          <p:cNvPr id="14" name="Прямая соединительная линия 13"/>
          <p:cNvCxnSpPr/>
          <p:nvPr/>
        </p:nvCxnSpPr>
        <p:spPr>
          <a:xfrm flipH="1">
            <a:off x="-396875" y="2563813"/>
            <a:ext cx="73025" cy="0"/>
          </a:xfrm>
          <a:prstGeom prst="line">
            <a:avLst/>
          </a:prstGeom>
          <a:ln w="2413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flipH="1">
            <a:off x="-395288" y="2606675"/>
            <a:ext cx="107950" cy="0"/>
          </a:xfrm>
          <a:prstGeom prst="line">
            <a:avLst/>
          </a:prstGeom>
          <a:ln w="24130">
            <a:solidFill>
              <a:srgbClr val="002060"/>
            </a:solidFill>
          </a:ln>
        </p:spPr>
        <p:style>
          <a:lnRef idx="1">
            <a:schemeClr val="accent1"/>
          </a:lnRef>
          <a:fillRef idx="0">
            <a:schemeClr val="accent1"/>
          </a:fillRef>
          <a:effectRef idx="0">
            <a:schemeClr val="accent1"/>
          </a:effectRef>
          <a:fontRef idx="minor">
            <a:schemeClr val="tx1"/>
          </a:fontRef>
        </p:style>
      </p:cxnSp>
      <p:pic>
        <p:nvPicPr>
          <p:cNvPr id="16414" name="Picture 3"/>
          <p:cNvPicPr>
            <a:picLocks noChangeAspect="1" noChangeArrowheads="1"/>
          </p:cNvPicPr>
          <p:nvPr/>
        </p:nvPicPr>
        <p:blipFill>
          <a:blip r:embed="rId7" cstate="print"/>
          <a:srcRect l="42126" t="50000" r="53937" b="41277"/>
          <a:stretch>
            <a:fillRect/>
          </a:stretch>
        </p:blipFill>
        <p:spPr bwMode="auto">
          <a:xfrm>
            <a:off x="3714750" y="2357438"/>
            <a:ext cx="179388" cy="215900"/>
          </a:xfrm>
          <a:prstGeom prst="rect">
            <a:avLst/>
          </a:prstGeom>
          <a:noFill/>
          <a:ln w="9525">
            <a:noFill/>
            <a:miter lim="800000"/>
            <a:headEnd/>
            <a:tailEnd/>
          </a:ln>
        </p:spPr>
      </p:pic>
      <p:pic>
        <p:nvPicPr>
          <p:cNvPr id="16415" name="Picture 3"/>
          <p:cNvPicPr>
            <a:picLocks noChangeAspect="1" noChangeArrowheads="1"/>
          </p:cNvPicPr>
          <p:nvPr/>
        </p:nvPicPr>
        <p:blipFill>
          <a:blip r:embed="rId7" cstate="print"/>
          <a:srcRect l="42126" t="50000" r="53937" b="41277"/>
          <a:stretch>
            <a:fillRect/>
          </a:stretch>
        </p:blipFill>
        <p:spPr bwMode="auto">
          <a:xfrm>
            <a:off x="5035550" y="2357438"/>
            <a:ext cx="179388" cy="215900"/>
          </a:xfrm>
          <a:prstGeom prst="rect">
            <a:avLst/>
          </a:prstGeom>
          <a:noFill/>
          <a:ln w="9525">
            <a:noFill/>
            <a:miter lim="800000"/>
            <a:headEnd/>
            <a:tailEnd/>
          </a:ln>
        </p:spPr>
      </p:pic>
      <p:pic>
        <p:nvPicPr>
          <p:cNvPr id="16416" name="Picture 3"/>
          <p:cNvPicPr>
            <a:picLocks noChangeAspect="1" noChangeArrowheads="1"/>
          </p:cNvPicPr>
          <p:nvPr/>
        </p:nvPicPr>
        <p:blipFill>
          <a:blip r:embed="rId7" cstate="print"/>
          <a:srcRect l="42126" t="50000" r="53937" b="41277"/>
          <a:stretch>
            <a:fillRect/>
          </a:stretch>
        </p:blipFill>
        <p:spPr bwMode="auto">
          <a:xfrm>
            <a:off x="3714750" y="3071814"/>
            <a:ext cx="179388" cy="215900"/>
          </a:xfrm>
          <a:prstGeom prst="rect">
            <a:avLst/>
          </a:prstGeom>
          <a:noFill/>
          <a:ln w="9525">
            <a:noFill/>
            <a:miter lim="800000"/>
            <a:headEnd/>
            <a:tailEnd/>
          </a:ln>
        </p:spPr>
      </p:pic>
      <p:pic>
        <p:nvPicPr>
          <p:cNvPr id="16417" name="Picture 3"/>
          <p:cNvPicPr>
            <a:picLocks noChangeAspect="1" noChangeArrowheads="1"/>
          </p:cNvPicPr>
          <p:nvPr/>
        </p:nvPicPr>
        <p:blipFill>
          <a:blip r:embed="rId7" cstate="print"/>
          <a:srcRect l="42126" t="50000" r="53937" b="41277"/>
          <a:stretch>
            <a:fillRect/>
          </a:stretch>
        </p:blipFill>
        <p:spPr bwMode="auto">
          <a:xfrm>
            <a:off x="5214940" y="3070226"/>
            <a:ext cx="179387" cy="215900"/>
          </a:xfrm>
          <a:prstGeom prst="rect">
            <a:avLst/>
          </a:prstGeom>
          <a:noFill/>
          <a:ln w="9525">
            <a:noFill/>
            <a:miter lim="800000"/>
            <a:headEnd/>
            <a:tailEnd/>
          </a:ln>
        </p:spPr>
      </p:pic>
      <p:pic>
        <p:nvPicPr>
          <p:cNvPr id="16418" name="Picture 3"/>
          <p:cNvPicPr>
            <a:picLocks noChangeAspect="1" noChangeArrowheads="1"/>
          </p:cNvPicPr>
          <p:nvPr/>
        </p:nvPicPr>
        <p:blipFill>
          <a:blip r:embed="rId7" cstate="print"/>
          <a:srcRect l="42126" t="50000" r="53937" b="41277"/>
          <a:stretch>
            <a:fillRect/>
          </a:stretch>
        </p:blipFill>
        <p:spPr bwMode="auto">
          <a:xfrm>
            <a:off x="3714750" y="3784601"/>
            <a:ext cx="179388" cy="215900"/>
          </a:xfrm>
          <a:prstGeom prst="rect">
            <a:avLst/>
          </a:prstGeom>
          <a:noFill/>
          <a:ln w="9525">
            <a:noFill/>
            <a:miter lim="800000"/>
            <a:headEnd/>
            <a:tailEnd/>
          </a:ln>
        </p:spPr>
      </p:pic>
      <p:pic>
        <p:nvPicPr>
          <p:cNvPr id="16419" name="Picture 3"/>
          <p:cNvPicPr>
            <a:picLocks noChangeAspect="1" noChangeArrowheads="1"/>
          </p:cNvPicPr>
          <p:nvPr/>
        </p:nvPicPr>
        <p:blipFill>
          <a:blip r:embed="rId7" cstate="print"/>
          <a:srcRect l="42126" t="50000" r="53937" b="41277"/>
          <a:stretch>
            <a:fillRect/>
          </a:stretch>
        </p:blipFill>
        <p:spPr bwMode="auto">
          <a:xfrm>
            <a:off x="5286375" y="3784601"/>
            <a:ext cx="179388" cy="215900"/>
          </a:xfrm>
          <a:prstGeom prst="rect">
            <a:avLst/>
          </a:prstGeom>
          <a:noFill/>
          <a:ln w="9525">
            <a:noFill/>
            <a:miter lim="800000"/>
            <a:headEnd/>
            <a:tailEnd/>
          </a:ln>
        </p:spPr>
      </p:pic>
      <p:pic>
        <p:nvPicPr>
          <p:cNvPr id="16420" name="Picture 3"/>
          <p:cNvPicPr>
            <a:picLocks noChangeAspect="1" noChangeArrowheads="1"/>
          </p:cNvPicPr>
          <p:nvPr/>
        </p:nvPicPr>
        <p:blipFill>
          <a:blip r:embed="rId7" cstate="print"/>
          <a:srcRect l="42126" t="50000" r="53937" b="41277"/>
          <a:stretch>
            <a:fillRect/>
          </a:stretch>
        </p:blipFill>
        <p:spPr bwMode="auto">
          <a:xfrm>
            <a:off x="7143750" y="2357438"/>
            <a:ext cx="179388" cy="215900"/>
          </a:xfrm>
          <a:prstGeom prst="rect">
            <a:avLst/>
          </a:prstGeom>
          <a:noFill/>
          <a:ln w="9525">
            <a:noFill/>
            <a:miter lim="800000"/>
            <a:headEnd/>
            <a:tailEnd/>
          </a:ln>
        </p:spPr>
      </p:pic>
      <p:pic>
        <p:nvPicPr>
          <p:cNvPr id="16421" name="Picture 3"/>
          <p:cNvPicPr>
            <a:picLocks noChangeAspect="1" noChangeArrowheads="1"/>
          </p:cNvPicPr>
          <p:nvPr/>
        </p:nvPicPr>
        <p:blipFill>
          <a:blip r:embed="rId7" cstate="print"/>
          <a:srcRect l="42126" t="50000" r="53937" b="41277"/>
          <a:stretch>
            <a:fillRect/>
          </a:stretch>
        </p:blipFill>
        <p:spPr bwMode="auto">
          <a:xfrm>
            <a:off x="8429625" y="2357438"/>
            <a:ext cx="179388" cy="215900"/>
          </a:xfrm>
          <a:prstGeom prst="rect">
            <a:avLst/>
          </a:prstGeom>
          <a:noFill/>
          <a:ln w="9525">
            <a:noFill/>
            <a:miter lim="800000"/>
            <a:headEnd/>
            <a:tailEnd/>
          </a:ln>
        </p:spPr>
      </p:pic>
      <p:pic>
        <p:nvPicPr>
          <p:cNvPr id="16422" name="Picture 3"/>
          <p:cNvPicPr>
            <a:picLocks noChangeAspect="1" noChangeArrowheads="1"/>
          </p:cNvPicPr>
          <p:nvPr/>
        </p:nvPicPr>
        <p:blipFill>
          <a:blip r:embed="rId7" cstate="print"/>
          <a:srcRect l="42126" t="50000" r="53937" b="41277"/>
          <a:stretch>
            <a:fillRect/>
          </a:stretch>
        </p:blipFill>
        <p:spPr bwMode="auto">
          <a:xfrm>
            <a:off x="7143750" y="3071814"/>
            <a:ext cx="179388" cy="215900"/>
          </a:xfrm>
          <a:prstGeom prst="rect">
            <a:avLst/>
          </a:prstGeom>
          <a:noFill/>
          <a:ln w="9525">
            <a:noFill/>
            <a:miter lim="800000"/>
            <a:headEnd/>
            <a:tailEnd/>
          </a:ln>
        </p:spPr>
      </p:pic>
      <p:pic>
        <p:nvPicPr>
          <p:cNvPr id="16423" name="Picture 3"/>
          <p:cNvPicPr>
            <a:picLocks noChangeAspect="1" noChangeArrowheads="1"/>
          </p:cNvPicPr>
          <p:nvPr/>
        </p:nvPicPr>
        <p:blipFill>
          <a:blip r:embed="rId7" cstate="print"/>
          <a:srcRect l="42126" t="50000" r="53937" b="41277"/>
          <a:stretch>
            <a:fillRect/>
          </a:stretch>
        </p:blipFill>
        <p:spPr bwMode="auto">
          <a:xfrm>
            <a:off x="8572500" y="3071814"/>
            <a:ext cx="179388" cy="215900"/>
          </a:xfrm>
          <a:prstGeom prst="rect">
            <a:avLst/>
          </a:prstGeom>
          <a:noFill/>
          <a:ln w="9525">
            <a:noFill/>
            <a:miter lim="800000"/>
            <a:headEnd/>
            <a:tailEnd/>
          </a:ln>
        </p:spPr>
      </p:pic>
      <p:pic>
        <p:nvPicPr>
          <p:cNvPr id="16424" name="Picture 3"/>
          <p:cNvPicPr>
            <a:picLocks noChangeAspect="1" noChangeArrowheads="1"/>
          </p:cNvPicPr>
          <p:nvPr/>
        </p:nvPicPr>
        <p:blipFill>
          <a:blip r:embed="rId7" cstate="print"/>
          <a:srcRect l="42126" t="50000" r="53937" b="41277"/>
          <a:stretch>
            <a:fillRect/>
          </a:stretch>
        </p:blipFill>
        <p:spPr bwMode="auto">
          <a:xfrm>
            <a:off x="7072315" y="3784601"/>
            <a:ext cx="179387" cy="215900"/>
          </a:xfrm>
          <a:prstGeom prst="rect">
            <a:avLst/>
          </a:prstGeom>
          <a:noFill/>
          <a:ln w="9525">
            <a:noFill/>
            <a:miter lim="800000"/>
            <a:headEnd/>
            <a:tailEnd/>
          </a:ln>
        </p:spPr>
      </p:pic>
      <p:pic>
        <p:nvPicPr>
          <p:cNvPr id="16425" name="Picture 3"/>
          <p:cNvPicPr>
            <a:picLocks noChangeAspect="1" noChangeArrowheads="1"/>
          </p:cNvPicPr>
          <p:nvPr/>
        </p:nvPicPr>
        <p:blipFill>
          <a:blip r:embed="rId7" cstate="print"/>
          <a:srcRect l="42126" t="50000" r="53937" b="41277"/>
          <a:stretch>
            <a:fillRect/>
          </a:stretch>
        </p:blipFill>
        <p:spPr bwMode="auto">
          <a:xfrm>
            <a:off x="8821740" y="3784601"/>
            <a:ext cx="179387" cy="215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Группа 15"/>
          <p:cNvGrpSpPr>
            <a:grpSpLocks/>
          </p:cNvGrpSpPr>
          <p:nvPr/>
        </p:nvGrpSpPr>
        <p:grpSpPr bwMode="auto">
          <a:xfrm>
            <a:off x="214315" y="0"/>
            <a:ext cx="8929687" cy="6858000"/>
            <a:chOff x="214313" y="0"/>
            <a:chExt cx="8929687" cy="6858024"/>
          </a:xfrm>
        </p:grpSpPr>
        <p:pic>
          <p:nvPicPr>
            <p:cNvPr id="18440" name="Рисунок 4" descr="фон.png"/>
            <p:cNvPicPr>
              <a:picLocks noChangeAspect="1"/>
            </p:cNvPicPr>
            <p:nvPr/>
          </p:nvPicPr>
          <p:blipFill>
            <a:blip r:embed="rId3" cstate="print">
              <a:lum bright="24000"/>
            </a:blip>
            <a:srcRect/>
            <a:stretch>
              <a:fillRect/>
            </a:stretch>
          </p:blipFill>
          <p:spPr bwMode="auto">
            <a:xfrm>
              <a:off x="7269392" y="3143266"/>
              <a:ext cx="1874608" cy="3714758"/>
            </a:xfrm>
            <a:prstGeom prst="rect">
              <a:avLst/>
            </a:prstGeom>
            <a:noFill/>
            <a:ln w="9525">
              <a:noFill/>
              <a:miter lim="800000"/>
              <a:headEnd/>
              <a:tailEnd/>
            </a:ln>
          </p:spPr>
        </p:pic>
        <p:pic>
          <p:nvPicPr>
            <p:cNvPr id="18441" name="Рисунок 5" descr="верх2.png"/>
            <p:cNvPicPr>
              <a:picLocks noChangeAspect="1"/>
            </p:cNvPicPr>
            <p:nvPr/>
          </p:nvPicPr>
          <p:blipFill>
            <a:blip r:embed="rId4" cstate="print">
              <a:lum bright="10000"/>
            </a:blip>
            <a:srcRect b="49998"/>
            <a:stretch>
              <a:fillRect/>
            </a:stretch>
          </p:blipFill>
          <p:spPr bwMode="auto">
            <a:xfrm>
              <a:off x="285720" y="0"/>
              <a:ext cx="8858280" cy="138412"/>
            </a:xfrm>
            <a:prstGeom prst="rect">
              <a:avLst/>
            </a:prstGeom>
            <a:noFill/>
            <a:ln w="9525">
              <a:noFill/>
              <a:miter lim="800000"/>
              <a:headEnd/>
              <a:tailEnd/>
            </a:ln>
          </p:spPr>
        </p:pic>
        <p:pic>
          <p:nvPicPr>
            <p:cNvPr id="18442" name="Рисунок 3" descr="Logo-green.png"/>
            <p:cNvPicPr>
              <a:picLocks noChangeAspect="1"/>
            </p:cNvPicPr>
            <p:nvPr/>
          </p:nvPicPr>
          <p:blipFill>
            <a:blip r:embed="rId5" cstate="print"/>
            <a:srcRect t="59363" r="50391"/>
            <a:stretch>
              <a:fillRect/>
            </a:stretch>
          </p:blipFill>
          <p:spPr bwMode="auto">
            <a:xfrm>
              <a:off x="214313" y="142875"/>
              <a:ext cx="928687" cy="928688"/>
            </a:xfrm>
            <a:prstGeom prst="rect">
              <a:avLst/>
            </a:prstGeom>
            <a:noFill/>
            <a:ln w="9525">
              <a:noFill/>
              <a:miter lim="800000"/>
              <a:headEnd/>
              <a:tailEnd/>
            </a:ln>
          </p:spPr>
        </p:pic>
      </p:grpSp>
      <p:sp>
        <p:nvSpPr>
          <p:cNvPr id="4099" name="TextBox 8"/>
          <p:cNvSpPr txBox="1">
            <a:spLocks noChangeArrowheads="1"/>
          </p:cNvSpPr>
          <p:nvPr/>
        </p:nvSpPr>
        <p:spPr bwMode="auto">
          <a:xfrm>
            <a:off x="1071565" y="206377"/>
            <a:ext cx="7858125" cy="830997"/>
          </a:xfrm>
          <a:prstGeom prst="rect">
            <a:avLst/>
          </a:prstGeom>
          <a:noFill/>
          <a:ln w="9525">
            <a:noFill/>
            <a:miter lim="800000"/>
            <a:headEnd/>
            <a:tailEnd/>
          </a:ln>
        </p:spPr>
        <p:txBody>
          <a:bodyPr>
            <a:spAutoFit/>
          </a:bodyPr>
          <a:lstStyle/>
          <a:p>
            <a:pPr algn="ctr" fontAlgn="auto">
              <a:spcBef>
                <a:spcPts val="0"/>
              </a:spcBef>
              <a:spcAft>
                <a:spcPts val="0"/>
              </a:spcAft>
              <a:defRPr/>
            </a:pPr>
            <a:r>
              <a:rPr lang="ru-RU" sz="2400" b="1" dirty="0">
                <a:solidFill>
                  <a:srgbClr val="FF0000"/>
                </a:solidFill>
                <a:latin typeface="+mj-lt"/>
                <a:cs typeface="Arial" pitchFamily="34" charset="0"/>
              </a:rPr>
              <a:t>ПРАВО СОСТАВЛЯТЬ ПРОТОКОЛА </a:t>
            </a:r>
          </a:p>
          <a:p>
            <a:pPr algn="ctr" fontAlgn="auto">
              <a:spcBef>
                <a:spcPts val="0"/>
              </a:spcBef>
              <a:spcAft>
                <a:spcPts val="0"/>
              </a:spcAft>
              <a:defRPr/>
            </a:pPr>
            <a:r>
              <a:rPr lang="ru-RU" sz="2400" b="1" dirty="0">
                <a:solidFill>
                  <a:srgbClr val="FF0000"/>
                </a:solidFill>
                <a:latin typeface="+mj-lt"/>
                <a:cs typeface="Arial" pitchFamily="34" charset="0"/>
              </a:rPr>
              <a:t>ПО СТ. 3.6 </a:t>
            </a:r>
            <a:r>
              <a:rPr lang="ru-RU" sz="2400" b="1" dirty="0" err="1">
                <a:solidFill>
                  <a:srgbClr val="FF0000"/>
                </a:solidFill>
                <a:latin typeface="+mj-lt"/>
                <a:cs typeface="Arial" pitchFamily="34" charset="0"/>
              </a:rPr>
              <a:t>КоАП</a:t>
            </a:r>
            <a:r>
              <a:rPr lang="ru-RU" sz="2400" b="1" dirty="0">
                <a:solidFill>
                  <a:srgbClr val="FF0000"/>
                </a:solidFill>
                <a:latin typeface="+mj-lt"/>
                <a:cs typeface="Arial" pitchFamily="34" charset="0"/>
              </a:rPr>
              <a:t> РТ</a:t>
            </a:r>
          </a:p>
        </p:txBody>
      </p:sp>
      <p:sp>
        <p:nvSpPr>
          <p:cNvPr id="18435" name="TextBox 13"/>
          <p:cNvSpPr txBox="1">
            <a:spLocks noChangeArrowheads="1"/>
          </p:cNvSpPr>
          <p:nvPr/>
        </p:nvSpPr>
        <p:spPr bwMode="auto">
          <a:xfrm>
            <a:off x="714377" y="5072064"/>
            <a:ext cx="1000125" cy="369332"/>
          </a:xfrm>
          <a:prstGeom prst="rect">
            <a:avLst/>
          </a:prstGeom>
          <a:noFill/>
          <a:ln w="9525">
            <a:noFill/>
            <a:miter lim="800000"/>
            <a:headEnd/>
            <a:tailEnd/>
          </a:ln>
        </p:spPr>
        <p:txBody>
          <a:bodyPr>
            <a:spAutoFit/>
          </a:bodyPr>
          <a:lstStyle/>
          <a:p>
            <a:endParaRPr lang="en-US">
              <a:cs typeface="Arial" charset="0"/>
            </a:endParaRPr>
          </a:p>
        </p:txBody>
      </p:sp>
      <p:sp>
        <p:nvSpPr>
          <p:cNvPr id="18436" name="TextBox 9"/>
          <p:cNvSpPr txBox="1">
            <a:spLocks noChangeArrowheads="1"/>
          </p:cNvSpPr>
          <p:nvPr/>
        </p:nvSpPr>
        <p:spPr bwMode="auto">
          <a:xfrm>
            <a:off x="8513765" y="6480175"/>
            <a:ext cx="720725" cy="369332"/>
          </a:xfrm>
          <a:prstGeom prst="rect">
            <a:avLst/>
          </a:prstGeom>
          <a:noFill/>
          <a:ln w="9525">
            <a:noFill/>
            <a:miter lim="800000"/>
            <a:headEnd/>
            <a:tailEnd/>
          </a:ln>
        </p:spPr>
        <p:txBody>
          <a:bodyPr>
            <a:spAutoFit/>
          </a:bodyPr>
          <a:lstStyle/>
          <a:p>
            <a:pPr algn="ctr"/>
            <a:fld id="{A3100C0F-EDD7-43F1-A8E3-559EEF9839AA}" type="slidenum">
              <a:rPr lang="ru-RU" b="1">
                <a:solidFill>
                  <a:schemeClr val="bg1"/>
                </a:solidFill>
                <a:cs typeface="Arial" charset="0"/>
              </a:rPr>
              <a:pPr algn="ctr"/>
              <a:t>4</a:t>
            </a:fld>
            <a:endParaRPr lang="ru-RU" b="1">
              <a:solidFill>
                <a:schemeClr val="bg1"/>
              </a:solidFill>
              <a:cs typeface="Arial" charset="0"/>
            </a:endParaRPr>
          </a:p>
        </p:txBody>
      </p:sp>
      <p:cxnSp>
        <p:nvCxnSpPr>
          <p:cNvPr id="14" name="Прямая соединительная линия 13"/>
          <p:cNvCxnSpPr/>
          <p:nvPr/>
        </p:nvCxnSpPr>
        <p:spPr>
          <a:xfrm flipH="1">
            <a:off x="-396875" y="2563813"/>
            <a:ext cx="73025" cy="0"/>
          </a:xfrm>
          <a:prstGeom prst="line">
            <a:avLst/>
          </a:prstGeom>
          <a:ln w="2413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flipH="1">
            <a:off x="-395288" y="2606675"/>
            <a:ext cx="107950" cy="0"/>
          </a:xfrm>
          <a:prstGeom prst="line">
            <a:avLst/>
          </a:prstGeom>
          <a:ln w="24130">
            <a:solidFill>
              <a:srgbClr val="002060"/>
            </a:solidFill>
          </a:ln>
        </p:spPr>
        <p:style>
          <a:lnRef idx="1">
            <a:schemeClr val="accent1"/>
          </a:lnRef>
          <a:fillRef idx="0">
            <a:schemeClr val="accent1"/>
          </a:fillRef>
          <a:effectRef idx="0">
            <a:schemeClr val="accent1"/>
          </a:effectRef>
          <a:fontRef idx="minor">
            <a:schemeClr val="tx1"/>
          </a:fontRef>
        </p:style>
      </p:cxnSp>
      <p:sp>
        <p:nvSpPr>
          <p:cNvPr id="18439" name="TextBox 26"/>
          <p:cNvSpPr txBox="1">
            <a:spLocks noChangeArrowheads="1"/>
          </p:cNvSpPr>
          <p:nvPr/>
        </p:nvSpPr>
        <p:spPr bwMode="auto">
          <a:xfrm>
            <a:off x="571500" y="1082675"/>
            <a:ext cx="8358188" cy="5632311"/>
          </a:xfrm>
          <a:prstGeom prst="rect">
            <a:avLst/>
          </a:prstGeom>
          <a:noFill/>
          <a:ln w="9525">
            <a:noFill/>
            <a:miter lim="800000"/>
            <a:headEnd/>
            <a:tailEnd/>
          </a:ln>
        </p:spPr>
        <p:txBody>
          <a:bodyPr>
            <a:spAutoFit/>
          </a:bodyPr>
          <a:lstStyle/>
          <a:p>
            <a:pPr algn="ctr">
              <a:defRPr/>
            </a:pPr>
            <a:r>
              <a:rPr lang="ru-RU" sz="2400" b="1" dirty="0">
                <a:solidFill>
                  <a:srgbClr val="002060"/>
                </a:solidFill>
                <a:latin typeface="+mn-lt"/>
              </a:rPr>
              <a:t>Согласно ст. 8.1 </a:t>
            </a:r>
            <a:r>
              <a:rPr lang="ru-RU" sz="2400" b="1" dirty="0" err="1">
                <a:solidFill>
                  <a:srgbClr val="002060"/>
                </a:solidFill>
                <a:latin typeface="+mn-lt"/>
              </a:rPr>
              <a:t>КоАП</a:t>
            </a:r>
            <a:r>
              <a:rPr lang="ru-RU" sz="2400" b="1" dirty="0">
                <a:solidFill>
                  <a:srgbClr val="002060"/>
                </a:solidFill>
                <a:latin typeface="+mn-lt"/>
              </a:rPr>
              <a:t> РТ должностные лица, уполномоченные составлять протоколы об административных правонарушениях:</a:t>
            </a:r>
          </a:p>
          <a:p>
            <a:pPr>
              <a:defRPr/>
            </a:pPr>
            <a:endParaRPr lang="ru-RU" sz="2400" dirty="0">
              <a:latin typeface="+mn-lt"/>
            </a:endParaRPr>
          </a:p>
          <a:p>
            <a:pPr>
              <a:buFontTx/>
              <a:buChar char="-"/>
              <a:defRPr/>
            </a:pPr>
            <a:r>
              <a:rPr lang="ru-RU" sz="2400" b="1" dirty="0">
                <a:solidFill>
                  <a:srgbClr val="002060"/>
                </a:solidFill>
                <a:latin typeface="+mn-lt"/>
              </a:rPr>
              <a:t>Главы поселений;</a:t>
            </a:r>
          </a:p>
          <a:p>
            <a:pPr>
              <a:buFontTx/>
              <a:buChar char="-"/>
              <a:defRPr/>
            </a:pPr>
            <a:endParaRPr lang="ru-RU" sz="2400" b="1" dirty="0">
              <a:solidFill>
                <a:srgbClr val="002060"/>
              </a:solidFill>
              <a:latin typeface="+mn-lt"/>
            </a:endParaRPr>
          </a:p>
          <a:p>
            <a:pPr>
              <a:buFontTx/>
              <a:buChar char="-"/>
              <a:defRPr/>
            </a:pPr>
            <a:r>
              <a:rPr lang="ru-RU" sz="2400" b="1" dirty="0">
                <a:solidFill>
                  <a:srgbClr val="002060"/>
                </a:solidFill>
                <a:latin typeface="+mn-lt"/>
              </a:rPr>
              <a:t> Руководители исполнительных комитетов поселений;</a:t>
            </a:r>
          </a:p>
          <a:p>
            <a:pPr>
              <a:buFontTx/>
              <a:buChar char="-"/>
              <a:defRPr/>
            </a:pPr>
            <a:endParaRPr lang="ru-RU" sz="2400" b="1" dirty="0">
              <a:solidFill>
                <a:srgbClr val="002060"/>
              </a:solidFill>
              <a:latin typeface="+mn-lt"/>
            </a:endParaRPr>
          </a:p>
          <a:p>
            <a:pPr>
              <a:buFontTx/>
              <a:buChar char="-"/>
              <a:defRPr/>
            </a:pPr>
            <a:r>
              <a:rPr lang="ru-RU" sz="2400" b="1" dirty="0">
                <a:solidFill>
                  <a:srgbClr val="002060"/>
                </a:solidFill>
                <a:latin typeface="+mn-lt"/>
              </a:rPr>
              <a:t> Заместители руководителей (секретари) исполнительных комитетов поселений;</a:t>
            </a:r>
          </a:p>
          <a:p>
            <a:pPr>
              <a:buFontTx/>
              <a:buChar char="-"/>
              <a:defRPr/>
            </a:pPr>
            <a:endParaRPr lang="ru-RU" sz="2400" b="1" dirty="0">
              <a:solidFill>
                <a:srgbClr val="002060"/>
              </a:solidFill>
              <a:latin typeface="+mn-lt"/>
            </a:endParaRPr>
          </a:p>
          <a:p>
            <a:pPr>
              <a:buFontTx/>
              <a:buChar char="-"/>
              <a:defRPr/>
            </a:pPr>
            <a:r>
              <a:rPr lang="ru-RU" sz="2400" b="1" dirty="0">
                <a:solidFill>
                  <a:srgbClr val="002060"/>
                </a:solidFill>
                <a:latin typeface="+mn-lt"/>
              </a:rPr>
              <a:t> Иные должностные лица исполнительных комитетов поселений, в должностные обязанности которых входит осуществление муниципального контроля.</a:t>
            </a:r>
          </a:p>
          <a:p>
            <a:pPr>
              <a:buFontTx/>
              <a:buChar char="-"/>
              <a:defRPr/>
            </a:pPr>
            <a:endParaRPr lang="ru-RU" sz="2400" dirty="0">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Рисунок 19" descr="фон.png"/>
          <p:cNvPicPr>
            <a:picLocks noChangeAspect="1"/>
          </p:cNvPicPr>
          <p:nvPr/>
        </p:nvPicPr>
        <p:blipFill>
          <a:blip r:embed="rId2" cstate="print">
            <a:lum bright="24000"/>
          </a:blip>
          <a:srcRect/>
          <a:stretch>
            <a:fillRect/>
          </a:stretch>
        </p:blipFill>
        <p:spPr bwMode="auto">
          <a:xfrm>
            <a:off x="7269165" y="1905000"/>
            <a:ext cx="1874837" cy="4953000"/>
          </a:xfrm>
          <a:prstGeom prst="rect">
            <a:avLst/>
          </a:prstGeom>
          <a:noFill/>
          <a:ln w="9525">
            <a:noFill/>
            <a:miter lim="800000"/>
            <a:headEnd/>
            <a:tailEnd/>
          </a:ln>
        </p:spPr>
      </p:pic>
      <p:pic>
        <p:nvPicPr>
          <p:cNvPr id="21506" name="Рисунок 2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sp>
        <p:nvSpPr>
          <p:cNvPr id="4100" name="TextBox 8"/>
          <p:cNvSpPr txBox="1">
            <a:spLocks noChangeArrowheads="1"/>
          </p:cNvSpPr>
          <p:nvPr/>
        </p:nvSpPr>
        <p:spPr bwMode="auto">
          <a:xfrm>
            <a:off x="627063" y="333377"/>
            <a:ext cx="8502650" cy="1247095"/>
          </a:xfrm>
          <a:prstGeom prst="rect">
            <a:avLst/>
          </a:prstGeom>
          <a:noFill/>
          <a:ln w="9525">
            <a:noFill/>
            <a:miter lim="800000"/>
            <a:headEnd/>
            <a:tailEnd/>
          </a:ln>
        </p:spPr>
        <p:txBody>
          <a:bodyPr lIns="107275" tIns="53637" rIns="107275" bIns="53637">
            <a:spAutoFit/>
          </a:bodyPr>
          <a:lstStyle/>
          <a:p>
            <a:pPr algn="ctr" fontAlgn="auto">
              <a:spcBef>
                <a:spcPts val="0"/>
              </a:spcBef>
              <a:spcAft>
                <a:spcPts val="0"/>
              </a:spcAft>
              <a:defRPr/>
            </a:pPr>
            <a:r>
              <a:rPr lang="ru-RU" sz="2400" b="1" dirty="0">
                <a:solidFill>
                  <a:srgbClr val="FF0000"/>
                </a:solidFill>
                <a:latin typeface="+mj-lt"/>
                <a:cs typeface="Arial" pitchFamily="34" charset="0"/>
              </a:rPr>
              <a:t>МУНИЦИПАЛЬНЫМИ ОБРАЗОВАНИЯМИ</a:t>
            </a:r>
          </a:p>
          <a:p>
            <a:pPr algn="ctr" fontAlgn="auto">
              <a:spcBef>
                <a:spcPts val="0"/>
              </a:spcBef>
              <a:spcAft>
                <a:spcPts val="0"/>
              </a:spcAft>
              <a:defRPr/>
            </a:pPr>
            <a:r>
              <a:rPr lang="ru-RU" sz="2400" b="1" dirty="0">
                <a:solidFill>
                  <a:srgbClr val="FF0000"/>
                </a:solidFill>
                <a:latin typeface="+mj-lt"/>
                <a:cs typeface="Arial" pitchFamily="34" charset="0"/>
              </a:rPr>
              <a:t>В ПЕРИОД САНИТАРНО-ЭКОЛОГИЧЕСКОГО </a:t>
            </a:r>
          </a:p>
          <a:p>
            <a:pPr algn="ctr" fontAlgn="auto">
              <a:spcBef>
                <a:spcPts val="0"/>
              </a:spcBef>
              <a:spcAft>
                <a:spcPts val="0"/>
              </a:spcAft>
              <a:defRPr/>
            </a:pPr>
            <a:r>
              <a:rPr lang="ru-RU" sz="2400" b="1" dirty="0">
                <a:solidFill>
                  <a:srgbClr val="FF0000"/>
                </a:solidFill>
                <a:latin typeface="+mj-lt"/>
                <a:cs typeface="Arial" pitchFamily="34" charset="0"/>
              </a:rPr>
              <a:t>ДВУХМЕСЯЧНИКА </a:t>
            </a:r>
            <a:r>
              <a:rPr lang="ru-RU" sz="2600" b="1" dirty="0">
                <a:solidFill>
                  <a:srgbClr val="FF0000"/>
                </a:solidFill>
                <a:latin typeface="+mj-lt"/>
                <a:cs typeface="Arial" pitchFamily="34" charset="0"/>
              </a:rPr>
              <a:t>2015г.</a:t>
            </a:r>
          </a:p>
        </p:txBody>
      </p:sp>
      <p:pic>
        <p:nvPicPr>
          <p:cNvPr id="21508" name="Рисунок 3" descr="Logo-green.png"/>
          <p:cNvPicPr>
            <a:picLocks noChangeAspect="1"/>
          </p:cNvPicPr>
          <p:nvPr/>
        </p:nvPicPr>
        <p:blipFill>
          <a:blip r:embed="rId4" cstate="print"/>
          <a:srcRect t="59363" r="50391"/>
          <a:stretch>
            <a:fillRect/>
          </a:stretch>
        </p:blipFill>
        <p:spPr bwMode="auto">
          <a:xfrm>
            <a:off x="198438" y="142875"/>
            <a:ext cx="857250" cy="928688"/>
          </a:xfrm>
          <a:prstGeom prst="rect">
            <a:avLst/>
          </a:prstGeom>
          <a:noFill/>
          <a:ln w="9525">
            <a:noFill/>
            <a:miter lim="800000"/>
            <a:headEnd/>
            <a:tailEnd/>
          </a:ln>
        </p:spPr>
      </p:pic>
      <p:sp>
        <p:nvSpPr>
          <p:cNvPr id="21509" name="TextBox 41"/>
          <p:cNvSpPr txBox="1">
            <a:spLocks noChangeArrowheads="1"/>
          </p:cNvSpPr>
          <p:nvPr/>
        </p:nvSpPr>
        <p:spPr bwMode="auto">
          <a:xfrm>
            <a:off x="1000127" y="3714750"/>
            <a:ext cx="2786063" cy="2800767"/>
          </a:xfrm>
          <a:prstGeom prst="rect">
            <a:avLst/>
          </a:prstGeom>
          <a:noFill/>
          <a:ln w="9525">
            <a:noFill/>
            <a:miter lim="800000"/>
            <a:headEnd/>
            <a:tailEnd/>
          </a:ln>
        </p:spPr>
        <p:txBody>
          <a:bodyPr>
            <a:spAutoFit/>
          </a:bodyPr>
          <a:lstStyle/>
          <a:p>
            <a:pPr algn="ctr"/>
            <a:r>
              <a:rPr lang="ru-RU" sz="8000" b="1">
                <a:solidFill>
                  <a:srgbClr val="FF0000"/>
                </a:solidFill>
                <a:latin typeface="Calibri" pitchFamily="34" charset="0"/>
              </a:rPr>
              <a:t> 3723</a:t>
            </a:r>
          </a:p>
          <a:p>
            <a:endParaRPr lang="ru-RU" sz="9600" b="1">
              <a:solidFill>
                <a:srgbClr val="FF0000"/>
              </a:solidFill>
              <a:latin typeface="Calibri" pitchFamily="34" charset="0"/>
            </a:endParaRPr>
          </a:p>
        </p:txBody>
      </p:sp>
      <p:sp>
        <p:nvSpPr>
          <p:cNvPr id="21510" name="TextBox 43"/>
          <p:cNvSpPr txBox="1">
            <a:spLocks noChangeArrowheads="1"/>
          </p:cNvSpPr>
          <p:nvPr/>
        </p:nvSpPr>
        <p:spPr bwMode="auto">
          <a:xfrm>
            <a:off x="857250" y="5072065"/>
            <a:ext cx="3322638" cy="954107"/>
          </a:xfrm>
          <a:prstGeom prst="rect">
            <a:avLst/>
          </a:prstGeom>
          <a:noFill/>
          <a:ln w="9525">
            <a:noFill/>
            <a:miter lim="800000"/>
            <a:headEnd/>
            <a:tailEnd/>
          </a:ln>
        </p:spPr>
        <p:txBody>
          <a:bodyPr>
            <a:spAutoFit/>
          </a:bodyPr>
          <a:lstStyle/>
          <a:p>
            <a:pPr algn="ctr"/>
            <a:r>
              <a:rPr lang="ru-RU" sz="2800" b="1">
                <a:solidFill>
                  <a:srgbClr val="002060"/>
                </a:solidFill>
                <a:latin typeface="Calibri" pitchFamily="34" charset="0"/>
              </a:rPr>
              <a:t>Выявлено нарушений</a:t>
            </a:r>
          </a:p>
        </p:txBody>
      </p:sp>
      <p:sp>
        <p:nvSpPr>
          <p:cNvPr id="21511" name="TextBox 45"/>
          <p:cNvSpPr txBox="1">
            <a:spLocks noChangeArrowheads="1"/>
          </p:cNvSpPr>
          <p:nvPr/>
        </p:nvSpPr>
        <p:spPr bwMode="auto">
          <a:xfrm>
            <a:off x="4929190" y="3786190"/>
            <a:ext cx="2428875" cy="1323439"/>
          </a:xfrm>
          <a:prstGeom prst="rect">
            <a:avLst/>
          </a:prstGeom>
          <a:noFill/>
          <a:ln w="9525">
            <a:noFill/>
            <a:miter lim="800000"/>
            <a:headEnd/>
            <a:tailEnd/>
          </a:ln>
        </p:spPr>
        <p:txBody>
          <a:bodyPr>
            <a:spAutoFit/>
          </a:bodyPr>
          <a:lstStyle/>
          <a:p>
            <a:pPr algn="ctr"/>
            <a:r>
              <a:rPr lang="ru-RU" sz="8000" b="1">
                <a:solidFill>
                  <a:srgbClr val="FF0000"/>
                </a:solidFill>
                <a:latin typeface="Calibri" pitchFamily="34" charset="0"/>
              </a:rPr>
              <a:t>3356</a:t>
            </a:r>
          </a:p>
        </p:txBody>
      </p:sp>
      <p:sp>
        <p:nvSpPr>
          <p:cNvPr id="21512" name="TextBox 47"/>
          <p:cNvSpPr txBox="1">
            <a:spLocks noChangeArrowheads="1"/>
          </p:cNvSpPr>
          <p:nvPr/>
        </p:nvSpPr>
        <p:spPr bwMode="auto">
          <a:xfrm>
            <a:off x="5072065" y="5000626"/>
            <a:ext cx="3000375" cy="954107"/>
          </a:xfrm>
          <a:prstGeom prst="rect">
            <a:avLst/>
          </a:prstGeom>
          <a:noFill/>
          <a:ln w="9525">
            <a:noFill/>
            <a:miter lim="800000"/>
            <a:headEnd/>
            <a:tailEnd/>
          </a:ln>
        </p:spPr>
        <p:txBody>
          <a:bodyPr>
            <a:spAutoFit/>
          </a:bodyPr>
          <a:lstStyle/>
          <a:p>
            <a:r>
              <a:rPr lang="ru-RU" sz="2800" b="1">
                <a:solidFill>
                  <a:srgbClr val="002060"/>
                </a:solidFill>
                <a:latin typeface="Calibri" pitchFamily="34" charset="0"/>
              </a:rPr>
              <a:t>Составлено протоколов</a:t>
            </a:r>
          </a:p>
        </p:txBody>
      </p:sp>
      <p:sp>
        <p:nvSpPr>
          <p:cNvPr id="21513" name="TextBox 42"/>
          <p:cNvSpPr txBox="1">
            <a:spLocks noChangeArrowheads="1"/>
          </p:cNvSpPr>
          <p:nvPr/>
        </p:nvSpPr>
        <p:spPr bwMode="auto">
          <a:xfrm>
            <a:off x="3571877" y="1785939"/>
            <a:ext cx="2792413" cy="707886"/>
          </a:xfrm>
          <a:prstGeom prst="rect">
            <a:avLst/>
          </a:prstGeom>
          <a:noFill/>
          <a:ln w="9525">
            <a:noFill/>
            <a:miter lim="800000"/>
            <a:headEnd/>
            <a:tailEnd/>
          </a:ln>
        </p:spPr>
        <p:txBody>
          <a:bodyPr>
            <a:spAutoFit/>
          </a:bodyPr>
          <a:lstStyle/>
          <a:p>
            <a:r>
              <a:rPr lang="ru-RU" sz="4000" b="1">
                <a:solidFill>
                  <a:srgbClr val="002060"/>
                </a:solidFill>
                <a:latin typeface="Calibri" pitchFamily="34" charset="0"/>
              </a:rPr>
              <a:t>Наложено:</a:t>
            </a:r>
            <a:r>
              <a:rPr lang="ru-RU" sz="2800" b="1">
                <a:solidFill>
                  <a:srgbClr val="002060"/>
                </a:solidFill>
                <a:latin typeface="Calibri" pitchFamily="34" charset="0"/>
              </a:rPr>
              <a:t> </a:t>
            </a:r>
          </a:p>
        </p:txBody>
      </p:sp>
      <p:sp>
        <p:nvSpPr>
          <p:cNvPr id="21514" name="TextBox 45"/>
          <p:cNvSpPr txBox="1">
            <a:spLocks noChangeArrowheads="1"/>
          </p:cNvSpPr>
          <p:nvPr/>
        </p:nvSpPr>
        <p:spPr bwMode="auto">
          <a:xfrm>
            <a:off x="1214440" y="2428877"/>
            <a:ext cx="6929437" cy="1323439"/>
          </a:xfrm>
          <a:prstGeom prst="rect">
            <a:avLst/>
          </a:prstGeom>
          <a:noFill/>
          <a:ln w="9525">
            <a:noFill/>
            <a:miter lim="800000"/>
            <a:headEnd/>
            <a:tailEnd/>
          </a:ln>
        </p:spPr>
        <p:txBody>
          <a:bodyPr>
            <a:spAutoFit/>
          </a:bodyPr>
          <a:lstStyle/>
          <a:p>
            <a:pPr algn="ctr"/>
            <a:r>
              <a:rPr lang="ru-RU" sz="8000" b="1">
                <a:solidFill>
                  <a:srgbClr val="FF0000"/>
                </a:solidFill>
                <a:latin typeface="Calibri" pitchFamily="34" charset="0"/>
              </a:rPr>
              <a:t>16 630 </a:t>
            </a:r>
            <a:r>
              <a:rPr lang="ru-RU" sz="6000" b="1">
                <a:solidFill>
                  <a:srgbClr val="FF0000"/>
                </a:solidFill>
                <a:latin typeface="Calibri" pitchFamily="34" charset="0"/>
              </a:rPr>
              <a:t>тыс. руб</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Рисунок 19" descr="фон.png"/>
          <p:cNvPicPr>
            <a:picLocks noChangeAspect="1"/>
          </p:cNvPicPr>
          <p:nvPr/>
        </p:nvPicPr>
        <p:blipFill>
          <a:blip r:embed="rId2" cstate="print">
            <a:lum bright="24000"/>
          </a:blip>
          <a:srcRect/>
          <a:stretch>
            <a:fillRect/>
          </a:stretch>
        </p:blipFill>
        <p:spPr bwMode="auto">
          <a:xfrm>
            <a:off x="7269165" y="1905000"/>
            <a:ext cx="1874837" cy="4953000"/>
          </a:xfrm>
          <a:prstGeom prst="rect">
            <a:avLst/>
          </a:prstGeom>
          <a:noFill/>
          <a:ln w="9525">
            <a:noFill/>
            <a:miter lim="800000"/>
            <a:headEnd/>
            <a:tailEnd/>
          </a:ln>
        </p:spPr>
      </p:pic>
      <p:pic>
        <p:nvPicPr>
          <p:cNvPr id="22530" name="Рисунок 20" descr="верх2.png"/>
          <p:cNvPicPr>
            <a:picLocks noChangeAspect="1"/>
          </p:cNvPicPr>
          <p:nvPr/>
        </p:nvPicPr>
        <p:blipFill>
          <a:blip r:embed="rId3" cstate="print">
            <a:lum bright="10000"/>
          </a:blip>
          <a:srcRect b="49998"/>
          <a:stretch>
            <a:fillRect/>
          </a:stretch>
        </p:blipFill>
        <p:spPr bwMode="auto">
          <a:xfrm>
            <a:off x="285750" y="-92076"/>
            <a:ext cx="8858250" cy="184151"/>
          </a:xfrm>
          <a:prstGeom prst="rect">
            <a:avLst/>
          </a:prstGeom>
          <a:noFill/>
          <a:ln w="9525">
            <a:noFill/>
            <a:miter lim="800000"/>
            <a:headEnd/>
            <a:tailEnd/>
          </a:ln>
        </p:spPr>
      </p:pic>
      <p:pic>
        <p:nvPicPr>
          <p:cNvPr id="22531" name="Рисунок 3" descr="Logo-green.png"/>
          <p:cNvPicPr>
            <a:picLocks noChangeAspect="1"/>
          </p:cNvPicPr>
          <p:nvPr/>
        </p:nvPicPr>
        <p:blipFill>
          <a:blip r:embed="rId4" cstate="print"/>
          <a:srcRect t="59363" r="50391"/>
          <a:stretch>
            <a:fillRect/>
          </a:stretch>
        </p:blipFill>
        <p:spPr bwMode="auto">
          <a:xfrm>
            <a:off x="198438" y="141289"/>
            <a:ext cx="857250" cy="930275"/>
          </a:xfrm>
          <a:prstGeom prst="rect">
            <a:avLst/>
          </a:prstGeom>
          <a:noFill/>
          <a:ln w="9525">
            <a:noFill/>
            <a:miter lim="800000"/>
            <a:headEnd/>
            <a:tailEnd/>
          </a:ln>
        </p:spPr>
      </p:pic>
      <p:sp>
        <p:nvSpPr>
          <p:cNvPr id="22532" name="TextBox 16"/>
          <p:cNvSpPr txBox="1">
            <a:spLocks noChangeArrowheads="1"/>
          </p:cNvSpPr>
          <p:nvPr/>
        </p:nvSpPr>
        <p:spPr bwMode="auto">
          <a:xfrm>
            <a:off x="8893177" y="6462713"/>
            <a:ext cx="265113" cy="369332"/>
          </a:xfrm>
          <a:prstGeom prst="rect">
            <a:avLst/>
          </a:prstGeom>
          <a:noFill/>
          <a:ln w="9525">
            <a:noFill/>
            <a:miter lim="800000"/>
            <a:headEnd/>
            <a:tailEnd/>
          </a:ln>
        </p:spPr>
        <p:txBody>
          <a:bodyPr>
            <a:spAutoFit/>
          </a:bodyPr>
          <a:lstStyle/>
          <a:p>
            <a:fld id="{44AD8BB5-9E71-430C-BD2A-329B859B2323}" type="slidenum">
              <a:rPr lang="ru-RU">
                <a:solidFill>
                  <a:schemeClr val="bg1"/>
                </a:solidFill>
                <a:latin typeface="Calibri" pitchFamily="34" charset="0"/>
              </a:rPr>
              <a:pPr/>
              <a:t>6</a:t>
            </a:fld>
            <a:endParaRPr lang="ru-RU">
              <a:solidFill>
                <a:schemeClr val="bg1"/>
              </a:solidFill>
              <a:latin typeface="Calibri" pitchFamily="34" charset="0"/>
            </a:endParaRPr>
          </a:p>
        </p:txBody>
      </p:sp>
      <p:sp>
        <p:nvSpPr>
          <p:cNvPr id="12" name="TextBox 10"/>
          <p:cNvSpPr txBox="1">
            <a:spLocks noChangeArrowheads="1"/>
          </p:cNvSpPr>
          <p:nvPr/>
        </p:nvSpPr>
        <p:spPr bwMode="auto">
          <a:xfrm>
            <a:off x="500063" y="1"/>
            <a:ext cx="8858250" cy="1200329"/>
          </a:xfrm>
          <a:prstGeom prst="rect">
            <a:avLst/>
          </a:prstGeom>
          <a:noFill/>
          <a:ln w="9525">
            <a:noFill/>
            <a:miter lim="800000"/>
            <a:headEnd/>
            <a:tailEnd/>
          </a:ln>
        </p:spPr>
        <p:txBody>
          <a:bodyPr>
            <a:spAutoFit/>
          </a:bodyPr>
          <a:lstStyle/>
          <a:p>
            <a:pPr algn="ctr">
              <a:defRPr/>
            </a:pPr>
            <a:r>
              <a:rPr lang="ru-RU" sz="2400" b="1" dirty="0">
                <a:solidFill>
                  <a:srgbClr val="FF0000"/>
                </a:solidFill>
                <a:latin typeface="+mj-lt"/>
              </a:rPr>
              <a:t>КОЛИЧЕСТВО МЕСТ НРО </a:t>
            </a:r>
          </a:p>
          <a:p>
            <a:pPr algn="ctr">
              <a:defRPr/>
            </a:pPr>
            <a:r>
              <a:rPr lang="ru-RU" sz="2400" b="1" dirty="0">
                <a:solidFill>
                  <a:srgbClr val="FF0000"/>
                </a:solidFill>
                <a:latin typeface="+mj-lt"/>
              </a:rPr>
              <a:t>ВЫЯВЛЕННЫХ И ЛИКВИДИРОВАННЫХ </a:t>
            </a:r>
          </a:p>
          <a:p>
            <a:pPr algn="ctr">
              <a:defRPr/>
            </a:pPr>
            <a:r>
              <a:rPr lang="ru-RU" sz="2400" b="1" dirty="0">
                <a:solidFill>
                  <a:srgbClr val="FF0000"/>
                </a:solidFill>
                <a:latin typeface="+mj-lt"/>
              </a:rPr>
              <a:t>ЗА ПЕРИОД С 01.04.15 ПО 31.05.15</a:t>
            </a:r>
          </a:p>
        </p:txBody>
      </p:sp>
      <p:sp>
        <p:nvSpPr>
          <p:cNvPr id="22534" name="TextBox 12"/>
          <p:cNvSpPr txBox="1">
            <a:spLocks noChangeArrowheads="1"/>
          </p:cNvSpPr>
          <p:nvPr/>
        </p:nvSpPr>
        <p:spPr bwMode="auto">
          <a:xfrm>
            <a:off x="500063" y="1428751"/>
            <a:ext cx="8215312" cy="4462760"/>
          </a:xfrm>
          <a:prstGeom prst="rect">
            <a:avLst/>
          </a:prstGeom>
          <a:noFill/>
          <a:ln w="9525">
            <a:noFill/>
            <a:miter lim="800000"/>
            <a:headEnd/>
            <a:tailEnd/>
          </a:ln>
        </p:spPr>
        <p:txBody>
          <a:bodyPr>
            <a:spAutoFit/>
          </a:bodyPr>
          <a:lstStyle/>
          <a:p>
            <a:pPr algn="ctr"/>
            <a:r>
              <a:rPr lang="ru-RU" sz="3200" b="1">
                <a:solidFill>
                  <a:srgbClr val="002060"/>
                </a:solidFill>
              </a:rPr>
              <a:t>Выявлено</a:t>
            </a:r>
          </a:p>
          <a:p>
            <a:pPr algn="ctr"/>
            <a:r>
              <a:rPr lang="ru-RU" sz="4000" b="1">
                <a:solidFill>
                  <a:srgbClr val="002060"/>
                </a:solidFill>
              </a:rPr>
              <a:t> </a:t>
            </a:r>
            <a:r>
              <a:rPr lang="ru-RU" sz="4000" b="1">
                <a:solidFill>
                  <a:srgbClr val="FF0000"/>
                </a:solidFill>
              </a:rPr>
              <a:t>872 </a:t>
            </a:r>
            <a:r>
              <a:rPr lang="ru-RU" sz="2800" b="1">
                <a:solidFill>
                  <a:srgbClr val="002060"/>
                </a:solidFill>
              </a:rPr>
              <a:t>места несанкционированного </a:t>
            </a:r>
          </a:p>
          <a:p>
            <a:pPr algn="ctr"/>
            <a:r>
              <a:rPr lang="ru-RU" sz="2800" b="1">
                <a:solidFill>
                  <a:srgbClr val="002060"/>
                </a:solidFill>
              </a:rPr>
              <a:t>размещения отходов на общей площади </a:t>
            </a:r>
          </a:p>
          <a:p>
            <a:pPr algn="ctr"/>
            <a:r>
              <a:rPr lang="ru-RU" sz="2800" b="1">
                <a:solidFill>
                  <a:srgbClr val="FF0000"/>
                </a:solidFill>
              </a:rPr>
              <a:t>485 768 кв.м. </a:t>
            </a:r>
          </a:p>
          <a:p>
            <a:endParaRPr lang="ru-RU" sz="2800" b="1">
              <a:solidFill>
                <a:srgbClr val="0070C0"/>
              </a:solidFill>
            </a:endParaRPr>
          </a:p>
          <a:p>
            <a:pPr algn="ctr"/>
            <a:r>
              <a:rPr lang="ru-RU" sz="3200" b="1">
                <a:solidFill>
                  <a:srgbClr val="002060"/>
                </a:solidFill>
              </a:rPr>
              <a:t>Ликвидировано</a:t>
            </a:r>
            <a:r>
              <a:rPr lang="ru-RU" sz="2800" b="1">
                <a:solidFill>
                  <a:srgbClr val="002060"/>
                </a:solidFill>
              </a:rPr>
              <a:t> </a:t>
            </a:r>
          </a:p>
          <a:p>
            <a:pPr algn="ctr"/>
            <a:r>
              <a:rPr lang="ru-RU" sz="4000" b="1">
                <a:solidFill>
                  <a:srgbClr val="FF0000"/>
                </a:solidFill>
              </a:rPr>
              <a:t>730</a:t>
            </a:r>
            <a:r>
              <a:rPr lang="ru-RU" sz="2800" b="1">
                <a:solidFill>
                  <a:srgbClr val="002060"/>
                </a:solidFill>
              </a:rPr>
              <a:t> места несанкционированного размещения отходов на общей площади</a:t>
            </a:r>
          </a:p>
          <a:p>
            <a:pPr algn="ctr"/>
            <a:r>
              <a:rPr lang="ru-RU" sz="2800" b="1">
                <a:solidFill>
                  <a:srgbClr val="002060"/>
                </a:solidFill>
              </a:rPr>
              <a:t> </a:t>
            </a:r>
            <a:r>
              <a:rPr lang="ru-RU" sz="2800" b="1">
                <a:solidFill>
                  <a:srgbClr val="FF0000"/>
                </a:solidFill>
              </a:rPr>
              <a:t>480 282 кв.м. </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Рисунок 4" descr="фон.png"/>
          <p:cNvPicPr>
            <a:picLocks noChangeAspect="1"/>
          </p:cNvPicPr>
          <p:nvPr/>
        </p:nvPicPr>
        <p:blipFill>
          <a:blip r:embed="rId2" cstate="print">
            <a:lum bright="24000"/>
          </a:blip>
          <a:srcRect/>
          <a:stretch>
            <a:fillRect/>
          </a:stretch>
        </p:blipFill>
        <p:spPr bwMode="auto">
          <a:xfrm>
            <a:off x="7269165" y="3143250"/>
            <a:ext cx="1874837" cy="3714751"/>
          </a:xfrm>
          <a:prstGeom prst="rect">
            <a:avLst/>
          </a:prstGeom>
          <a:noFill/>
          <a:ln w="9525">
            <a:noFill/>
            <a:miter lim="800000"/>
            <a:headEnd/>
            <a:tailEnd/>
          </a:ln>
        </p:spPr>
      </p:pic>
      <p:pic>
        <p:nvPicPr>
          <p:cNvPr id="11" name="Picture 2"/>
          <p:cNvPicPr>
            <a:picLocks noChangeAspect="1" noChangeArrowheads="1"/>
          </p:cNvPicPr>
          <p:nvPr/>
        </p:nvPicPr>
        <p:blipFill>
          <a:blip r:embed="rId3" cstate="print"/>
          <a:srcRect t="6010" r="21655"/>
          <a:stretch>
            <a:fillRect/>
          </a:stretch>
        </p:blipFill>
        <p:spPr bwMode="auto">
          <a:xfrm>
            <a:off x="-41275" y="968376"/>
            <a:ext cx="9194800" cy="5973763"/>
          </a:xfrm>
          <a:prstGeom prst="rect">
            <a:avLst/>
          </a:prstGeom>
          <a:noFill/>
          <a:ln w="9525">
            <a:noFill/>
            <a:miter lim="800000"/>
            <a:headEnd/>
            <a:tailEnd/>
          </a:ln>
        </p:spPr>
      </p:pic>
      <p:pic>
        <p:nvPicPr>
          <p:cNvPr id="23555" name="Рисунок 5" descr="верх2.png"/>
          <p:cNvPicPr>
            <a:picLocks noChangeAspect="1"/>
          </p:cNvPicPr>
          <p:nvPr/>
        </p:nvPicPr>
        <p:blipFill>
          <a:blip r:embed="rId4" cstate="print">
            <a:lum bright="10000"/>
          </a:blip>
          <a:srcRect b="49998"/>
          <a:stretch>
            <a:fillRect/>
          </a:stretch>
        </p:blipFill>
        <p:spPr bwMode="auto">
          <a:xfrm>
            <a:off x="285750" y="1"/>
            <a:ext cx="8858250" cy="138113"/>
          </a:xfrm>
          <a:prstGeom prst="rect">
            <a:avLst/>
          </a:prstGeom>
          <a:noFill/>
          <a:ln w="9525">
            <a:noFill/>
            <a:miter lim="800000"/>
            <a:headEnd/>
            <a:tailEnd/>
          </a:ln>
        </p:spPr>
      </p:pic>
      <p:pic>
        <p:nvPicPr>
          <p:cNvPr id="23556" name="Рисунок 3" descr="Logo-green.png"/>
          <p:cNvPicPr>
            <a:picLocks noChangeAspect="1"/>
          </p:cNvPicPr>
          <p:nvPr/>
        </p:nvPicPr>
        <p:blipFill>
          <a:blip r:embed="rId5" cstate="print"/>
          <a:srcRect t="59363" r="50391"/>
          <a:stretch>
            <a:fillRect/>
          </a:stretch>
        </p:blipFill>
        <p:spPr bwMode="auto">
          <a:xfrm>
            <a:off x="214315" y="142875"/>
            <a:ext cx="928687" cy="928688"/>
          </a:xfrm>
          <a:prstGeom prst="rect">
            <a:avLst/>
          </a:prstGeom>
          <a:noFill/>
          <a:ln w="9525">
            <a:noFill/>
            <a:miter lim="800000"/>
            <a:headEnd/>
            <a:tailEnd/>
          </a:ln>
        </p:spPr>
      </p:pic>
      <p:sp>
        <p:nvSpPr>
          <p:cNvPr id="23557" name="TextBox 8"/>
          <p:cNvSpPr txBox="1">
            <a:spLocks noChangeArrowheads="1"/>
          </p:cNvSpPr>
          <p:nvPr/>
        </p:nvSpPr>
        <p:spPr bwMode="auto">
          <a:xfrm>
            <a:off x="1071565" y="206377"/>
            <a:ext cx="7858125" cy="830997"/>
          </a:xfrm>
          <a:prstGeom prst="rect">
            <a:avLst/>
          </a:prstGeom>
          <a:noFill/>
          <a:ln w="9525">
            <a:noFill/>
            <a:miter lim="800000"/>
            <a:headEnd/>
            <a:tailEnd/>
          </a:ln>
        </p:spPr>
        <p:txBody>
          <a:bodyPr>
            <a:spAutoFit/>
          </a:bodyPr>
          <a:lstStyle/>
          <a:p>
            <a:pPr algn="ctr">
              <a:defRPr/>
            </a:pPr>
            <a:r>
              <a:rPr lang="ru-RU" sz="2400" b="1" dirty="0">
                <a:solidFill>
                  <a:srgbClr val="FF0000"/>
                </a:solidFill>
                <a:latin typeface="+mj-lt"/>
              </a:rPr>
              <a:t>ЕДИНАЯ СИСТЕМА УЧЕТА ВЫЯВЛЕННЫХ МЕСТ</a:t>
            </a:r>
          </a:p>
          <a:p>
            <a:pPr algn="ctr">
              <a:defRPr/>
            </a:pPr>
            <a:r>
              <a:rPr lang="ru-RU" sz="2400" b="1" dirty="0">
                <a:solidFill>
                  <a:srgbClr val="FF0000"/>
                </a:solidFill>
                <a:latin typeface="+mj-lt"/>
              </a:rPr>
              <a:t> НЕСАНКЦИОНИРОВАННОГО РАЗМЕЩЕНИЯ ОТХОДОВ</a:t>
            </a:r>
          </a:p>
        </p:txBody>
      </p:sp>
      <p:sp>
        <p:nvSpPr>
          <p:cNvPr id="23558" name="TextBox 13"/>
          <p:cNvSpPr txBox="1">
            <a:spLocks noChangeArrowheads="1"/>
          </p:cNvSpPr>
          <p:nvPr/>
        </p:nvSpPr>
        <p:spPr bwMode="auto">
          <a:xfrm>
            <a:off x="714377" y="5072064"/>
            <a:ext cx="1000125" cy="369332"/>
          </a:xfrm>
          <a:prstGeom prst="rect">
            <a:avLst/>
          </a:prstGeom>
          <a:noFill/>
          <a:ln w="9525">
            <a:noFill/>
            <a:miter lim="800000"/>
            <a:headEnd/>
            <a:tailEnd/>
          </a:ln>
        </p:spPr>
        <p:txBody>
          <a:bodyPr>
            <a:spAutoFit/>
          </a:bodyPr>
          <a:lstStyle/>
          <a:p>
            <a:endParaRPr lang="en-US">
              <a:latin typeface="Calibri" pitchFamily="34" charset="0"/>
            </a:endParaRPr>
          </a:p>
        </p:txBody>
      </p:sp>
      <p:sp>
        <p:nvSpPr>
          <p:cNvPr id="23559" name="TextBox 21"/>
          <p:cNvSpPr txBox="1">
            <a:spLocks noChangeArrowheads="1"/>
          </p:cNvSpPr>
          <p:nvPr/>
        </p:nvSpPr>
        <p:spPr bwMode="auto">
          <a:xfrm>
            <a:off x="8643938" y="6457949"/>
            <a:ext cx="500062" cy="400110"/>
          </a:xfrm>
          <a:prstGeom prst="rect">
            <a:avLst/>
          </a:prstGeom>
          <a:noFill/>
          <a:ln w="9525">
            <a:noFill/>
            <a:miter lim="800000"/>
            <a:headEnd/>
            <a:tailEnd/>
          </a:ln>
        </p:spPr>
        <p:txBody>
          <a:bodyPr>
            <a:spAutoFit/>
          </a:bodyPr>
          <a:lstStyle/>
          <a:p>
            <a:r>
              <a:rPr lang="ru-RU" sz="2000" b="1">
                <a:solidFill>
                  <a:schemeClr val="bg1"/>
                </a:solidFill>
                <a:latin typeface="Calibri" pitchFamily="34" charset="0"/>
              </a:rPr>
              <a:t>2</a:t>
            </a:r>
          </a:p>
        </p:txBody>
      </p:sp>
      <p:sp>
        <p:nvSpPr>
          <p:cNvPr id="23560" name="TextBox 14"/>
          <p:cNvSpPr txBox="1">
            <a:spLocks noChangeArrowheads="1"/>
          </p:cNvSpPr>
          <p:nvPr/>
        </p:nvSpPr>
        <p:spPr bwMode="auto">
          <a:xfrm>
            <a:off x="4500563" y="971552"/>
            <a:ext cx="3384550" cy="461665"/>
          </a:xfrm>
          <a:prstGeom prst="rect">
            <a:avLst/>
          </a:prstGeom>
          <a:noFill/>
          <a:ln w="9525">
            <a:noFill/>
            <a:miter lim="800000"/>
            <a:headEnd/>
            <a:tailEnd/>
          </a:ln>
        </p:spPr>
        <p:txBody>
          <a:bodyPr>
            <a:spAutoFit/>
          </a:bodyPr>
          <a:lstStyle/>
          <a:p>
            <a:r>
              <a:rPr lang="en-US" sz="2400" b="1" i="1">
                <a:solidFill>
                  <a:srgbClr val="002060"/>
                </a:solidFill>
                <a:latin typeface="Calibri" pitchFamily="34" charset="0"/>
              </a:rPr>
              <a:t>http://ecokarta.tatar.ru</a:t>
            </a:r>
            <a:endParaRPr lang="ru-RU" sz="2400" b="1" i="1">
              <a:solidFill>
                <a:srgbClr val="002060"/>
              </a:solidFill>
              <a:latin typeface="Calibri" pitchFamily="34" charset="0"/>
            </a:endParaRPr>
          </a:p>
        </p:txBody>
      </p:sp>
      <p:cxnSp>
        <p:nvCxnSpPr>
          <p:cNvPr id="16" name="Прямая со стрелкой 15"/>
          <p:cNvCxnSpPr/>
          <p:nvPr/>
        </p:nvCxnSpPr>
        <p:spPr>
          <a:xfrm flipH="1" flipV="1">
            <a:off x="5003802" y="3068639"/>
            <a:ext cx="904875" cy="365125"/>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H="1">
            <a:off x="684213" y="4373563"/>
            <a:ext cx="3167062"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3851275" y="4373563"/>
            <a:ext cx="3060700" cy="0"/>
          </a:xfrm>
          <a:prstGeom prst="straightConnector1">
            <a:avLst/>
          </a:prstGeom>
          <a:ln w="38100">
            <a:solidFill>
              <a:srgbClr val="008000"/>
            </a:solidFill>
            <a:tailEnd type="arrow"/>
          </a:ln>
        </p:spPr>
        <p:style>
          <a:lnRef idx="1">
            <a:schemeClr val="accent1"/>
          </a:lnRef>
          <a:fillRef idx="0">
            <a:schemeClr val="accent1"/>
          </a:fillRef>
          <a:effectRef idx="0">
            <a:schemeClr val="accent1"/>
          </a:effectRef>
          <a:fontRef idx="minor">
            <a:schemeClr val="tx1"/>
          </a:fontRef>
        </p:style>
      </p:cxnSp>
      <p:pic>
        <p:nvPicPr>
          <p:cNvPr id="19" name="Рисунок 18"/>
          <p:cNvPicPr>
            <a:picLocks noChangeAspect="1"/>
          </p:cNvPicPr>
          <p:nvPr/>
        </p:nvPicPr>
        <p:blipFill>
          <a:blip r:embed="rId6" cstate="print"/>
          <a:stretch>
            <a:fillRect/>
          </a:stretch>
        </p:blipFill>
        <p:spPr>
          <a:xfrm>
            <a:off x="746125" y="4506913"/>
            <a:ext cx="2979738" cy="2235200"/>
          </a:xfrm>
          <a:prstGeom prst="rect">
            <a:avLst/>
          </a:prstGeom>
          <a:ln w="12700">
            <a:solidFill>
              <a:schemeClr val="bg1">
                <a:lumMod val="50000"/>
              </a:schemeClr>
            </a:solidFill>
          </a:ln>
        </p:spPr>
      </p:pic>
      <p:pic>
        <p:nvPicPr>
          <p:cNvPr id="20" name="Рисунок 19"/>
          <p:cNvPicPr>
            <a:picLocks noChangeAspect="1"/>
          </p:cNvPicPr>
          <p:nvPr/>
        </p:nvPicPr>
        <p:blipFill rotWithShape="1">
          <a:blip r:embed="rId7" cstate="print"/>
          <a:srcRect r="10687"/>
          <a:stretch/>
        </p:blipFill>
        <p:spPr>
          <a:xfrm>
            <a:off x="3914775" y="4500563"/>
            <a:ext cx="2997200" cy="2235200"/>
          </a:xfrm>
          <a:prstGeom prst="rect">
            <a:avLst/>
          </a:prstGeom>
          <a:ln w="12700">
            <a:solidFill>
              <a:schemeClr val="bg1">
                <a:lumMod val="50000"/>
              </a:schemeClr>
            </a:solidFill>
          </a:ln>
        </p:spPr>
      </p:pic>
      <p:grpSp>
        <p:nvGrpSpPr>
          <p:cNvPr id="2" name="Группа 20"/>
          <p:cNvGrpSpPr>
            <a:grpSpLocks/>
          </p:cNvGrpSpPr>
          <p:nvPr/>
        </p:nvGrpSpPr>
        <p:grpSpPr bwMode="auto">
          <a:xfrm>
            <a:off x="2676525" y="1603377"/>
            <a:ext cx="2319338" cy="2619375"/>
            <a:chOff x="2195512" y="473365"/>
            <a:chExt cx="2319273" cy="2619085"/>
          </a:xfrm>
        </p:grpSpPr>
        <p:pic>
          <p:nvPicPr>
            <p:cNvPr id="22" name="Picture 10"/>
            <p:cNvPicPr>
              <a:picLocks noChangeAspect="1" noChangeArrowheads="1"/>
            </p:cNvPicPr>
            <p:nvPr/>
          </p:nvPicPr>
          <p:blipFill rotWithShape="1">
            <a:blip r:embed="rId8" cstate="print"/>
            <a:srcRect l="40024" t="43295" r="36815" b="8406"/>
            <a:stretch/>
          </p:blipFill>
          <p:spPr bwMode="auto">
            <a:xfrm>
              <a:off x="2195512" y="473365"/>
              <a:ext cx="2319273" cy="2619085"/>
            </a:xfrm>
            <a:prstGeom prst="rect">
              <a:avLst/>
            </a:prstGeom>
            <a:noFill/>
            <a:ln w="12700">
              <a:solidFill>
                <a:schemeClr val="bg1">
                  <a:lumMod val="50000"/>
                </a:schemeClr>
              </a:solidFill>
              <a:miter lim="800000"/>
              <a:headEnd/>
              <a:tailEnd/>
            </a:ln>
            <a:effectLst/>
            <a:extLst>
              <a:ext uri="{909E8E84-426E-40DD-AFC4-6F175D3DCCD1}"/>
              <a:ext uri="{AF507438-7753-43E0-B8FC-AC1667EBCBE1}"/>
            </a:extLst>
          </p:spPr>
        </p:pic>
        <p:pic>
          <p:nvPicPr>
            <p:cNvPr id="23569" name="Picture 10"/>
            <p:cNvPicPr>
              <a:picLocks noChangeAspect="1" noChangeArrowheads="1"/>
            </p:cNvPicPr>
            <p:nvPr/>
          </p:nvPicPr>
          <p:blipFill>
            <a:blip r:embed="rId8" cstate="print"/>
            <a:srcRect l="46873" t="76802" r="48232" b="20535"/>
            <a:stretch>
              <a:fillRect/>
            </a:stretch>
          </p:blipFill>
          <p:spPr bwMode="auto">
            <a:xfrm>
              <a:off x="2741205" y="2593184"/>
              <a:ext cx="388144" cy="114298"/>
            </a:xfrm>
            <a:prstGeom prst="rect">
              <a:avLst/>
            </a:prstGeom>
            <a:noFill/>
            <a:ln w="12700">
              <a:noFill/>
              <a:miter lim="800000"/>
              <a:headEnd/>
              <a:tailEnd/>
            </a:ln>
          </p:spPr>
        </p:pic>
        <p:pic>
          <p:nvPicPr>
            <p:cNvPr id="23570" name="Picture 10"/>
            <p:cNvPicPr>
              <a:picLocks noChangeAspect="1" noChangeArrowheads="1"/>
            </p:cNvPicPr>
            <p:nvPr/>
          </p:nvPicPr>
          <p:blipFill>
            <a:blip r:embed="rId8" cstate="print"/>
            <a:srcRect l="46873" t="79964" r="48232" b="17374"/>
            <a:stretch>
              <a:fillRect/>
            </a:stretch>
          </p:blipFill>
          <p:spPr bwMode="auto">
            <a:xfrm>
              <a:off x="2743222" y="2457447"/>
              <a:ext cx="388144" cy="114303"/>
            </a:xfrm>
            <a:prstGeom prst="rect">
              <a:avLst/>
            </a:prstGeom>
            <a:noFill/>
            <a:ln w="12700">
              <a:noFill/>
              <a:miter lim="800000"/>
              <a:headEnd/>
              <a:tailEnd/>
            </a:ln>
          </p:spPr>
        </p:pic>
      </p:grpSp>
      <p:sp>
        <p:nvSpPr>
          <p:cNvPr id="23567" name="TextBox 20"/>
          <p:cNvSpPr txBox="1">
            <a:spLocks noChangeArrowheads="1"/>
          </p:cNvSpPr>
          <p:nvPr/>
        </p:nvSpPr>
        <p:spPr bwMode="auto">
          <a:xfrm>
            <a:off x="8513765" y="6480175"/>
            <a:ext cx="720725" cy="369332"/>
          </a:xfrm>
          <a:prstGeom prst="rect">
            <a:avLst/>
          </a:prstGeom>
          <a:noFill/>
          <a:ln w="9525">
            <a:noFill/>
            <a:miter lim="800000"/>
            <a:headEnd/>
            <a:tailEnd/>
          </a:ln>
        </p:spPr>
        <p:txBody>
          <a:bodyPr>
            <a:spAutoFit/>
          </a:bodyPr>
          <a:lstStyle/>
          <a:p>
            <a:pPr algn="ctr"/>
            <a:fld id="{DD5AC815-E19A-4108-ABA2-3BCCAFE4B1DD}" type="slidenum">
              <a:rPr lang="ru-RU" b="1">
                <a:solidFill>
                  <a:schemeClr val="bg1"/>
                </a:solidFill>
                <a:cs typeface="Arial" charset="0"/>
              </a:rPr>
              <a:pPr algn="ctr"/>
              <a:t>7</a:t>
            </a:fld>
            <a:endParaRPr lang="ru-RU" b="1">
              <a:solidFill>
                <a:schemeClr val="bg1"/>
              </a:solidFill>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childTnLst>
                          </p:cTn>
                        </p:par>
                        <p:par>
                          <p:cTn id="22" fill="hold">
                            <p:stCondLst>
                              <p:cond delay="2000"/>
                            </p:stCondLst>
                            <p:childTnLst>
                              <p:par>
                                <p:cTn id="23" presetID="55"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1000" fill="hold"/>
                                        <p:tgtEl>
                                          <p:spTgt spid="19"/>
                                        </p:tgtEl>
                                        <p:attrNameLst>
                                          <p:attrName>ppt_w</p:attrName>
                                        </p:attrNameLst>
                                      </p:cBhvr>
                                      <p:tavLst>
                                        <p:tav tm="0">
                                          <p:val>
                                            <p:strVal val="#ppt_w*0.70"/>
                                          </p:val>
                                        </p:tav>
                                        <p:tav tm="100000">
                                          <p:val>
                                            <p:strVal val="#ppt_w"/>
                                          </p:val>
                                        </p:tav>
                                      </p:tavLst>
                                    </p:anim>
                                    <p:anim calcmode="lin" valueType="num">
                                      <p:cBhvr>
                                        <p:cTn id="26" dur="1000" fill="hold"/>
                                        <p:tgtEl>
                                          <p:spTgt spid="19"/>
                                        </p:tgtEl>
                                        <p:attrNameLst>
                                          <p:attrName>ppt_h</p:attrName>
                                        </p:attrNameLst>
                                      </p:cBhvr>
                                      <p:tavLst>
                                        <p:tav tm="0">
                                          <p:val>
                                            <p:strVal val="#ppt_h"/>
                                          </p:val>
                                        </p:tav>
                                        <p:tav tm="100000">
                                          <p:val>
                                            <p:strVal val="#ppt_h"/>
                                          </p:val>
                                        </p:tav>
                                      </p:tavLst>
                                    </p:anim>
                                    <p:animEffect transition="in" filter="fade">
                                      <p:cBhvr>
                                        <p:cTn id="27" dur="1000"/>
                                        <p:tgtEl>
                                          <p:spTgt spid="1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par>
                          <p:cTn id="32" fill="hold">
                            <p:stCondLst>
                              <p:cond delay="3500"/>
                            </p:stCondLst>
                            <p:childTnLst>
                              <p:par>
                                <p:cTn id="33" presetID="55"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1000" fill="hold"/>
                                        <p:tgtEl>
                                          <p:spTgt spid="20"/>
                                        </p:tgtEl>
                                        <p:attrNameLst>
                                          <p:attrName>ppt_w</p:attrName>
                                        </p:attrNameLst>
                                      </p:cBhvr>
                                      <p:tavLst>
                                        <p:tav tm="0">
                                          <p:val>
                                            <p:strVal val="#ppt_w*0.70"/>
                                          </p:val>
                                        </p:tav>
                                        <p:tav tm="100000">
                                          <p:val>
                                            <p:strVal val="#ppt_w"/>
                                          </p:val>
                                        </p:tav>
                                      </p:tavLst>
                                    </p:anim>
                                    <p:anim calcmode="lin" valueType="num">
                                      <p:cBhvr>
                                        <p:cTn id="36" dur="1000" fill="hold"/>
                                        <p:tgtEl>
                                          <p:spTgt spid="20"/>
                                        </p:tgtEl>
                                        <p:attrNameLst>
                                          <p:attrName>ppt_h</p:attrName>
                                        </p:attrNameLst>
                                      </p:cBhvr>
                                      <p:tavLst>
                                        <p:tav tm="0">
                                          <p:val>
                                            <p:strVal val="#ppt_h"/>
                                          </p:val>
                                        </p:tav>
                                        <p:tav tm="100000">
                                          <p:val>
                                            <p:strVal val="#ppt_h"/>
                                          </p:val>
                                        </p:tav>
                                      </p:tavLst>
                                    </p:anim>
                                    <p:animEffect transition="in" filter="fade">
                                      <p:cBhvr>
                                        <p:cTn id="3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25602"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25603" name="Рисунок 3" descr="Logo-green.png"/>
          <p:cNvPicPr>
            <a:picLocks noChangeAspect="1"/>
          </p:cNvPicPr>
          <p:nvPr/>
        </p:nvPicPr>
        <p:blipFill>
          <a:blip r:embed="rId4" cstate="print"/>
          <a:srcRect t="59363" r="50391"/>
          <a:stretch>
            <a:fillRect/>
          </a:stretch>
        </p:blipFill>
        <p:spPr bwMode="auto">
          <a:xfrm>
            <a:off x="161925" y="146052"/>
            <a:ext cx="857250" cy="925513"/>
          </a:xfrm>
          <a:prstGeom prst="rect">
            <a:avLst/>
          </a:prstGeom>
          <a:noFill/>
          <a:ln w="9525">
            <a:noFill/>
            <a:miter lim="800000"/>
            <a:headEnd/>
            <a:tailEnd/>
          </a:ln>
        </p:spPr>
      </p:pic>
      <p:pic>
        <p:nvPicPr>
          <p:cNvPr id="25604" name="Picture 2" descr="X:\ГИЭК\KLADOVA T\111.jpg"/>
          <p:cNvPicPr>
            <a:picLocks noChangeAspect="1" noChangeArrowheads="1"/>
          </p:cNvPicPr>
          <p:nvPr/>
        </p:nvPicPr>
        <p:blipFill>
          <a:blip r:embed="rId5" cstate="print"/>
          <a:srcRect/>
          <a:stretch>
            <a:fillRect/>
          </a:stretch>
        </p:blipFill>
        <p:spPr bwMode="auto">
          <a:xfrm>
            <a:off x="2357440" y="857251"/>
            <a:ext cx="4852987" cy="6429375"/>
          </a:xfrm>
          <a:prstGeom prst="rect">
            <a:avLst/>
          </a:prstGeom>
          <a:noFill/>
          <a:ln w="9525">
            <a:noFill/>
            <a:miter lim="800000"/>
            <a:headEnd/>
            <a:tailEnd/>
          </a:ln>
        </p:spPr>
      </p:pic>
      <p:sp>
        <p:nvSpPr>
          <p:cNvPr id="25605" name="TextBox 6"/>
          <p:cNvSpPr txBox="1">
            <a:spLocks noChangeArrowheads="1"/>
          </p:cNvSpPr>
          <p:nvPr/>
        </p:nvSpPr>
        <p:spPr bwMode="auto">
          <a:xfrm>
            <a:off x="1071565" y="142875"/>
            <a:ext cx="7858125" cy="1200329"/>
          </a:xfrm>
          <a:prstGeom prst="rect">
            <a:avLst/>
          </a:prstGeom>
          <a:noFill/>
          <a:ln w="9525">
            <a:noFill/>
            <a:miter lim="800000"/>
            <a:headEnd/>
            <a:tailEnd/>
          </a:ln>
        </p:spPr>
        <p:txBody>
          <a:bodyPr>
            <a:spAutoFit/>
          </a:bodyPr>
          <a:lstStyle/>
          <a:p>
            <a:pPr algn="just"/>
            <a:r>
              <a:rPr lang="ru-RU" b="1">
                <a:solidFill>
                  <a:srgbClr val="FF0000"/>
                </a:solidFill>
                <a:cs typeface="Arial" charset="0"/>
              </a:rPr>
              <a:t>РАСПОРЯЖЕНИЕ О РАСПРЕДЕЛЕНИЕ СРЕДСТВ БЮДЖЕТА РЕСПУБЛИКИ ТАТАРСТАН НА РЕАЛИЗАЦИЮ МЕРОПРИЯТИЙ ПО ОБУСТРОЙСТВУ ВОДООХРАННЫХ ЗОН В МУНИЦИПАЛЬНЫХ ОБРАЗОВАНИЯХ РЕСПУБЛИКИТАТАРСТАН  НА 2016г. </a:t>
            </a:r>
            <a:endParaRPr lang="ru-RU">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Рисунок 8" descr="фон.png"/>
          <p:cNvPicPr>
            <a:picLocks noChangeAspect="1"/>
          </p:cNvPicPr>
          <p:nvPr/>
        </p:nvPicPr>
        <p:blipFill>
          <a:blip r:embed="rId2" cstate="print">
            <a:lum bright="24000"/>
          </a:blip>
          <a:srcRect/>
          <a:stretch>
            <a:fillRect/>
          </a:stretch>
        </p:blipFill>
        <p:spPr bwMode="auto">
          <a:xfrm>
            <a:off x="7500938" y="2516189"/>
            <a:ext cx="1643062" cy="4341812"/>
          </a:xfrm>
          <a:prstGeom prst="rect">
            <a:avLst/>
          </a:prstGeom>
          <a:noFill/>
          <a:ln w="9525">
            <a:noFill/>
            <a:miter lim="800000"/>
            <a:headEnd/>
            <a:tailEnd/>
          </a:ln>
        </p:spPr>
      </p:pic>
      <p:pic>
        <p:nvPicPr>
          <p:cNvPr id="26626" name="Рисунок 10" descr="верх2.png"/>
          <p:cNvPicPr>
            <a:picLocks noChangeAspect="1"/>
          </p:cNvPicPr>
          <p:nvPr/>
        </p:nvPicPr>
        <p:blipFill>
          <a:blip r:embed="rId3" cstate="print">
            <a:lum bright="10000"/>
          </a:blip>
          <a:srcRect b="49998"/>
          <a:stretch>
            <a:fillRect/>
          </a:stretch>
        </p:blipFill>
        <p:spPr bwMode="auto">
          <a:xfrm>
            <a:off x="285750" y="1"/>
            <a:ext cx="8858250" cy="184151"/>
          </a:xfrm>
          <a:prstGeom prst="rect">
            <a:avLst/>
          </a:prstGeom>
          <a:noFill/>
          <a:ln w="9525">
            <a:noFill/>
            <a:miter lim="800000"/>
            <a:headEnd/>
            <a:tailEnd/>
          </a:ln>
        </p:spPr>
      </p:pic>
      <p:pic>
        <p:nvPicPr>
          <p:cNvPr id="26627" name="Рисунок 3" descr="Logo-green.png"/>
          <p:cNvPicPr>
            <a:picLocks noChangeAspect="1"/>
          </p:cNvPicPr>
          <p:nvPr/>
        </p:nvPicPr>
        <p:blipFill>
          <a:blip r:embed="rId4" cstate="print"/>
          <a:srcRect t="59363" r="50391"/>
          <a:stretch>
            <a:fillRect/>
          </a:stretch>
        </p:blipFill>
        <p:spPr bwMode="auto">
          <a:xfrm>
            <a:off x="161925" y="146052"/>
            <a:ext cx="857250" cy="925513"/>
          </a:xfrm>
          <a:prstGeom prst="rect">
            <a:avLst/>
          </a:prstGeom>
          <a:noFill/>
          <a:ln w="9525">
            <a:noFill/>
            <a:miter lim="800000"/>
            <a:headEnd/>
            <a:tailEnd/>
          </a:ln>
        </p:spPr>
      </p:pic>
      <p:sp>
        <p:nvSpPr>
          <p:cNvPr id="6" name="TextBox 5"/>
          <p:cNvSpPr txBox="1"/>
          <p:nvPr/>
        </p:nvSpPr>
        <p:spPr>
          <a:xfrm>
            <a:off x="1143002" y="301626"/>
            <a:ext cx="7358063" cy="1200329"/>
          </a:xfrm>
          <a:prstGeom prst="rect">
            <a:avLst/>
          </a:prstGeom>
          <a:noFill/>
        </p:spPr>
        <p:txBody>
          <a:bodyPr>
            <a:spAutoFit/>
          </a:bodyPr>
          <a:lstStyle/>
          <a:p>
            <a:pPr algn="ctr">
              <a:defRPr/>
            </a:pPr>
            <a:r>
              <a:rPr lang="ru-RU" sz="2400" b="1" dirty="0">
                <a:solidFill>
                  <a:srgbClr val="FF0000"/>
                </a:solidFill>
                <a:latin typeface="+mj-lt"/>
              </a:rPr>
              <a:t>Проведение работ , связанных с изменением дна и берегов водных объектов (</a:t>
            </a:r>
            <a:r>
              <a:rPr lang="ru-RU" sz="2400" b="1" dirty="0" err="1">
                <a:solidFill>
                  <a:srgbClr val="FF0000"/>
                </a:solidFill>
                <a:latin typeface="+mj-lt"/>
              </a:rPr>
              <a:t>берегоукрепление</a:t>
            </a:r>
            <a:r>
              <a:rPr lang="ru-RU" sz="2400" b="1" dirty="0">
                <a:solidFill>
                  <a:srgbClr val="FF0000"/>
                </a:solidFill>
                <a:latin typeface="+mj-lt"/>
              </a:rPr>
              <a:t> , спрямление русла, дноуглубление)</a:t>
            </a:r>
          </a:p>
        </p:txBody>
      </p:sp>
      <p:sp>
        <p:nvSpPr>
          <p:cNvPr id="26629" name="TextBox 6"/>
          <p:cNvSpPr txBox="1">
            <a:spLocks noChangeArrowheads="1"/>
          </p:cNvSpPr>
          <p:nvPr/>
        </p:nvSpPr>
        <p:spPr bwMode="auto">
          <a:xfrm>
            <a:off x="285752" y="1595439"/>
            <a:ext cx="8215313" cy="4493538"/>
          </a:xfrm>
          <a:prstGeom prst="rect">
            <a:avLst/>
          </a:prstGeom>
          <a:noFill/>
          <a:ln w="9525">
            <a:noFill/>
            <a:miter lim="800000"/>
            <a:headEnd/>
            <a:tailEnd/>
          </a:ln>
        </p:spPr>
        <p:txBody>
          <a:bodyPr>
            <a:spAutoFit/>
          </a:bodyPr>
          <a:lstStyle/>
          <a:p>
            <a:pPr algn="just">
              <a:defRPr/>
            </a:pPr>
            <a:r>
              <a:rPr lang="ru-RU" sz="2200" b="1" dirty="0">
                <a:solidFill>
                  <a:srgbClr val="002060"/>
                </a:solidFill>
                <a:latin typeface="+mn-lt"/>
              </a:rPr>
              <a:t>Перечень документов, прикладываемых к заявлению:</a:t>
            </a:r>
          </a:p>
          <a:p>
            <a:pPr algn="just">
              <a:defRPr/>
            </a:pPr>
            <a:endParaRPr lang="ru-RU" sz="2200" b="1" dirty="0">
              <a:solidFill>
                <a:srgbClr val="002060"/>
              </a:solidFill>
              <a:latin typeface="+mn-lt"/>
            </a:endParaRPr>
          </a:p>
          <a:p>
            <a:pPr algn="just">
              <a:defRPr/>
            </a:pPr>
            <a:r>
              <a:rPr lang="ru-RU" sz="2200" b="1" dirty="0">
                <a:solidFill>
                  <a:srgbClr val="002060"/>
                </a:solidFill>
                <a:latin typeface="+mn-lt"/>
              </a:rPr>
              <a:t>1.Характеристика водного объекта.</a:t>
            </a:r>
          </a:p>
          <a:p>
            <a:pPr algn="just">
              <a:defRPr/>
            </a:pPr>
            <a:r>
              <a:rPr lang="ru-RU" sz="2200" b="1" dirty="0">
                <a:solidFill>
                  <a:srgbClr val="002060"/>
                </a:solidFill>
                <a:latin typeface="+mn-lt"/>
              </a:rPr>
              <a:t>2.Информация о водохозяйственных мероприятиях и мероприятиях по охране водного объекта.</a:t>
            </a:r>
          </a:p>
          <a:p>
            <a:pPr algn="just">
              <a:defRPr/>
            </a:pPr>
            <a:r>
              <a:rPr lang="ru-RU" sz="2200" b="1" dirty="0">
                <a:solidFill>
                  <a:srgbClr val="002060"/>
                </a:solidFill>
                <a:latin typeface="+mn-lt"/>
              </a:rPr>
              <a:t>3.Копия положительного заключения государственной экспертизы и акт о его утверждении.</a:t>
            </a:r>
          </a:p>
          <a:p>
            <a:pPr algn="just">
              <a:defRPr/>
            </a:pPr>
            <a:r>
              <a:rPr lang="ru-RU" sz="2200" b="1" dirty="0">
                <a:solidFill>
                  <a:srgbClr val="002060"/>
                </a:solidFill>
                <a:latin typeface="+mn-lt"/>
              </a:rPr>
              <a:t>4.Сведения о наличии контрольно- измерительной аппаратуры.</a:t>
            </a:r>
          </a:p>
          <a:p>
            <a:pPr algn="just">
              <a:defRPr/>
            </a:pPr>
            <a:r>
              <a:rPr lang="ru-RU" sz="2200" b="1" dirty="0">
                <a:solidFill>
                  <a:srgbClr val="002060"/>
                </a:solidFill>
                <a:latin typeface="+mn-lt"/>
              </a:rPr>
              <a:t>5. Материалы в графической форме с отображением  водного объекта.</a:t>
            </a:r>
          </a:p>
          <a:p>
            <a:pPr algn="just">
              <a:defRPr/>
            </a:pPr>
            <a:r>
              <a:rPr lang="ru-RU" sz="2200" b="1" dirty="0">
                <a:solidFill>
                  <a:srgbClr val="002060"/>
                </a:solidFill>
                <a:latin typeface="+mn-lt"/>
              </a:rPr>
              <a:t>6. Сведения о технических параметрах строящихся сооружений.</a:t>
            </a:r>
          </a:p>
          <a:p>
            <a:pPr algn="just">
              <a:defRPr/>
            </a:pPr>
            <a:r>
              <a:rPr lang="ru-RU" sz="2200" b="1" dirty="0">
                <a:solidFill>
                  <a:srgbClr val="002060"/>
                </a:solidFill>
                <a:latin typeface="+mn-lt"/>
              </a:rPr>
              <a:t>7. Копия документа об утверждении проектно-сметной документации.</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1721</TotalTime>
  <Words>1493</Words>
  <Application>Microsoft Office PowerPoint</Application>
  <PresentationFormat>Экран (4:3)</PresentationFormat>
  <Paragraphs>255</Paragraphs>
  <Slides>28</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В целях определения соответствия участка недр условиям пункта 2  Порядка добычи общераспространенных полезных ископаемых, строительства подземных  сооружений и устройства бытовых колодцев и скважин собственниками земельных участков, землепользователями, землевладельцами и арендаторами земельных участков на территории Республики Татарстан, утвержденного Постановлением Кабинета Министров Республики Татарстан  от 29.02.2012 № 171, собственники земельных участков, землепользователи, землевладельцы и арендаторы земельных участков направляют в Министерство экологии и природных ресурсов Республики Татарстан з   а   п   р   о   с</vt:lpstr>
      <vt:lpstr>Слайд 20</vt:lpstr>
      <vt:lpstr>В уведомлении указываются:</vt:lpstr>
      <vt:lpstr>Министерство экологии и природных ресурсов Республики Татарстан в 10-дневный срок с даты регистрации уведомления и материалов к нему направляет копию уведомления:</vt:lpstr>
      <vt:lpstr>Добыча полезных ископаемых либо строительство подземных сооружений собственниками земельных участков, землепользователями, землевладельцами и арендаторами земельных участков на глубину, превышающую 5м, либо применение взрывных работ, либо продажа или иное коммерческое использование общераспространенных полезных ископаемых или продуктов их переработки допускается только при наличии лицензии на пользование недрами</vt:lpstr>
      <vt:lpstr>Слайд 24</vt:lpstr>
      <vt:lpstr>Слайд 25</vt:lpstr>
      <vt:lpstr>Слайд 26</vt:lpstr>
      <vt:lpstr>Слайд 27</vt:lpstr>
      <vt:lpstr>Слайд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User0101</dc:creator>
  <cp:lastModifiedBy>ShakirovF</cp:lastModifiedBy>
  <cp:revision>234</cp:revision>
  <dcterms:created xsi:type="dcterms:W3CDTF">2015-03-24T05:33:03Z</dcterms:created>
  <dcterms:modified xsi:type="dcterms:W3CDTF">2016-04-12T12:18:57Z</dcterms:modified>
</cp:coreProperties>
</file>