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0"/>
  </p:notesMasterIdLst>
  <p:handoutMasterIdLst>
    <p:handoutMasterId r:id="rId21"/>
  </p:handoutMasterIdLst>
  <p:sldIdLst>
    <p:sldId id="321" r:id="rId2"/>
    <p:sldId id="325" r:id="rId3"/>
    <p:sldId id="338" r:id="rId4"/>
    <p:sldId id="314" r:id="rId5"/>
    <p:sldId id="327" r:id="rId6"/>
    <p:sldId id="307" r:id="rId7"/>
    <p:sldId id="324" r:id="rId8"/>
    <p:sldId id="308" r:id="rId9"/>
    <p:sldId id="340" r:id="rId10"/>
    <p:sldId id="337" r:id="rId11"/>
    <p:sldId id="316" r:id="rId12"/>
    <p:sldId id="318" r:id="rId13"/>
    <p:sldId id="319" r:id="rId14"/>
    <p:sldId id="317" r:id="rId15"/>
    <p:sldId id="333" r:id="rId16"/>
    <p:sldId id="331" r:id="rId17"/>
    <p:sldId id="332" r:id="rId18"/>
    <p:sldId id="341" r:id="rId19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AC0000"/>
    <a:srgbClr val="FFFFCC"/>
    <a:srgbClr val="FFFF99"/>
    <a:srgbClr val="CCFFCC"/>
    <a:srgbClr val="993300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08" autoAdjust="0"/>
    <p:restoredTop sz="99880" autoAdjust="0"/>
  </p:normalViewPr>
  <p:slideViewPr>
    <p:cSldViewPr>
      <p:cViewPr varScale="1">
        <p:scale>
          <a:sx n="117" d="100"/>
          <a:sy n="117" d="100"/>
        </p:scale>
        <p:origin x="-165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1814343425443151"/>
          <c:y val="2.5056282472726857E-2"/>
          <c:w val="0.5134374437323056"/>
          <c:h val="0.9498874350545463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508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FF7C8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38100" h="50800"/>
              </a:sp3d>
            </c:spPr>
          </c:dPt>
          <c:dPt>
            <c:idx val="1"/>
            <c:invertIfNegative val="0"/>
            <c:bubble3D val="0"/>
            <c:spPr>
              <a:solidFill>
                <a:srgbClr val="FF99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38100" h="50800"/>
              </a:sp3d>
            </c:spPr>
          </c:dPt>
          <c:dPt>
            <c:idx val="2"/>
            <c:invertIfNegative val="0"/>
            <c:bubble3D val="0"/>
            <c:spPr>
              <a:solidFill>
                <a:srgbClr val="FF99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38100" h="50800"/>
              </a:sp3d>
            </c:spPr>
          </c:dPt>
          <c:dPt>
            <c:idx val="3"/>
            <c:invertIfNegative val="0"/>
            <c:bubble3D val="0"/>
            <c:spPr>
              <a:solidFill>
                <a:srgbClr val="FF99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38100" h="50800"/>
              </a:sp3d>
            </c:spPr>
          </c:dPt>
          <c:dPt>
            <c:idx val="4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38100" h="50800"/>
              </a:sp3d>
            </c:spPr>
          </c:dPt>
          <c:dPt>
            <c:idx val="5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38100" h="50800"/>
              </a:sp3d>
            </c:spPr>
          </c:dPt>
          <c:dPt>
            <c:idx val="6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38100" h="50800"/>
              </a:sp3d>
            </c:spPr>
          </c:dPt>
          <c:dPt>
            <c:idx val="7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38100" h="50800"/>
              </a:sp3d>
            </c:spPr>
          </c:dPt>
          <c:dPt>
            <c:idx val="8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38100" h="50800"/>
              </a:sp3d>
            </c:spPr>
          </c:dPt>
          <c:dPt>
            <c:idx val="9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38100" h="50800"/>
              </a:sp3d>
            </c:spPr>
          </c:dPt>
          <c:dPt>
            <c:idx val="10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38100" h="50800"/>
              </a:sp3d>
            </c:spPr>
          </c:dPt>
          <c:dLbls>
            <c:dLbl>
              <c:idx val="0"/>
              <c:layout>
                <c:manualLayout>
                  <c:x val="2.907727503347321E-3"/>
                  <c:y val="0"/>
                </c:manualLayout>
              </c:layout>
              <c:numFmt formatCode="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2400" b="1" i="0" u="none" strike="noStrike" kern="1200" baseline="0">
                      <a:solidFill>
                        <a:srgbClr val="C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0177046261715516E-2"/>
                  <c:y val="-2.604882945380116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1630910013389176E-2"/>
                  <c:y val="-1.04195317815204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0177046261715516E-2"/>
                  <c:y val="-2.604882945380116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308477376506305E-2"/>
                  <c:y val="-5.209765890760233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1.0177046261715729E-2"/>
                  <c:y val="2.60488294538016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1.0177046261715623E-2"/>
                  <c:y val="1.719308485531515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1.308477376506305E-2"/>
                  <c:y val="-2.604882945380116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1.3084773765062944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400" b="1" i="0" u="none" strike="noStrike" kern="1200" baseline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Лист1!$A$2:$A$12</c:f>
              <c:strCache>
                <c:ptCount val="11"/>
                <c:pt idx="0">
                  <c:v>Самарская область</c:v>
                </c:pt>
                <c:pt idx="1">
                  <c:v>Пермский край</c:v>
                </c:pt>
                <c:pt idx="2">
                  <c:v>Республика Башкортстан</c:v>
                </c:pt>
                <c:pt idx="3">
                  <c:v>Нижегородская область</c:v>
                </c:pt>
                <c:pt idx="4">
                  <c:v>Удмуртская Республика </c:v>
                </c:pt>
                <c:pt idx="5">
                  <c:v>Кировская область</c:v>
                </c:pt>
                <c:pt idx="6">
                  <c:v>Республика Татарстан</c:v>
                </c:pt>
                <c:pt idx="7">
                  <c:v>Чувашская Республика</c:v>
                </c:pt>
                <c:pt idx="8">
                  <c:v>Пензенская область</c:v>
                </c:pt>
                <c:pt idx="9">
                  <c:v>Республика Мордовия</c:v>
                </c:pt>
                <c:pt idx="10">
                  <c:v>Саратовская область</c:v>
                </c:pt>
              </c:strCache>
            </c:strRef>
          </c:cat>
          <c:val>
            <c:numRef>
              <c:f>Лист1!$B$2:$B$12</c:f>
              <c:numCache>
                <c:formatCode>#,##0.00</c:formatCode>
                <c:ptCount val="11"/>
                <c:pt idx="0">
                  <c:v>3621</c:v>
                </c:pt>
                <c:pt idx="1">
                  <c:v>3565</c:v>
                </c:pt>
                <c:pt idx="2">
                  <c:v>3337</c:v>
                </c:pt>
                <c:pt idx="3">
                  <c:v>3313</c:v>
                </c:pt>
                <c:pt idx="4">
                  <c:v>3238</c:v>
                </c:pt>
                <c:pt idx="5">
                  <c:v>3236</c:v>
                </c:pt>
                <c:pt idx="6">
                  <c:v>3205</c:v>
                </c:pt>
                <c:pt idx="7">
                  <c:v>3195</c:v>
                </c:pt>
                <c:pt idx="8">
                  <c:v>3053</c:v>
                </c:pt>
                <c:pt idx="9">
                  <c:v>3015</c:v>
                </c:pt>
                <c:pt idx="10">
                  <c:v>3004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1"/>
        <c:axId val="106649088"/>
        <c:axId val="106650624"/>
      </c:barChart>
      <c:catAx>
        <c:axId val="1066490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106650624"/>
        <c:crosses val="autoZero"/>
        <c:auto val="1"/>
        <c:lblAlgn val="ctr"/>
        <c:lblOffset val="100"/>
        <c:noMultiLvlLbl val="0"/>
      </c:catAx>
      <c:valAx>
        <c:axId val="106650624"/>
        <c:scaling>
          <c:orientation val="minMax"/>
        </c:scaling>
        <c:delete val="1"/>
        <c:axPos val="b"/>
        <c:numFmt formatCode="#,##0.00" sourceLinked="1"/>
        <c:majorTickMark val="none"/>
        <c:minorTickMark val="none"/>
        <c:tickLblPos val="nextTo"/>
        <c:crossAx val="1066490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 b="1"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6346" cy="496174"/>
          </a:xfrm>
          <a:prstGeom prst="rect">
            <a:avLst/>
          </a:prstGeom>
        </p:spPr>
        <p:txBody>
          <a:bodyPr vert="horz" lIns="91294" tIns="45647" rIns="91294" bIns="4564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744" y="0"/>
            <a:ext cx="2946345" cy="496174"/>
          </a:xfrm>
          <a:prstGeom prst="rect">
            <a:avLst/>
          </a:prstGeom>
        </p:spPr>
        <p:txBody>
          <a:bodyPr vert="horz" lIns="91294" tIns="45647" rIns="91294" bIns="45647" rtlCol="0"/>
          <a:lstStyle>
            <a:lvl1pPr algn="r">
              <a:defRPr sz="1200"/>
            </a:lvl1pPr>
          </a:lstStyle>
          <a:p>
            <a:fld id="{D49AD729-3C47-4857-988E-EB9AEBC29453}" type="datetimeFigureOut">
              <a:rPr lang="ru-RU" smtClean="0"/>
              <a:t>12.04.2016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28879"/>
            <a:ext cx="2946346" cy="496174"/>
          </a:xfrm>
          <a:prstGeom prst="rect">
            <a:avLst/>
          </a:prstGeom>
        </p:spPr>
        <p:txBody>
          <a:bodyPr vert="horz" lIns="91294" tIns="45647" rIns="91294" bIns="4564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744" y="9428879"/>
            <a:ext cx="2946345" cy="496174"/>
          </a:xfrm>
          <a:prstGeom prst="rect">
            <a:avLst/>
          </a:prstGeom>
        </p:spPr>
        <p:txBody>
          <a:bodyPr vert="horz" lIns="91294" tIns="45647" rIns="91294" bIns="45647" rtlCol="0" anchor="b"/>
          <a:lstStyle>
            <a:lvl1pPr algn="r">
              <a:defRPr sz="1200"/>
            </a:lvl1pPr>
          </a:lstStyle>
          <a:p>
            <a:fld id="{8EFC63EC-3F2E-438D-A3AA-216153537C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98643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2"/>
            <a:ext cx="2945658" cy="496332"/>
          </a:xfrm>
          <a:prstGeom prst="rect">
            <a:avLst/>
          </a:prstGeom>
        </p:spPr>
        <p:txBody>
          <a:bodyPr vert="horz" lIns="92708" tIns="46355" rIns="92708" bIns="4635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6" y="2"/>
            <a:ext cx="2945658" cy="496332"/>
          </a:xfrm>
          <a:prstGeom prst="rect">
            <a:avLst/>
          </a:prstGeom>
        </p:spPr>
        <p:txBody>
          <a:bodyPr vert="horz" lIns="92708" tIns="46355" rIns="92708" bIns="46355" rtlCol="0"/>
          <a:lstStyle>
            <a:lvl1pPr algn="r">
              <a:defRPr sz="1200"/>
            </a:lvl1pPr>
          </a:lstStyle>
          <a:p>
            <a:fld id="{68776C69-A145-4912-ABF2-8F8323F2A4FC}" type="datetimeFigureOut">
              <a:rPr lang="ru-RU" smtClean="0"/>
              <a:t>12.04.2016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708" tIns="46355" rIns="92708" bIns="46355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5"/>
            <a:ext cx="5438140" cy="4466986"/>
          </a:xfrm>
          <a:prstGeom prst="rect">
            <a:avLst/>
          </a:prstGeom>
        </p:spPr>
        <p:txBody>
          <a:bodyPr vert="horz" lIns="92708" tIns="46355" rIns="92708" bIns="46355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9428584"/>
            <a:ext cx="2945658" cy="496332"/>
          </a:xfrm>
          <a:prstGeom prst="rect">
            <a:avLst/>
          </a:prstGeom>
        </p:spPr>
        <p:txBody>
          <a:bodyPr vert="horz" lIns="92708" tIns="46355" rIns="92708" bIns="4635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6" y="9428584"/>
            <a:ext cx="2945658" cy="496332"/>
          </a:xfrm>
          <a:prstGeom prst="rect">
            <a:avLst/>
          </a:prstGeom>
        </p:spPr>
        <p:txBody>
          <a:bodyPr vert="horz" lIns="92708" tIns="46355" rIns="92708" bIns="46355" rtlCol="0" anchor="b"/>
          <a:lstStyle>
            <a:lvl1pPr algn="r">
              <a:defRPr sz="1200"/>
            </a:lvl1pPr>
          </a:lstStyle>
          <a:p>
            <a:fld id="{4FB7C6F5-A82F-4D05-82F6-B067826A2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3376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6078" y="745053"/>
            <a:ext cx="4965520" cy="37252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229FE0-E92F-4634-B9FF-2F6BB16B577D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67144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669741-E1D7-4CF8-880D-7D7418EBC6D1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49827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324C2-912F-49A1-A22F-553284461321}" type="datetimeFigureOut">
              <a:rPr lang="ru-RU" smtClean="0"/>
              <a:t>12.04.2016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ABB55-E0CA-40DB-B6BC-D5DF4751A3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324C2-912F-49A1-A22F-553284461321}" type="datetimeFigureOut">
              <a:rPr lang="ru-RU" smtClean="0"/>
              <a:t>12.04.2016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ABB55-E0CA-40DB-B6BC-D5DF4751A3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324C2-912F-49A1-A22F-553284461321}" type="datetimeFigureOut">
              <a:rPr lang="ru-RU" smtClean="0"/>
              <a:t>12.04.2016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ABB55-E0CA-40DB-B6BC-D5DF4751A3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794D4A-04A6-46EB-A7BD-FD0B6545F55B}" type="datetime1">
              <a:rPr lang="ru-RU" smtClean="0"/>
              <a:pPr>
                <a:defRPr/>
              </a:pPr>
              <a:t>12.04.2016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2" y="6473825"/>
            <a:ext cx="758825" cy="2476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B671E5-B079-44F6-9DD9-D31E6DFF70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42725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324C2-912F-49A1-A22F-553284461321}" type="datetimeFigureOut">
              <a:rPr lang="ru-RU" smtClean="0"/>
              <a:t>12.04.2016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ABB55-E0CA-40DB-B6BC-D5DF4751A3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324C2-912F-49A1-A22F-553284461321}" type="datetimeFigureOut">
              <a:rPr lang="ru-RU" smtClean="0"/>
              <a:t>12.04.2016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ABB55-E0CA-40DB-B6BC-D5DF4751A3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324C2-912F-49A1-A22F-553284461321}" type="datetimeFigureOut">
              <a:rPr lang="ru-RU" smtClean="0"/>
              <a:t>12.04.2016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ABB55-E0CA-40DB-B6BC-D5DF4751A3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324C2-912F-49A1-A22F-553284461321}" type="datetimeFigureOut">
              <a:rPr lang="ru-RU" smtClean="0"/>
              <a:t>12.04.2016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ABB55-E0CA-40DB-B6BC-D5DF4751A3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324C2-912F-49A1-A22F-553284461321}" type="datetimeFigureOut">
              <a:rPr lang="ru-RU" smtClean="0"/>
              <a:t>12.04.2016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ABB55-E0CA-40DB-B6BC-D5DF4751A3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324C2-912F-49A1-A22F-553284461321}" type="datetimeFigureOut">
              <a:rPr lang="ru-RU" smtClean="0"/>
              <a:t>12.04.2016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ABB55-E0CA-40DB-B6BC-D5DF4751A3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324C2-912F-49A1-A22F-553284461321}" type="datetimeFigureOut">
              <a:rPr lang="ru-RU" smtClean="0"/>
              <a:t>12.04.2016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ABB55-E0CA-40DB-B6BC-D5DF4751A3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324C2-912F-49A1-A22F-553284461321}" type="datetimeFigureOut">
              <a:rPr lang="ru-RU" smtClean="0"/>
              <a:t>12.04.2016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F0ABB55-E0CA-40DB-B6BC-D5DF4751A3DE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39324C2-912F-49A1-A22F-553284461321}" type="datetimeFigureOut">
              <a:rPr lang="ru-RU" smtClean="0"/>
              <a:t>12.04.2016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F0ABB55-E0CA-40DB-B6BC-D5DF4751A3DE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garantf1://12025268.192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32.png"/><Relationship Id="rId7" Type="http://schemas.openxmlformats.org/officeDocument/2006/relationships/image" Target="../media/image34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11" Type="http://schemas.openxmlformats.org/officeDocument/2006/relationships/image" Target="../media/image2.jpeg"/><Relationship Id="rId5" Type="http://schemas.openxmlformats.org/officeDocument/2006/relationships/image" Target="../media/image33.png"/><Relationship Id="rId10" Type="http://schemas.microsoft.com/office/2007/relationships/hdphoto" Target="../media/hdphoto7.wdp"/><Relationship Id="rId4" Type="http://schemas.microsoft.com/office/2007/relationships/hdphoto" Target="../media/hdphoto4.wdp"/><Relationship Id="rId9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13" Type="http://schemas.openxmlformats.org/officeDocument/2006/relationships/image" Target="../media/image47.pn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12" Type="http://schemas.openxmlformats.org/officeDocument/2006/relationships/image" Target="../media/image46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11" Type="http://schemas.openxmlformats.org/officeDocument/2006/relationships/image" Target="../media/image45.jpeg"/><Relationship Id="rId5" Type="http://schemas.openxmlformats.org/officeDocument/2006/relationships/image" Target="../media/image39.jpeg"/><Relationship Id="rId10" Type="http://schemas.openxmlformats.org/officeDocument/2006/relationships/image" Target="../media/image44.jpeg"/><Relationship Id="rId4" Type="http://schemas.openxmlformats.org/officeDocument/2006/relationships/image" Target="../media/image38.jpeg"/><Relationship Id="rId9" Type="http://schemas.openxmlformats.org/officeDocument/2006/relationships/image" Target="../media/image43.jpeg"/><Relationship Id="rId1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wmf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image" Target="../media/image13.pn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emf"/><Relationship Id="rId5" Type="http://schemas.openxmlformats.org/officeDocument/2006/relationships/image" Target="../media/image22.jpe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4.jpeg"/><Relationship Id="rId7" Type="http://schemas.microsoft.com/office/2007/relationships/hdphoto" Target="../media/hdphoto3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microsoft.com/office/2007/relationships/hdphoto" Target="../media/hdphoto2.wdp"/><Relationship Id="rId9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8784324" y="6485817"/>
            <a:ext cx="279067" cy="279067"/>
          </a:xfrm>
          <a:prstGeom prst="ellipse">
            <a:avLst/>
          </a:prstGeom>
          <a:solidFill>
            <a:srgbClr val="1A8B9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6363" y="1762938"/>
            <a:ext cx="8883878" cy="461664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2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Доклад заместителя </a:t>
            </a:r>
            <a:r>
              <a:rPr lang="ru-RU" sz="4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министра </a:t>
            </a:r>
            <a:r>
              <a:rPr lang="ru-RU" sz="42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сельского хозяйства </a:t>
            </a:r>
            <a:r>
              <a:rPr lang="ru-RU" sz="4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4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4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 </a:t>
            </a:r>
            <a:r>
              <a:rPr lang="ru-RU" sz="42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продовольствия РТ </a:t>
            </a:r>
            <a:r>
              <a:rPr lang="ru-RU" sz="4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 </a:t>
            </a:r>
            <a:br>
              <a:rPr lang="ru-RU" sz="4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42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Р.Р.Хабипова</a:t>
            </a:r>
            <a:endParaRPr lang="ru-RU" sz="42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42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«О </a:t>
            </a:r>
            <a:r>
              <a:rPr lang="ru-RU" sz="4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повышении деловой активности сельского населения»</a:t>
            </a:r>
            <a:endParaRPr lang="ru-RU" sz="42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 descr="\\RAY\Pictures\ЭМБЛЕМЫ\МСХ\герб МСХ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3843" y="286952"/>
            <a:ext cx="1012213" cy="98180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52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548953"/>
              </p:ext>
            </p:extLst>
          </p:nvPr>
        </p:nvGraphicFramePr>
        <p:xfrm>
          <a:off x="395536" y="980728"/>
          <a:ext cx="8507287" cy="482954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96144"/>
                <a:gridCol w="504056"/>
                <a:gridCol w="504056"/>
                <a:gridCol w="504056"/>
                <a:gridCol w="500746"/>
                <a:gridCol w="577581"/>
                <a:gridCol w="577581"/>
                <a:gridCol w="577581"/>
                <a:gridCol w="577581"/>
                <a:gridCol w="577581"/>
                <a:gridCol w="577581"/>
                <a:gridCol w="577581"/>
                <a:gridCol w="577581"/>
                <a:gridCol w="577581"/>
              </a:tblGrid>
              <a:tr h="458916">
                <a:tc gridSpan="14"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Сведения о вакантных должностях специалистов в </a:t>
                      </a:r>
                      <a:r>
                        <a:rPr lang="ru-RU" sz="140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сельхозформированиях</a:t>
                      </a:r>
                      <a:r>
                        <a:rPr lang="ru-RU" sz="14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Республики Татарстан  на 1 марта 2016 года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7063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Наимено-вание</a:t>
                      </a:r>
                      <a:r>
                        <a:rPr lang="ru-RU" sz="14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района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ctr"/>
                </a:tc>
                <a:tc gridSpan="13"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Всего (рядовые и главные)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70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Агроном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зоотехник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ветврач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инженер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экономист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бухгалтер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Всего </a:t>
                      </a:r>
                      <a:r>
                        <a:rPr lang="ru-RU" sz="1400" u="none" strike="noStrike" dirty="0" err="1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вак</a:t>
                      </a:r>
                      <a:r>
                        <a:rPr lang="ru-RU" sz="14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. </a:t>
                      </a:r>
                      <a:r>
                        <a:rPr lang="ru-RU" sz="140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долж</a:t>
                      </a:r>
                      <a:r>
                        <a:rPr lang="ru-RU" sz="14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ctr"/>
                </a:tc>
              </a:tr>
              <a:tr h="8741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Заме-</a:t>
                      </a:r>
                      <a:r>
                        <a:rPr lang="ru-RU" sz="1400" u="none" strike="noStrike" dirty="0" err="1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щено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Пот-</a:t>
                      </a:r>
                      <a:r>
                        <a:rPr lang="ru-RU" sz="1400" u="none" strike="noStrike" dirty="0" err="1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ребн</a:t>
                      </a:r>
                      <a:r>
                        <a:rPr lang="ru-RU" sz="14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Заме-</a:t>
                      </a:r>
                      <a:r>
                        <a:rPr lang="ru-RU" sz="1400" u="none" strike="noStrike" dirty="0" err="1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щено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Пот-</a:t>
                      </a:r>
                      <a:r>
                        <a:rPr lang="ru-RU" sz="1400" u="none" strike="noStrike" dirty="0" err="1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ребн</a:t>
                      </a:r>
                      <a:r>
                        <a:rPr lang="ru-RU" sz="14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Заме-</a:t>
                      </a:r>
                      <a:r>
                        <a:rPr lang="ru-RU" sz="1400" u="none" strike="noStrike" dirty="0" err="1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щено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Пот-</a:t>
                      </a:r>
                      <a:r>
                        <a:rPr lang="ru-RU" sz="1400" u="none" strike="noStrike" dirty="0" err="1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ребн</a:t>
                      </a:r>
                      <a:r>
                        <a:rPr lang="ru-RU" sz="14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Заме-</a:t>
                      </a:r>
                      <a:r>
                        <a:rPr lang="ru-RU" sz="1400" u="none" strike="noStrike" dirty="0" err="1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щено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Пот-</a:t>
                      </a:r>
                      <a:r>
                        <a:rPr lang="ru-RU" sz="1400" u="none" strike="noStrike" dirty="0" err="1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ребн</a:t>
                      </a:r>
                      <a:r>
                        <a:rPr lang="ru-RU" sz="14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Заме-</a:t>
                      </a:r>
                      <a:r>
                        <a:rPr lang="ru-RU" sz="1400" u="none" strike="noStrike" dirty="0" err="1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щено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Пот-</a:t>
                      </a:r>
                      <a:r>
                        <a:rPr lang="ru-RU" sz="1400" u="none" strike="noStrike" dirty="0" err="1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ребн</a:t>
                      </a:r>
                      <a:r>
                        <a:rPr lang="ru-RU" sz="14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Заме-</a:t>
                      </a:r>
                      <a:r>
                        <a:rPr lang="ru-RU" sz="1400" u="none" strike="noStrike" dirty="0" err="1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щено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Пот-</a:t>
                      </a:r>
                      <a:r>
                        <a:rPr lang="ru-RU" sz="1400" u="none" strike="noStrike" dirty="0" err="1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ребн</a:t>
                      </a:r>
                      <a:r>
                        <a:rPr lang="ru-RU" sz="14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7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Апастовский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17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43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</a:tr>
              <a:tr h="437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Буинский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28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17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31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19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21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28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</a:tr>
              <a:tr h="437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Дрожжанов-ский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22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</a:tr>
              <a:tr h="437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Кайбицкий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31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16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</a:tr>
              <a:tr h="437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К.-</a:t>
                      </a: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Устьинский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18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30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</a:tr>
              <a:tr h="437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Тетюшский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23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37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26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30" marR="8730" marT="873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72295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5661248"/>
            <a:ext cx="9144000" cy="504056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0" y="4256520"/>
            <a:ext cx="9144000" cy="133272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176400"/>
            <a:ext cx="9144000" cy="828664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1151736"/>
            <a:ext cx="9144000" cy="17012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795783" y="18112"/>
            <a:ext cx="7765844" cy="9130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200"/>
              </a:lnSpc>
            </a:pPr>
            <a:r>
              <a:rPr lang="ru-RU" sz="3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Что делается Министерством </a:t>
            </a:r>
          </a:p>
          <a:p>
            <a:pPr algn="ctr">
              <a:lnSpc>
                <a:spcPts val="3200"/>
              </a:lnSpc>
            </a:pPr>
            <a:r>
              <a:rPr lang="ru-RU" sz="3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для закрепления специалистов на селе</a:t>
            </a:r>
            <a:endParaRPr lang="ru-RU" sz="30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35753" y="1148546"/>
            <a:ext cx="9351984" cy="5016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 algn="just">
              <a:lnSpc>
                <a:spcPts val="2200"/>
              </a:lnSpc>
              <a:spcAft>
                <a:spcPts val="800"/>
              </a:spcAft>
              <a:buFontTx/>
              <a:buChar char="-"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выплата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единовременного денежного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пособия (подъемных)</a:t>
            </a:r>
            <a:b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и ежемесячных 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доплат из бюджета к основной заработной плате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–</a:t>
            </a:r>
            <a:b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ru-RU" sz="2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ru-RU" sz="20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00 </a:t>
            </a:r>
            <a:r>
              <a:rPr lang="ru-RU" sz="20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000 рублей и ежемесячные доплаты – </a:t>
            </a:r>
            <a:r>
              <a:rPr lang="ru-RU" sz="20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6204 рублей </a:t>
            </a:r>
            <a:r>
              <a:rPr lang="ru-RU" sz="20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</a:t>
            </a:r>
            <a:r>
              <a:rPr lang="ru-RU" sz="20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течение</a:t>
            </a:r>
            <a:br>
              <a:rPr lang="ru-RU" sz="20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одного </a:t>
            </a:r>
            <a:r>
              <a:rPr lang="ru-RU" sz="20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года для выпускников ВУЗов,  </a:t>
            </a:r>
            <a:r>
              <a:rPr lang="ru-RU" sz="20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100 </a:t>
            </a:r>
            <a:r>
              <a:rPr lang="ru-RU" sz="20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000 рублей и </a:t>
            </a:r>
            <a:r>
              <a:rPr lang="ru-RU" sz="20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6204 рублей</a:t>
            </a:r>
            <a:br>
              <a:rPr lang="ru-RU" sz="20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соответственно </a:t>
            </a:r>
            <a:r>
              <a:rPr lang="ru-RU" sz="20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специалистам со средним </a:t>
            </a:r>
            <a:r>
              <a:rPr lang="ru-RU" sz="20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профессиональным</a:t>
            </a:r>
            <a:br>
              <a:rPr lang="ru-RU" sz="20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образованием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;</a:t>
            </a:r>
          </a:p>
          <a:p>
            <a:pPr marL="342900" indent="-342900" algn="just">
              <a:lnSpc>
                <a:spcPts val="2200"/>
              </a:lnSpc>
              <a:spcAft>
                <a:spcPts val="800"/>
              </a:spcAft>
              <a:buFontTx/>
              <a:buChar char="-"/>
            </a:pP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Стипендии 10 000 тысяч рублей во время обучения</a:t>
            </a:r>
          </a:p>
          <a:p>
            <a:pPr marL="342900" indent="-342900" algn="just">
              <a:lnSpc>
                <a:spcPts val="2200"/>
              </a:lnSpc>
              <a:spcAft>
                <a:spcPts val="800"/>
              </a:spcAft>
              <a:buFontTx/>
              <a:buChar char="-"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гранты по 100 тыс. рублей на специалистов АПК </a:t>
            </a:r>
            <a:b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на основании критериев отбора</a:t>
            </a:r>
          </a:p>
          <a:p>
            <a:pPr marL="342900" indent="-342900" algn="just">
              <a:lnSpc>
                <a:spcPts val="2200"/>
              </a:lnSpc>
              <a:spcAft>
                <a:spcPts val="800"/>
              </a:spcAft>
              <a:buFontTx/>
              <a:buChar char="-"/>
            </a:pPr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ts val="2200"/>
              </a:lnSpc>
              <a:spcAft>
                <a:spcPts val="800"/>
              </a:spcAft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 предоставляется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преимущественное право специалистам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 сельско-</a:t>
            </a:r>
            <a:b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хозяйственном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производстве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получении субсидий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 льготных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кредитов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для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строительства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жилья по программе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социального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развития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села.</a:t>
            </a:r>
            <a:b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b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6429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817" name="AutoShape 65"/>
          <p:cNvSpPr>
            <a:spLocks noChangeArrowheads="1"/>
          </p:cNvSpPr>
          <p:nvPr/>
        </p:nvSpPr>
        <p:spPr bwMode="gray">
          <a:xfrm>
            <a:off x="251521" y="998057"/>
            <a:ext cx="3889494" cy="575072"/>
          </a:xfrm>
          <a:prstGeom prst="can">
            <a:avLst>
              <a:gd name="adj" fmla="val 27866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8048"/>
            <a:ext cx="8229600" cy="882302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ts val="3200"/>
              </a:lnSpc>
            </a:pPr>
            <a:r>
              <a:rPr lang="ru-RU" sz="3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Мотивированная схема целевой подготовки кадров для АПК</a:t>
            </a:r>
            <a:endParaRPr lang="en-US" sz="30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4773" name="AutoShape 21"/>
          <p:cNvSpPr>
            <a:spLocks noChangeArrowheads="1"/>
          </p:cNvSpPr>
          <p:nvPr/>
        </p:nvSpPr>
        <p:spPr bwMode="auto">
          <a:xfrm>
            <a:off x="251522" y="6010153"/>
            <a:ext cx="3889494" cy="684252"/>
          </a:xfrm>
          <a:prstGeom prst="roundRect">
            <a:avLst>
              <a:gd name="adj" fmla="val 25946"/>
            </a:avLst>
          </a:prstGeom>
          <a:ln>
            <a:headEnd/>
            <a:tailEnd/>
          </a:ln>
          <a:ex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Аграрный ВУЗ</a:t>
            </a:r>
          </a:p>
          <a:p>
            <a:pPr algn="ctr" eaLnBrk="0" hangingPunct="0"/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4785" name="AutoShape 33"/>
          <p:cNvSpPr>
            <a:spLocks noChangeArrowheads="1"/>
          </p:cNvSpPr>
          <p:nvPr/>
        </p:nvSpPr>
        <p:spPr bwMode="gray">
          <a:xfrm>
            <a:off x="5292080" y="998057"/>
            <a:ext cx="3632464" cy="575072"/>
          </a:xfrm>
          <a:prstGeom prst="can">
            <a:avLst>
              <a:gd name="adj" fmla="val 27866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4783" name="Text Box 31"/>
          <p:cNvSpPr txBox="1">
            <a:spLocks noChangeArrowheads="1"/>
          </p:cNvSpPr>
          <p:nvPr/>
        </p:nvSpPr>
        <p:spPr bwMode="gray">
          <a:xfrm>
            <a:off x="5436458" y="1106793"/>
            <a:ext cx="3528030" cy="477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>
              <a:lnSpc>
                <a:spcPts val="1500"/>
              </a:lnSpc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Министерство сельского </a:t>
            </a:r>
          </a:p>
          <a:p>
            <a:pPr algn="ctr" eaLnBrk="0" hangingPunct="0">
              <a:lnSpc>
                <a:spcPts val="1500"/>
              </a:lnSpc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хозяйства и продовольствия РТ</a:t>
            </a:r>
            <a:endParaRPr 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4781" name="Text Box 29"/>
          <p:cNvSpPr txBox="1">
            <a:spLocks noChangeArrowheads="1"/>
          </p:cNvSpPr>
          <p:nvPr/>
        </p:nvSpPr>
        <p:spPr bwMode="gray">
          <a:xfrm>
            <a:off x="179512" y="1175750"/>
            <a:ext cx="288032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Предприятия работодатель</a:t>
            </a:r>
            <a:endParaRPr 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4788" name="AutoShape 36"/>
          <p:cNvSpPr>
            <a:spLocks noChangeArrowheads="1"/>
          </p:cNvSpPr>
          <p:nvPr/>
        </p:nvSpPr>
        <p:spPr bwMode="auto">
          <a:xfrm rot="16200000">
            <a:off x="1213963" y="1294191"/>
            <a:ext cx="644127" cy="1128852"/>
          </a:xfrm>
          <a:prstGeom prst="leftArrow">
            <a:avLst>
              <a:gd name="adj1" fmla="val 50000"/>
              <a:gd name="adj2" fmla="val 28814"/>
            </a:avLst>
          </a:prstGeom>
          <a:ln>
            <a:headEnd/>
            <a:tailEnd/>
          </a:ln>
          <a:ex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eaVert" wrap="none" anchor="ctr"/>
          <a:lstStyle/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50%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4789" name="AutoShape 37"/>
          <p:cNvSpPr>
            <a:spLocks noChangeArrowheads="1"/>
          </p:cNvSpPr>
          <p:nvPr/>
        </p:nvSpPr>
        <p:spPr bwMode="auto">
          <a:xfrm>
            <a:off x="467544" y="2276873"/>
            <a:ext cx="3359151" cy="648072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x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Стипендия </a:t>
            </a:r>
          </a:p>
          <a:p>
            <a:pPr algn="ctr" eaLnBrk="0" hangingPunct="0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не менее 10 000 руб.</a:t>
            </a:r>
          </a:p>
        </p:txBody>
      </p:sp>
      <p:sp>
        <p:nvSpPr>
          <p:cNvPr id="74800" name="AutoShape 48"/>
          <p:cNvSpPr>
            <a:spLocks noChangeArrowheads="1"/>
          </p:cNvSpPr>
          <p:nvPr/>
        </p:nvSpPr>
        <p:spPr bwMode="auto">
          <a:xfrm>
            <a:off x="5292080" y="2065000"/>
            <a:ext cx="3632464" cy="4640540"/>
          </a:xfrm>
          <a:prstGeom prst="roundRect">
            <a:avLst>
              <a:gd name="adj" fmla="val 11553"/>
            </a:avLst>
          </a:prstGeom>
          <a:ln>
            <a:headEnd/>
            <a:tailEnd/>
          </a:ln>
          <a:ex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endParaRPr lang="ru-RU">
              <a:latin typeface="Verdana" pitchFamily="34" charset="0"/>
            </a:endParaRPr>
          </a:p>
        </p:txBody>
      </p:sp>
      <p:sp>
        <p:nvSpPr>
          <p:cNvPr id="74801" name="Text Box 49"/>
          <p:cNvSpPr txBox="1">
            <a:spLocks noChangeArrowheads="1"/>
          </p:cNvSpPr>
          <p:nvPr/>
        </p:nvSpPr>
        <p:spPr bwMode="auto">
          <a:xfrm>
            <a:off x="5374942" y="2132856"/>
            <a:ext cx="3517538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48627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Министерство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eaLnBrk="0" hangingPunct="0">
              <a:buSzPct val="60000"/>
              <a:buFontTx/>
              <a:buChar char="•"/>
            </a:pPr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Включение </a:t>
            </a:r>
            <a:r>
              <a:rPr lang="ru-RU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программу </a:t>
            </a:r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предоставления</a:t>
            </a:r>
            <a:b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ru-RU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жилья молодым специалистам</a:t>
            </a:r>
            <a:endParaRPr 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4819" name="AutoShape 67"/>
          <p:cNvSpPr>
            <a:spLocks noChangeArrowheads="1"/>
          </p:cNvSpPr>
          <p:nvPr/>
        </p:nvSpPr>
        <p:spPr bwMode="auto">
          <a:xfrm>
            <a:off x="5345800" y="1611656"/>
            <a:ext cx="3560456" cy="377429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x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Обязательства</a:t>
            </a:r>
          </a:p>
        </p:txBody>
      </p:sp>
      <p:sp>
        <p:nvSpPr>
          <p:cNvPr id="74820" name="Text Box 68"/>
          <p:cNvSpPr txBox="1">
            <a:spLocks noChangeArrowheads="1"/>
          </p:cNvSpPr>
          <p:nvPr/>
        </p:nvSpPr>
        <p:spPr bwMode="auto">
          <a:xfrm>
            <a:off x="5364088" y="2906360"/>
            <a:ext cx="3528392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48627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Предприятие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eaLnBrk="0" hangingPunct="0">
              <a:buSzPct val="60000"/>
              <a:buFontTx/>
              <a:buChar char="•"/>
            </a:pPr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Трудоустройство </a:t>
            </a:r>
            <a:r>
              <a:rPr lang="ru-RU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 з/</a:t>
            </a:r>
            <a:r>
              <a:rPr lang="ru-RU" sz="1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пл</a:t>
            </a:r>
            <a:r>
              <a:rPr lang="ru-RU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не менее </a:t>
            </a:r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средней</a:t>
            </a:r>
            <a:b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ru-RU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 экономике РТ;</a:t>
            </a:r>
          </a:p>
          <a:p>
            <a:pPr eaLnBrk="0" hangingPunct="0">
              <a:buSzPct val="60000"/>
              <a:buFontTx/>
              <a:buChar char="•"/>
            </a:pPr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Участие </a:t>
            </a:r>
            <a:r>
              <a:rPr lang="ru-RU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практической </a:t>
            </a:r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подготовке</a:t>
            </a:r>
            <a:b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студента</a:t>
            </a:r>
            <a:r>
              <a:rPr lang="ru-RU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;</a:t>
            </a:r>
          </a:p>
          <a:p>
            <a:pPr eaLnBrk="0" hangingPunct="0">
              <a:buSzPct val="60000"/>
              <a:buFontTx/>
              <a:buChar char="•"/>
            </a:pPr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Рецензент </a:t>
            </a:r>
            <a:r>
              <a:rPr lang="ru-RU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руководитель или </a:t>
            </a:r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главный</a:t>
            </a:r>
            <a:b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ru-RU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специалист хозяйства</a:t>
            </a:r>
            <a:endParaRPr 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4821" name="Text Box 69"/>
          <p:cNvSpPr txBox="1">
            <a:spLocks noChangeArrowheads="1"/>
          </p:cNvSpPr>
          <p:nvPr/>
        </p:nvSpPr>
        <p:spPr bwMode="auto">
          <a:xfrm>
            <a:off x="5373233" y="4432156"/>
            <a:ext cx="3533023" cy="959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48627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ВУЗ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eaLnBrk="0" hangingPunct="0">
              <a:buSzPct val="60000"/>
              <a:buFontTx/>
              <a:buChar char="•"/>
            </a:pPr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Предоставление </a:t>
            </a:r>
            <a:r>
              <a:rPr lang="ru-RU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места в общежитии</a:t>
            </a:r>
          </a:p>
          <a:p>
            <a:pPr eaLnBrk="0" hangingPunct="0">
              <a:buSzPct val="60000"/>
              <a:buFontTx/>
              <a:buChar char="•"/>
            </a:pPr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Направление </a:t>
            </a:r>
            <a:r>
              <a:rPr lang="ru-RU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 практику в </a:t>
            </a:r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хозяйство</a:t>
            </a:r>
            <a:b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ru-RU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предоставившее стипендию</a:t>
            </a:r>
            <a:endParaRPr 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4822" name="Text Box 70"/>
          <p:cNvSpPr txBox="1">
            <a:spLocks noChangeArrowheads="1"/>
          </p:cNvSpPr>
          <p:nvPr/>
        </p:nvSpPr>
        <p:spPr bwMode="auto">
          <a:xfrm>
            <a:off x="5373233" y="5435932"/>
            <a:ext cx="3533023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48627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Студент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eaLnBrk="0" hangingPunct="0">
              <a:buSzPct val="60000"/>
              <a:buFontTx/>
              <a:buChar char="•"/>
            </a:pPr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Выполнение </a:t>
            </a:r>
            <a:r>
              <a:rPr lang="ru-RU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учебного плана</a:t>
            </a:r>
          </a:p>
          <a:p>
            <a:pPr eaLnBrk="0" hangingPunct="0">
              <a:buSzPct val="60000"/>
              <a:buFontTx/>
              <a:buChar char="•"/>
            </a:pPr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Отработать </a:t>
            </a:r>
            <a:r>
              <a:rPr lang="ru-RU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хозяйстве не менее 3 лет</a:t>
            </a:r>
          </a:p>
          <a:p>
            <a:pPr eaLnBrk="0" hangingPunct="0">
              <a:buSzPct val="60000"/>
              <a:buFontTx/>
              <a:buChar char="•"/>
            </a:pPr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Отработать </a:t>
            </a:r>
            <a:r>
              <a:rPr lang="ru-RU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хозяйстве не менее 5 лет </a:t>
            </a:r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в </a:t>
            </a:r>
            <a:r>
              <a:rPr lang="ru-RU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случае получения жилья</a:t>
            </a:r>
            <a:endParaRPr 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74823" name="Picture 7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012173"/>
            <a:ext cx="2639444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824" name="AutoShape 72"/>
          <p:cNvSpPr>
            <a:spLocks noChangeArrowheads="1"/>
          </p:cNvSpPr>
          <p:nvPr/>
        </p:nvSpPr>
        <p:spPr bwMode="auto">
          <a:xfrm>
            <a:off x="251522" y="4437112"/>
            <a:ext cx="3889494" cy="635793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x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Абитуриент или студенты 1-3 курсов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 eaLnBrk="0" hangingPunct="0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(200 человек ежегодно)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4827" name="AutoShape 75"/>
          <p:cNvSpPr>
            <a:spLocks noChangeArrowheads="1"/>
          </p:cNvSpPr>
          <p:nvPr/>
        </p:nvSpPr>
        <p:spPr bwMode="auto">
          <a:xfrm rot="16200000">
            <a:off x="2817871" y="1170815"/>
            <a:ext cx="987977" cy="1080120"/>
          </a:xfrm>
          <a:prstGeom prst="leftArrow">
            <a:avLst>
              <a:gd name="adj1" fmla="val 50000"/>
              <a:gd name="adj2" fmla="val 44195"/>
            </a:avLst>
          </a:prstGeom>
          <a:ln>
            <a:headEnd/>
            <a:tailEnd/>
          </a:ln>
          <a:ex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eaVert" wrap="none" anchor="ctr"/>
          <a:lstStyle/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50%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4828" name="AutoShape 76"/>
          <p:cNvSpPr>
            <a:spLocks noChangeArrowheads="1"/>
          </p:cNvSpPr>
          <p:nvPr/>
        </p:nvSpPr>
        <p:spPr bwMode="auto">
          <a:xfrm>
            <a:off x="3826694" y="953763"/>
            <a:ext cx="1609401" cy="702469"/>
          </a:xfrm>
          <a:prstGeom prst="leftArrow">
            <a:avLst>
              <a:gd name="adj1" fmla="val 50000"/>
              <a:gd name="adj2" fmla="val 38432"/>
            </a:avLst>
          </a:prstGeom>
          <a:ln>
            <a:headEnd/>
            <a:tailEnd/>
          </a:ln>
          <a:ex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50%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4829" name="AutoShape 77"/>
          <p:cNvSpPr>
            <a:spLocks noChangeArrowheads="1"/>
          </p:cNvSpPr>
          <p:nvPr/>
        </p:nvSpPr>
        <p:spPr bwMode="auto">
          <a:xfrm>
            <a:off x="1448224" y="5100039"/>
            <a:ext cx="1439333" cy="864394"/>
          </a:xfrm>
          <a:prstGeom prst="upDownArrow">
            <a:avLst>
              <a:gd name="adj1" fmla="val 50000"/>
              <a:gd name="adj2" fmla="val 21353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extLst/>
        </p:spPr>
        <p:txBody>
          <a:bodyPr wrap="none" anchor="ctr"/>
          <a:lstStyle/>
          <a:p>
            <a:endParaRPr lang="ru-RU"/>
          </a:p>
        </p:txBody>
      </p:sp>
      <p:sp>
        <p:nvSpPr>
          <p:cNvPr id="74830" name="Text Box 78"/>
          <p:cNvSpPr txBox="1">
            <a:spLocks noChangeArrowheads="1"/>
          </p:cNvSpPr>
          <p:nvPr/>
        </p:nvSpPr>
        <p:spPr bwMode="auto">
          <a:xfrm>
            <a:off x="323528" y="5072704"/>
            <a:ext cx="368413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48627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+</a:t>
            </a:r>
          </a:p>
          <a:p>
            <a:pPr algn="ctr" eaLnBrk="0" hangingPunct="0"/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Государственная стипендия</a:t>
            </a:r>
          </a:p>
          <a:p>
            <a:pPr algn="ctr" eaLnBrk="0" hangingPunct="0"/>
            <a:r>
              <a:rPr lang="ru-RU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(студентам бюджетной формы обучения)</a:t>
            </a:r>
            <a:endParaRPr lang="en-US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941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548680"/>
            <a:ext cx="8784976" cy="6165304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lnSpc>
                <a:spcPct val="110000"/>
              </a:lnSpc>
              <a:buNone/>
            </a:pPr>
            <a:r>
              <a:rPr lang="ru-RU" sz="6400" u="sng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6400" u="sng" dirty="0">
                <a:latin typeface="Arial" pitchFamily="34" charset="0"/>
                <a:cs typeface="Arial" pitchFamily="34" charset="0"/>
              </a:rPr>
              <a:t>Настоящая форма разработана в соответствии с положениями </a:t>
            </a:r>
            <a:r>
              <a:rPr lang="ru-RU" sz="6400" dirty="0">
                <a:latin typeface="Arial" pitchFamily="34" charset="0"/>
                <a:cs typeface="Arial" pitchFamily="34" charset="0"/>
                <a:hlinkClick r:id="rId2"/>
              </a:rPr>
              <a:t>статей 198-208</a:t>
            </a:r>
            <a:r>
              <a:rPr lang="ru-RU" sz="6400" dirty="0">
                <a:latin typeface="Arial" pitchFamily="34" charset="0"/>
                <a:cs typeface="Arial" pitchFamily="34" charset="0"/>
              </a:rPr>
              <a:t> ТК РФ</a:t>
            </a:r>
          </a:p>
          <a:p>
            <a:pPr marL="0" indent="0" algn="ctr">
              <a:lnSpc>
                <a:spcPct val="110000"/>
              </a:lnSpc>
              <a:buNone/>
            </a:pPr>
            <a:r>
              <a:rPr lang="ru-RU" sz="4500" dirty="0">
                <a:latin typeface="Arial" pitchFamily="34" charset="0"/>
                <a:cs typeface="Arial" pitchFamily="34" charset="0"/>
              </a:rPr>
              <a:t> </a:t>
            </a:r>
            <a:r>
              <a:rPr lang="ru-RU" sz="8000" b="1" dirty="0" smtClean="0">
                <a:latin typeface="Arial" pitchFamily="34" charset="0"/>
                <a:cs typeface="Arial" pitchFamily="34" charset="0"/>
              </a:rPr>
              <a:t>Ученический </a:t>
            </a:r>
            <a:r>
              <a:rPr lang="ru-RU" sz="8000" b="1" dirty="0">
                <a:latin typeface="Arial" pitchFamily="34" charset="0"/>
                <a:cs typeface="Arial" pitchFamily="34" charset="0"/>
              </a:rPr>
              <a:t>договор 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ru-RU" sz="8000" dirty="0">
                <a:latin typeface="Arial" pitchFamily="34" charset="0"/>
                <a:cs typeface="Arial" pitchFamily="34" charset="0"/>
              </a:rPr>
              <a:t> </a:t>
            </a:r>
            <a:r>
              <a:rPr lang="ru-RU" sz="80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ru-RU" sz="8000" b="1" dirty="0">
                <a:latin typeface="Arial" pitchFamily="34" charset="0"/>
                <a:cs typeface="Arial" pitchFamily="34" charset="0"/>
              </a:rPr>
              <a:t>Полное наименование юридического лица</a:t>
            </a:r>
            <a:r>
              <a:rPr lang="ru-RU" sz="8000" dirty="0">
                <a:latin typeface="Arial" pitchFamily="34" charset="0"/>
                <a:cs typeface="Arial" pitchFamily="34" charset="0"/>
              </a:rPr>
              <a:t>], в лице [</a:t>
            </a:r>
            <a:r>
              <a:rPr lang="ru-RU" sz="8000" b="1" dirty="0">
                <a:latin typeface="Arial" pitchFamily="34" charset="0"/>
                <a:cs typeface="Arial" pitchFamily="34" charset="0"/>
              </a:rPr>
              <a:t>должность, Ф. И. О.</a:t>
            </a:r>
            <a:r>
              <a:rPr lang="ru-RU" sz="8000" dirty="0">
                <a:latin typeface="Arial" pitchFamily="34" charset="0"/>
                <a:cs typeface="Arial" pitchFamily="34" charset="0"/>
              </a:rPr>
              <a:t>], действующего на основании [</a:t>
            </a:r>
            <a:r>
              <a:rPr lang="ru-RU" sz="8000" b="1" dirty="0">
                <a:latin typeface="Arial" pitchFamily="34" charset="0"/>
                <a:cs typeface="Arial" pitchFamily="34" charset="0"/>
              </a:rPr>
              <a:t>наименование документа, подтверждающего полномочия</a:t>
            </a:r>
            <a:r>
              <a:rPr lang="ru-RU" sz="8000" dirty="0">
                <a:latin typeface="Arial" pitchFamily="34" charset="0"/>
                <a:cs typeface="Arial" pitchFamily="34" charset="0"/>
              </a:rPr>
              <a:t>], именуемый в дальнейшем "Работодатель", с одной </a:t>
            </a:r>
            <a:r>
              <a:rPr lang="ru-RU" sz="8000" dirty="0" smtClean="0">
                <a:latin typeface="Arial" pitchFamily="34" charset="0"/>
                <a:cs typeface="Arial" pitchFamily="34" charset="0"/>
              </a:rPr>
              <a:t>стороны и </a:t>
            </a:r>
            <a:r>
              <a:rPr lang="ru-RU" sz="8000" dirty="0">
                <a:latin typeface="Arial" pitchFamily="34" charset="0"/>
                <a:cs typeface="Arial" pitchFamily="34" charset="0"/>
              </a:rPr>
              <a:t>[</a:t>
            </a:r>
            <a:r>
              <a:rPr lang="ru-RU" sz="8000" b="1" dirty="0">
                <a:latin typeface="Arial" pitchFamily="34" charset="0"/>
                <a:cs typeface="Arial" pitchFamily="34" charset="0"/>
              </a:rPr>
              <a:t>Ф. И. О. лица</a:t>
            </a:r>
            <a:r>
              <a:rPr lang="ru-RU" sz="8000" dirty="0">
                <a:latin typeface="Arial" pitchFamily="34" charset="0"/>
                <a:cs typeface="Arial" pitchFamily="34" charset="0"/>
              </a:rPr>
              <a:t>], именуемый в дальнейшем "Ученик", с другой стороны, а вместе именуемые "Стороны", заключили настоящий договор о нижеследующем</a:t>
            </a:r>
            <a:r>
              <a:rPr lang="ru-RU" sz="80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ru-RU" sz="8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8000" dirty="0" smtClean="0">
                <a:latin typeface="Arial" pitchFamily="34" charset="0"/>
                <a:cs typeface="Arial" pitchFamily="34" charset="0"/>
              </a:rPr>
              <a:t>                                   </a:t>
            </a:r>
            <a:r>
              <a:rPr lang="ru-RU" sz="8000" dirty="0">
                <a:latin typeface="Arial" pitchFamily="34" charset="0"/>
                <a:cs typeface="Arial" pitchFamily="34" charset="0"/>
              </a:rPr>
              <a:t> </a:t>
            </a:r>
            <a:r>
              <a:rPr lang="ru-RU" sz="8000" b="1" u="sng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8000" b="1" u="sng" dirty="0">
                <a:latin typeface="Arial" pitchFamily="34" charset="0"/>
                <a:cs typeface="Arial" pitchFamily="34" charset="0"/>
              </a:rPr>
              <a:t>. Предмет договора</a:t>
            </a:r>
            <a:endParaRPr lang="ru-RU" sz="8000" b="1" dirty="0">
              <a:latin typeface="Arial" pitchFamily="34" charset="0"/>
              <a:cs typeface="Arial" pitchFamily="34" charset="0"/>
            </a:endParaRPr>
          </a:p>
          <a:p>
            <a:pPr marL="0" indent="0" algn="just">
              <a:lnSpc>
                <a:spcPct val="110000"/>
              </a:lnSpc>
              <a:buNone/>
            </a:pPr>
            <a:r>
              <a:rPr lang="ru-RU" sz="8000" dirty="0">
                <a:latin typeface="Arial" pitchFamily="34" charset="0"/>
                <a:cs typeface="Arial" pitchFamily="34" charset="0"/>
              </a:rPr>
              <a:t> </a:t>
            </a:r>
            <a:r>
              <a:rPr lang="ru-RU" sz="8000" u="sng" dirty="0" smtClean="0">
                <a:latin typeface="Arial" pitchFamily="34" charset="0"/>
                <a:cs typeface="Arial" pitchFamily="34" charset="0"/>
              </a:rPr>
              <a:t>1.1</a:t>
            </a:r>
            <a:r>
              <a:rPr lang="ru-RU" sz="8000" u="sng" dirty="0">
                <a:latin typeface="Arial" pitchFamily="34" charset="0"/>
                <a:cs typeface="Arial" pitchFamily="34" charset="0"/>
              </a:rPr>
              <a:t>. В соответствии с условиями настоящего договора Работодатель обязуется обеспечить Ученику возможность обучения, а Работник обязуется пройти обучение и в соответствии с полученной квалификацией проработать по трудовому договору, заключенному с Работодателем, </a:t>
            </a:r>
            <a:r>
              <a:rPr lang="ru-RU" sz="8000" b="1" u="sng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не менее трех лет</a:t>
            </a:r>
            <a:r>
              <a:rPr lang="ru-RU" sz="5500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ru-RU" sz="8000" dirty="0" smtClean="0">
                <a:latin typeface="Arial" pitchFamily="34" charset="0"/>
                <a:cs typeface="Arial" pitchFamily="34" charset="0"/>
              </a:rPr>
              <a:t>    4.1</a:t>
            </a:r>
            <a:r>
              <a:rPr lang="ru-RU" sz="8000" dirty="0">
                <a:latin typeface="Arial" pitchFamily="34" charset="0"/>
                <a:cs typeface="Arial" pitchFamily="34" charset="0"/>
              </a:rPr>
              <a:t>. В течение всего периода успешного прохождения обучения Работодатель выплачивает Обучающемуся стипендию в размере </a:t>
            </a:r>
            <a:r>
              <a:rPr lang="ru-RU" sz="80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10 000(десяти тысяч </a:t>
            </a:r>
            <a:r>
              <a:rPr lang="ru-RU" sz="8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рублей)в </a:t>
            </a:r>
            <a:r>
              <a:rPr lang="ru-RU" sz="80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месяц</a:t>
            </a:r>
            <a:r>
              <a:rPr lang="ru-RU" sz="80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ru-RU" sz="8000" dirty="0">
                <a:latin typeface="Arial" pitchFamily="34" charset="0"/>
                <a:cs typeface="Arial" pitchFamily="34" charset="0"/>
              </a:rPr>
              <a:t>2.2.7. В течение 30 дней с момента предъявления соответствующего требования Работодателя </a:t>
            </a:r>
            <a:r>
              <a:rPr lang="ru-RU" sz="80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полностью возместить Работодателю понесенные им на обучение расходы, в том числе выплаченную за весь период обучения стипендию в следующих случаях</a:t>
            </a:r>
            <a:r>
              <a:rPr lang="ru-RU" sz="8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8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10000"/>
              </a:lnSpc>
            </a:pP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Объект 1"/>
          <p:cNvSpPr txBox="1">
            <a:spLocks/>
          </p:cNvSpPr>
          <p:nvPr/>
        </p:nvSpPr>
        <p:spPr>
          <a:xfrm>
            <a:off x="0" y="-27384"/>
            <a:ext cx="9073008" cy="780799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sz="33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Ученический договор</a:t>
            </a:r>
            <a:endParaRPr lang="ru-RU" sz="33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74945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" y="1"/>
            <a:ext cx="9144000" cy="71558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225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Улучшение жилищных условий граждан, проживающих </a:t>
            </a:r>
            <a:br>
              <a:rPr lang="ru-RU" sz="225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25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сельской местности</a:t>
            </a:r>
            <a:endParaRPr lang="ru-RU" sz="225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28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" name="Rectangle 29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" name="Rectangle 30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2" name="Picture 31"/>
          <p:cNvPicPr>
            <a:picLocks noChangeAspect="1" noChangeArrowheads="1"/>
          </p:cNvPicPr>
          <p:nvPr/>
        </p:nvPicPr>
        <p:blipFill rotWithShape="1">
          <a:blip r:embed="rId2"/>
          <a:srcRect l="53658" t="43656" r="38363" b="32949"/>
          <a:stretch/>
        </p:blipFill>
        <p:spPr bwMode="auto">
          <a:xfrm rot="5400000">
            <a:off x="1202349" y="4999152"/>
            <a:ext cx="978662" cy="2304256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5" name="Прямоугольник 24"/>
          <p:cNvSpPr/>
          <p:nvPr/>
        </p:nvSpPr>
        <p:spPr>
          <a:xfrm>
            <a:off x="160024" y="939056"/>
            <a:ext cx="8823954" cy="5468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В 2016 году мероприятия по строительству жилья в сельской местности будут осуществляться в рамках ФЦП «Устойчивое развитие сельских территорий на 2014-2017годы и на период до 2020 года» </a:t>
            </a:r>
          </a:p>
          <a:p>
            <a:r>
              <a:rPr lang="ru-RU" sz="1600" dirty="0" smtClean="0"/>
              <a:t>Объем </a:t>
            </a:r>
            <a:r>
              <a:rPr lang="ru-RU" sz="1600" dirty="0"/>
              <a:t>финансирования в рамках данной программы в </a:t>
            </a:r>
            <a:r>
              <a:rPr lang="ru-RU" sz="1600" dirty="0" smtClean="0"/>
              <a:t>2015 </a:t>
            </a:r>
            <a:r>
              <a:rPr lang="ru-RU" sz="1600" dirty="0"/>
              <a:t>году составил </a:t>
            </a:r>
            <a:r>
              <a:rPr lang="ru-RU" sz="1600" dirty="0" smtClean="0"/>
              <a:t>415,4 </a:t>
            </a:r>
            <a:r>
              <a:rPr lang="ru-RU" sz="1600" dirty="0"/>
              <a:t>млн. руб. (бюджет РФ – </a:t>
            </a:r>
            <a:r>
              <a:rPr lang="ru-RU" sz="1600" dirty="0" smtClean="0"/>
              <a:t>290,8 </a:t>
            </a:r>
            <a:r>
              <a:rPr lang="ru-RU" sz="1600" dirty="0" err="1"/>
              <a:t>млн.р</a:t>
            </a:r>
            <a:r>
              <a:rPr lang="ru-RU" sz="1600" dirty="0"/>
              <a:t>., бюджет РТ – </a:t>
            </a:r>
            <a:r>
              <a:rPr lang="ru-RU" sz="1600" dirty="0" smtClean="0"/>
              <a:t>124,6 </a:t>
            </a:r>
            <a:r>
              <a:rPr lang="ru-RU" sz="1600" dirty="0" err="1"/>
              <a:t>млн.р</a:t>
            </a:r>
            <a:r>
              <a:rPr lang="ru-RU" sz="1600" dirty="0"/>
              <a:t>.) для </a:t>
            </a:r>
            <a:r>
              <a:rPr lang="ru-RU" sz="1600" dirty="0" smtClean="0"/>
              <a:t>612 </a:t>
            </a:r>
            <a:r>
              <a:rPr lang="ru-RU" sz="1600" dirty="0"/>
              <a:t>семей.</a:t>
            </a:r>
          </a:p>
          <a:p>
            <a:r>
              <a:rPr lang="ru-RU" sz="1600" dirty="0"/>
              <a:t>Введено преимущественное право для получения субсидии:</a:t>
            </a:r>
          </a:p>
          <a:p>
            <a:r>
              <a:rPr lang="ru-RU" sz="1600" dirty="0"/>
              <a:t>- в первую очередь работникам АПК;</a:t>
            </a:r>
          </a:p>
          <a:p>
            <a:r>
              <a:rPr lang="ru-RU" sz="1600" dirty="0"/>
              <a:t>-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учащимся последнего курса образовательного учреждения высшего (среднего, начального) профессионального образования, заключившим соглашение с работодателем о трудоустройстве в сельской местности, в которой изъявили постоянно проживать и работать в АПК по окончании учебы;</a:t>
            </a:r>
          </a:p>
          <a:p>
            <a:r>
              <a:rPr lang="ru-RU" sz="1600" dirty="0"/>
              <a:t>- молодым семьям и молодым специалистам, переехавшим в сельскую местность, в которой один из членов молодой семьи или молодой специалист работает в АПК;</a:t>
            </a:r>
          </a:p>
          <a:p>
            <a:r>
              <a:rPr lang="ru-RU" sz="1600" dirty="0"/>
              <a:t>На </a:t>
            </a:r>
            <a:r>
              <a:rPr lang="ru-RU" sz="1600" dirty="0" smtClean="0"/>
              <a:t>2016 </a:t>
            </a:r>
            <a:r>
              <a:rPr lang="ru-RU" sz="1600" dirty="0"/>
              <a:t>год объем выделяемых средств за счет федерального бюджета на данные цели </a:t>
            </a:r>
            <a:r>
              <a:rPr lang="ru-RU" sz="1600" dirty="0" smtClean="0"/>
              <a:t>составит 365,7 </a:t>
            </a:r>
            <a:r>
              <a:rPr lang="ru-RU" sz="1600" dirty="0" err="1" smtClean="0"/>
              <a:t>млн.руб</a:t>
            </a:r>
            <a:r>
              <a:rPr lang="ru-RU" sz="1600" dirty="0" smtClean="0"/>
              <a:t>. примерно на 410 семей.</a:t>
            </a:r>
            <a:endParaRPr lang="ru-RU" sz="1600" dirty="0"/>
          </a:p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2.В целях привлечения специалистов для работы в АПК в сельской местности в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2016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году запланировано строительство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450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домов в рамках программы «Арендное жилье».</a:t>
            </a:r>
          </a:p>
          <a:p>
            <a:pPr algn="just"/>
            <a:endParaRPr lang="ru-RU" sz="16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ts val="1600"/>
              </a:lnSpc>
            </a:pPr>
            <a:r>
              <a:rPr lang="ru-RU" b="1" dirty="0" smtClean="0"/>
              <a:t> 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t="7600"/>
          <a:stretch/>
        </p:blipFill>
        <p:spPr bwMode="auto">
          <a:xfrm>
            <a:off x="7020272" y="5589240"/>
            <a:ext cx="1772290" cy="1124080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7" name="TextBox 26"/>
          <p:cNvSpPr txBox="1"/>
          <p:nvPr/>
        </p:nvSpPr>
        <p:spPr>
          <a:xfrm>
            <a:off x="98168" y="3655877"/>
            <a:ext cx="71170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</a:t>
            </a:r>
            <a:r>
              <a:rPr lang="ru-RU" sz="1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ru-RU" sz="16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2020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87420" y="-1569"/>
            <a:ext cx="8149076" cy="96436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lnSpc>
                <a:spcPts val="3400"/>
              </a:lnSpc>
              <a:defRPr sz="3200" b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ельскохозяйственные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ярмарки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Республике Татарстан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3698698"/>
            <a:ext cx="9144000" cy="3159302"/>
          </a:xfrm>
          <a:prstGeom prst="rect">
            <a:avLst/>
          </a:prstGeom>
          <a:gradFill flip="none" rotWithShape="1">
            <a:gsLst>
              <a:gs pos="0">
                <a:srgbClr val="FFF0C5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513869" y="908720"/>
            <a:ext cx="5522627" cy="4385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Проводились </a:t>
            </a:r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во всех </a:t>
            </a:r>
            <a:r>
              <a:rPr lang="ru-RU" sz="2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крупных </a:t>
            </a:r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городах </a:t>
            </a:r>
            <a:r>
              <a:rPr lang="ru-RU" sz="2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республики</a:t>
            </a:r>
          </a:p>
          <a:p>
            <a:endParaRPr lang="ru-RU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 2015 году проведено </a:t>
            </a:r>
            <a:r>
              <a:rPr lang="ru-RU" sz="22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34 </a:t>
            </a:r>
            <a:r>
              <a:rPr lang="ru-RU" sz="2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ярмарки. </a:t>
            </a:r>
            <a:endParaRPr lang="ru-RU" sz="1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Казань, </a:t>
            </a:r>
            <a:r>
              <a:rPr lang="ru-RU" sz="22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Н.Челны</a:t>
            </a:r>
            <a:r>
              <a:rPr lang="ru-RU" sz="2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- реализовано </a:t>
            </a:r>
            <a:r>
              <a:rPr lang="ru-RU" sz="22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продукции </a:t>
            </a:r>
            <a:r>
              <a:rPr lang="ru-RU" sz="2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22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сумму </a:t>
            </a:r>
            <a:r>
              <a:rPr lang="ru-RU" sz="2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1,5 млрд </a:t>
            </a:r>
            <a:r>
              <a:rPr lang="ru-RU" sz="2200" b="1" strike="sngStrike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ru-RU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1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т.ч</a:t>
            </a:r>
            <a:r>
              <a:rPr lang="ru-RU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.:</a:t>
            </a:r>
          </a:p>
          <a:p>
            <a:pPr>
              <a:tabLst>
                <a:tab pos="3586163" algn="l"/>
              </a:tabLst>
            </a:pPr>
            <a:r>
              <a:rPr lang="ru-RU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  - </a:t>
            </a:r>
            <a:r>
              <a:rPr lang="ru-RU" sz="2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мясо всех </a:t>
            </a:r>
            <a:r>
              <a:rPr lang="ru-RU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видов	</a:t>
            </a:r>
            <a:r>
              <a:rPr lang="ru-RU" sz="21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2,4 </a:t>
            </a:r>
            <a:r>
              <a:rPr lang="ru-RU" sz="21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тыс.тн</a:t>
            </a:r>
            <a:endParaRPr lang="ru-RU" sz="2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586163" algn="l"/>
              </a:tabLst>
            </a:pPr>
            <a:r>
              <a:rPr lang="ru-RU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  - разливное молоко	</a:t>
            </a:r>
            <a:r>
              <a:rPr lang="ru-RU" sz="21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1,7 </a:t>
            </a:r>
            <a:r>
              <a:rPr lang="ru-RU" sz="21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тыс.тн</a:t>
            </a:r>
            <a:r>
              <a:rPr lang="ru-RU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tabLst>
                <a:tab pos="3586163" algn="l"/>
              </a:tabLst>
            </a:pPr>
            <a:r>
              <a:rPr lang="ru-RU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  - </a:t>
            </a:r>
            <a:r>
              <a:rPr lang="ru-RU" sz="2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куриное </a:t>
            </a:r>
            <a:r>
              <a:rPr lang="ru-RU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яйцо	</a:t>
            </a:r>
            <a:r>
              <a:rPr lang="ru-RU" sz="21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20,2 </a:t>
            </a:r>
            <a:r>
              <a:rPr lang="ru-RU" sz="21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млн.шт</a:t>
            </a:r>
            <a:r>
              <a:rPr lang="ru-RU" sz="21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586163" algn="l"/>
              </a:tabLst>
            </a:pPr>
            <a:r>
              <a:rPr lang="ru-RU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  - мука	</a:t>
            </a:r>
            <a:r>
              <a:rPr lang="ru-RU" sz="21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2,1 </a:t>
            </a:r>
            <a:r>
              <a:rPr lang="ru-RU" sz="21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тыс.тн</a:t>
            </a:r>
            <a:endParaRPr lang="ru-RU" sz="2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586163" algn="l"/>
              </a:tabLst>
            </a:pPr>
            <a:r>
              <a:rPr lang="ru-RU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  - </a:t>
            </a:r>
            <a:r>
              <a:rPr lang="ru-RU" sz="2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овощи и </a:t>
            </a:r>
            <a:r>
              <a:rPr lang="ru-RU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картофель	</a:t>
            </a:r>
            <a:r>
              <a:rPr lang="ru-RU" sz="21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12,1 </a:t>
            </a:r>
            <a:r>
              <a:rPr lang="ru-RU" sz="21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тыс.тн</a:t>
            </a:r>
            <a:endParaRPr lang="ru-RU" sz="2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586163" algn="l"/>
              </a:tabLst>
            </a:pPr>
            <a:r>
              <a:rPr lang="ru-RU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  - </a:t>
            </a:r>
            <a:r>
              <a:rPr lang="ru-RU" sz="2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сахарный </a:t>
            </a:r>
            <a:r>
              <a:rPr lang="ru-RU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песок	</a:t>
            </a:r>
            <a:r>
              <a:rPr lang="ru-RU" sz="21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1,8 </a:t>
            </a:r>
            <a:r>
              <a:rPr lang="ru-RU" sz="21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тыс.тн</a:t>
            </a:r>
            <a:endParaRPr lang="ru-RU" sz="2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4" descr="C:\Users\Миннибаев\Desktop\Картофель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43" y="4766234"/>
            <a:ext cx="3105021" cy="1880472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C:\Users\Миннибаев\Desktop\2015-10-31 06.50.5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5302724"/>
            <a:ext cx="2303404" cy="1386514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Объект 2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457"/>
          <a:stretch/>
        </p:blipFill>
        <p:spPr>
          <a:xfrm>
            <a:off x="3577674" y="5302724"/>
            <a:ext cx="2303405" cy="1386514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2" descr="\\192.168.0.3\Forum 2014\АХМЕТОВ КАБМИН\Ахметов Кабмин 1 ноября\Хлам\фото агропромпарк\DSC08071.JPG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1513"/>
          <a:stretch/>
        </p:blipFill>
        <p:spPr bwMode="auto">
          <a:xfrm>
            <a:off x="242842" y="980728"/>
            <a:ext cx="3100192" cy="1822739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\\RAY\Forum 2014\АХМЕТОВ КАБМИН\Ахметов Кабмин 1 ноября\фото агропромпарк\ярмарка сентябрь\IMG_0162_1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6465" t="2410"/>
          <a:stretch/>
        </p:blipFill>
        <p:spPr bwMode="auto">
          <a:xfrm>
            <a:off x="248748" y="2911335"/>
            <a:ext cx="3099116" cy="1741801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Овал 13"/>
          <p:cNvSpPr/>
          <p:nvPr/>
        </p:nvSpPr>
        <p:spPr>
          <a:xfrm>
            <a:off x="8676456" y="6525057"/>
            <a:ext cx="368933" cy="243298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15</a:t>
            </a:r>
            <a:endParaRPr 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Picture 2" descr="\\RAY\Pictures\ЭМБЛЕМЫ\МСХ\герб МСХ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28" y="107956"/>
            <a:ext cx="788592" cy="76490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94405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8604197" y="582458"/>
            <a:ext cx="441192" cy="434129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-1" y="3230906"/>
            <a:ext cx="9144001" cy="360040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887420" y="-489"/>
            <a:ext cx="8256580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lnSpc>
                <a:spcPct val="100000"/>
              </a:lnSpc>
              <a:defRPr sz="3200" b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/>
              <a:t>Стоимость минимального набора </a:t>
            </a:r>
            <a:br>
              <a:rPr lang="ru-RU" dirty="0"/>
            </a:br>
            <a:r>
              <a:rPr lang="ru-RU" dirty="0"/>
              <a:t>продуктов питания в феврале </a:t>
            </a:r>
            <a:r>
              <a:rPr lang="ru-RU" dirty="0" smtClean="0"/>
              <a:t>2016г., </a:t>
            </a:r>
            <a:r>
              <a:rPr lang="ru-RU" strike="sngStrike" dirty="0" smtClean="0">
                <a:latin typeface="Times New Roman" pitchFamily="18" charset="0"/>
                <a:cs typeface="Times New Roman" pitchFamily="18" charset="0"/>
              </a:rPr>
              <a:t>Р</a:t>
            </a:r>
            <a:endParaRPr lang="ru-RU" strike="sngStrike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287953238"/>
              </p:ext>
            </p:extLst>
          </p:nvPr>
        </p:nvGraphicFramePr>
        <p:xfrm>
          <a:off x="179512" y="1196752"/>
          <a:ext cx="8735344" cy="53283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" name="Picture 2" descr="\\RAY\Pictures\ЭМБЛЕМЫ\МСХ\герб МСХ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28" y="107956"/>
            <a:ext cx="788592" cy="76490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Овал 10"/>
          <p:cNvSpPr/>
          <p:nvPr/>
        </p:nvSpPr>
        <p:spPr>
          <a:xfrm>
            <a:off x="8784324" y="6525057"/>
            <a:ext cx="261065" cy="243298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endParaRPr 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7459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1375413"/>
              </p:ext>
            </p:extLst>
          </p:nvPr>
        </p:nvGraphicFramePr>
        <p:xfrm>
          <a:off x="251520" y="1542354"/>
          <a:ext cx="8679466" cy="5009600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{5940675A-B579-460E-94D1-54222C63F5DA}</a:tableStyleId>
              </a:tblPr>
              <a:tblGrid>
                <a:gridCol w="4824536"/>
                <a:gridCol w="1224136"/>
                <a:gridCol w="1194937"/>
                <a:gridCol w="1435857"/>
              </a:tblGrid>
              <a:tr h="480412">
                <a:tc rowSpan="2"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240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              Продукция</a:t>
                      </a:r>
                      <a:endParaRPr lang="ru-RU" sz="2400" b="1" i="0" u="none" strike="noStrik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000" marR="36000" marT="36000" marB="0" anchor="ctr">
                    <a:solidFill>
                      <a:srgbClr val="EEEAE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400" b="1" u="none" strike="noStrike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Февраль</a:t>
                      </a:r>
                      <a:endParaRPr kumimoji="0" lang="ru-RU" sz="2400" b="1" u="none" strike="noStrike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72000" marR="36000" marT="3600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AE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kumimoji="0" lang="ru-RU" sz="2400" b="1" u="none" strike="noStrike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AE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400" b="1" u="none" strike="noStrike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+mn-ea"/>
                          <a:cs typeface="Arial" pitchFamily="34" charset="0"/>
                        </a:rPr>
                        <a:t>% </a:t>
                      </a:r>
                      <a:br>
                        <a:rPr kumimoji="0" lang="ru-RU" sz="2400" b="1" u="none" strike="noStrike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+mn-ea"/>
                          <a:cs typeface="Arial" pitchFamily="34" charset="0"/>
                        </a:rPr>
                      </a:br>
                      <a:r>
                        <a:rPr kumimoji="0" lang="ru-RU" sz="2400" b="1" u="none" strike="noStrike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роста</a:t>
                      </a:r>
                      <a:endParaRPr kumimoji="0" lang="ru-RU" sz="2400" b="1" u="none" strike="noStrike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72000" marR="36000" marT="36000" marB="0" anchor="ctr">
                    <a:solidFill>
                      <a:srgbClr val="EEEAE2"/>
                    </a:solidFill>
                  </a:tcPr>
                </a:tc>
              </a:tr>
              <a:tr h="4804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400" b="1" u="none" strike="noStrike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2015г.</a:t>
                      </a:r>
                      <a:endParaRPr kumimoji="0" lang="ru-RU" sz="2400" b="1" u="none" strike="noStrike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72000" marR="36000" marT="3600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EEA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400" b="1" u="none" strike="noStrike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2016г.</a:t>
                      </a:r>
                      <a:endParaRPr kumimoji="0" lang="ru-RU" sz="2400" b="1" u="none" strike="noStrike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72000" marR="36000" marT="3600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EEAE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3306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Морковь</a:t>
                      </a:r>
                    </a:p>
                  </a:txBody>
                  <a:tcPr marL="72000" marR="36000" marT="360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72000" marR="36000" marT="360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36000" marT="360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 smtClean="0"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</a:t>
                      </a:r>
                      <a:endParaRPr lang="ru-RU" sz="2800" b="1" i="0" u="none" strike="noStrike" dirty="0">
                        <a:solidFill>
                          <a:srgbClr val="0066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36000" marT="36000" marB="0" anchor="ctr">
                    <a:noFill/>
                  </a:tcPr>
                </a:tc>
              </a:tr>
              <a:tr h="553306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Яйца куриные</a:t>
                      </a:r>
                    </a:p>
                  </a:txBody>
                  <a:tcPr marL="72000" marR="36000" marT="360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>
                          <a:solidFill>
                            <a:srgbClr val="FF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72000" marR="36000" marT="360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 smtClean="0"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</a:t>
                      </a:r>
                      <a:endParaRPr lang="ru-RU" sz="2800" b="1" i="0" u="none" strike="noStrike" dirty="0">
                        <a:solidFill>
                          <a:srgbClr val="0066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36000" marT="360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 smtClean="0"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  <a:endParaRPr lang="ru-RU" sz="2800" b="1" i="0" u="none" strike="noStrike" dirty="0">
                        <a:solidFill>
                          <a:srgbClr val="0066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36000" marT="36000" marB="0" anchor="ctr">
                    <a:noFill/>
                  </a:tcPr>
                </a:tc>
              </a:tr>
              <a:tr h="553306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Лук репчатый</a:t>
                      </a:r>
                    </a:p>
                  </a:txBody>
                  <a:tcPr marL="72000" marR="36000" marT="360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72000" marR="36000" marT="360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36000" marT="360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 smtClean="0"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</a:t>
                      </a:r>
                      <a:endParaRPr lang="ru-RU" sz="2800" b="1" i="0" u="none" strike="noStrike" dirty="0">
                        <a:solidFill>
                          <a:srgbClr val="0066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36000" marT="36000" marB="0" anchor="ctr">
                    <a:noFill/>
                  </a:tcPr>
                </a:tc>
              </a:tr>
              <a:tr h="917776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Хлеб и булочные изделия </a:t>
                      </a:r>
                      <a:r>
                        <a:rPr lang="en-US" sz="2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US" sz="2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2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 </a:t>
                      </a:r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пшеничной муки 1 сорта</a:t>
                      </a:r>
                    </a:p>
                  </a:txBody>
                  <a:tcPr marL="72000" marR="36000" marT="360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82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36000" marT="360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72000" marR="36000" marT="360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 smtClean="0"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ru-RU" sz="2800" b="1" i="0" u="none" strike="noStrike" dirty="0">
                        <a:solidFill>
                          <a:srgbClr val="0066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36000" marT="36000" marB="0" anchor="ctr">
                    <a:noFill/>
                  </a:tcPr>
                </a:tc>
              </a:tr>
              <a:tr h="553306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Масло сливочное</a:t>
                      </a:r>
                    </a:p>
                  </a:txBody>
                  <a:tcPr marL="72000" marR="36000" marT="360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>
                          <a:solidFill>
                            <a:srgbClr val="FF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 marL="72000" marR="36000" marT="360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36000" marT="360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 smtClean="0"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  <a:endParaRPr lang="ru-RU" sz="2800" b="1" i="0" u="none" strike="noStrike" dirty="0">
                        <a:solidFill>
                          <a:srgbClr val="0066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36000" marT="36000" marB="0" anchor="ctr"/>
                </a:tc>
              </a:tr>
              <a:tr h="917776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Молоко пастеризованное </a:t>
                      </a:r>
                      <a:r>
                        <a:rPr lang="en-US" sz="2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US" sz="2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2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2,5-3,2</a:t>
                      </a:r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жирности</a:t>
                      </a:r>
                    </a:p>
                  </a:txBody>
                  <a:tcPr marL="72000" marR="36000" marT="360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36000" marT="360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</a:t>
                      </a:r>
                    </a:p>
                  </a:txBody>
                  <a:tcPr marL="72000" marR="36000" marT="360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 smtClean="0"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ru-RU" sz="2800" b="1" i="0" u="none" strike="noStrike" dirty="0">
                        <a:solidFill>
                          <a:srgbClr val="0066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36000" marT="36000" marB="0" anchor="ctr"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827584" y="-4438"/>
            <a:ext cx="8320581" cy="140038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lnSpc>
                <a:spcPts val="3400"/>
              </a:lnSpc>
              <a:defRPr sz="3200" b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/>
              <a:t>Удельный вес республиканской продукции в ассортименте локальных торговых сетей Республики Татарстан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501800" y="1433603"/>
            <a:ext cx="1266194" cy="989488"/>
            <a:chOff x="134399" y="924581"/>
            <a:chExt cx="1266194" cy="989488"/>
          </a:xfrm>
        </p:grpSpPr>
        <p:pic>
          <p:nvPicPr>
            <p:cNvPr id="40" name="Picture 3" descr="C:\Users\KStroeva\Desktop\картинки\продукты\206304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875" r="29373" b="3707"/>
            <a:stretch/>
          </p:blipFill>
          <p:spPr bwMode="auto">
            <a:xfrm>
              <a:off x="340117" y="1016211"/>
              <a:ext cx="197104" cy="504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Picture 5" descr="C:\Users\KStroeva\Desktop\картинки\продукты\мука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2669" y="970557"/>
              <a:ext cx="324814" cy="4281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1" name="Группа 10"/>
            <p:cNvGrpSpPr/>
            <p:nvPr/>
          </p:nvGrpSpPr>
          <p:grpSpPr>
            <a:xfrm>
              <a:off x="160164" y="924581"/>
              <a:ext cx="858643" cy="804064"/>
              <a:chOff x="395537" y="989693"/>
              <a:chExt cx="1169782" cy="1019268"/>
            </a:xfrm>
            <a:effectLst/>
          </p:grpSpPr>
          <p:pic>
            <p:nvPicPr>
              <p:cNvPr id="14" name="Picture 3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5537" y="1425990"/>
                <a:ext cx="776162" cy="58297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5" name="Picture 1" descr="C:\Users\KStroeva\Desktop\картинки\продукты\Fas1.jpg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1453" r="39790"/>
              <a:stretch/>
            </p:blipFill>
            <p:spPr bwMode="auto">
              <a:xfrm>
                <a:off x="970700" y="989693"/>
                <a:ext cx="350969" cy="66440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7" name="Picture 13" descr="C:\Users\KStroeva\Desktop\kur-maso.jpg"/>
              <p:cNvPicPr>
                <a:picLocks noChangeAspect="1" noChangeArrowheads="1"/>
              </p:cNvPicPr>
              <p:nvPr/>
            </p:nvPicPr>
            <p:blipFill rotWithShape="1"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692" t="5140" r="8600" b="2682"/>
              <a:stretch/>
            </p:blipFill>
            <p:spPr bwMode="auto">
              <a:xfrm rot="2614496">
                <a:off x="858275" y="1362182"/>
                <a:ext cx="707044" cy="58706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8" name="Picture 2" descr="C:\Users\KStroeva\Desktop\Новая папка\12492284511424.jpg"/>
              <p:cNvPicPr>
                <a:picLocks noChangeAspect="1" noChangeArrowheads="1"/>
              </p:cNvPicPr>
              <p:nvPr/>
            </p:nvPicPr>
            <p:blipFill rotWithShape="1"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679" t="6982" r="2139" b="15169"/>
              <a:stretch/>
            </p:blipFill>
            <p:spPr bwMode="auto">
              <a:xfrm>
                <a:off x="774961" y="1657042"/>
                <a:ext cx="432874" cy="30940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1" name="Picture 13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6287" y="1293062"/>
              <a:ext cx="336396" cy="3054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2" name="Picture 15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399" y="1484784"/>
              <a:ext cx="591808" cy="3946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3" name="Picture 7" descr="C:\Users\KStroeva\Desktop\картинки\продукты\лук репчатый.jpg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2988" y="1455104"/>
              <a:ext cx="327605" cy="2457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10" descr="C:\Users\KStroeva\Desktop\картинки\продукты\polza-slivochnogo-masla.jpg"/>
            <p:cNvPicPr>
              <a:picLocks noChangeAspect="1" noChangeArrowheads="1"/>
            </p:cNvPicPr>
            <p:nvPr/>
          </p:nvPicPr>
          <p:blipFill rotWithShape="1">
            <a:blip r:embed="rId11" cstate="print">
              <a:clrChange>
                <a:clrFrom>
                  <a:srgbClr val="F8F9F4"/>
                </a:clrFrom>
                <a:clrTo>
                  <a:srgbClr val="F8F9F4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39" r="14340"/>
            <a:stretch/>
          </p:blipFill>
          <p:spPr bwMode="auto">
            <a:xfrm>
              <a:off x="492053" y="1484784"/>
              <a:ext cx="574300" cy="4084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9" descr="C:\Users\KStroeva\Desktop\картинки\продукты\kartofel'1.jpeg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5921" y="1415914"/>
              <a:ext cx="512654" cy="3423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" name="Picture 3" descr="C:\Users\KStroeva\Desktop\картинки\продукты\морковь.pn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6396" y="1640702"/>
              <a:ext cx="422173" cy="273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6" name="Овал 25"/>
          <p:cNvSpPr/>
          <p:nvPr/>
        </p:nvSpPr>
        <p:spPr>
          <a:xfrm>
            <a:off x="8676456" y="6525057"/>
            <a:ext cx="368933" cy="243298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14</a:t>
            </a:r>
            <a:endParaRPr 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7" name="Picture 2" descr="\\RAY\Pictures\ЭМБЛЕМЫ\МСХ\герб МСХ.jpg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28" y="107956"/>
            <a:ext cx="788592" cy="76490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1736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7928837"/>
              </p:ext>
            </p:extLst>
          </p:nvPr>
        </p:nvGraphicFramePr>
        <p:xfrm>
          <a:off x="539552" y="1124744"/>
          <a:ext cx="8064897" cy="51013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91516"/>
                <a:gridCol w="542648"/>
                <a:gridCol w="972617"/>
                <a:gridCol w="2180790"/>
                <a:gridCol w="2085237"/>
                <a:gridCol w="792089"/>
              </a:tblGrid>
              <a:tr h="247807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С В Е Д Е Н И Я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079" marR="8079" marT="8079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079" marR="8079" marT="8079" marB="0" anchor="b">
                    <a:solidFill>
                      <a:schemeClr val="bg1"/>
                    </a:solidFill>
                  </a:tcPr>
                </a:tc>
              </a:tr>
              <a:tr h="247807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о размере арендной платы </a:t>
                      </a:r>
                      <a:r>
                        <a:rPr lang="ru-RU" sz="1600" u="none" strike="noStrike" dirty="0" smtClean="0">
                          <a:effectLst/>
                        </a:rPr>
                        <a:t>за </a:t>
                      </a:r>
                      <a:r>
                        <a:rPr lang="ru-RU" sz="1600" u="none" strike="noStrike" dirty="0">
                          <a:effectLst/>
                        </a:rPr>
                        <a:t>2015 год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079" marR="8079" marT="8079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079" marR="8079" marT="8079" marB="0" anchor="b"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079" marR="8079" marT="8079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079" marR="8079" marT="8079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079" marR="8079" marT="8079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079" marR="8079" marT="8079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079" marR="8079" marT="8079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079" marR="8079" marT="8079" marB="0" anchor="b">
                    <a:solidFill>
                      <a:schemeClr val="bg1"/>
                    </a:solidFill>
                  </a:tcPr>
                </a:tc>
              </a:tr>
              <a:tr h="9676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Районы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79" marR="8079" marT="8079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Пло-щадь</a:t>
                      </a:r>
                      <a:r>
                        <a:rPr lang="ru-RU" sz="14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, га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79" marR="8079" marT="8079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Начислено </a:t>
                      </a:r>
                      <a:r>
                        <a:rPr lang="ru-RU" sz="14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согласно договора </a:t>
                      </a:r>
                      <a:r>
                        <a:rPr lang="ru-RU" sz="140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аренды, руб./га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79" marR="8079" marT="8079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Наименование хозяйства с наименьшей арендной платой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79" marR="8079" marT="8079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Лучшие хозяйства по району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79" marR="8079" marT="8079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Сред. </a:t>
                      </a:r>
                      <a:r>
                        <a:rPr lang="ru-RU" sz="14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по району, </a:t>
                      </a:r>
                      <a:r>
                        <a:rPr lang="ru-RU" sz="1400" u="none" strike="noStrike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руб</a:t>
                      </a:r>
                      <a:r>
                        <a:rPr lang="ru-RU" sz="14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/га за 2014 </a:t>
                      </a:r>
                      <a:r>
                        <a:rPr lang="ru-RU" sz="140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г.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79" marR="8079" marT="8079" marB="0" anchor="ctr">
                    <a:solidFill>
                      <a:srgbClr val="FFFF00"/>
                    </a:solidFill>
                  </a:tcPr>
                </a:tc>
              </a:tr>
              <a:tr h="23600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Апастовский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79" marR="8079" marT="8079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44909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79" marR="8079" marT="8079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534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79" marR="8079" marT="8079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ООО СХП "</a:t>
                      </a:r>
                      <a:r>
                        <a:rPr lang="ru-RU" sz="1400" u="none" strike="noStrike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Свияга</a:t>
                      </a:r>
                      <a:r>
                        <a:rPr lang="ru-RU" sz="14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" - </a:t>
                      </a:r>
                      <a:r>
                        <a:rPr lang="ru-RU" sz="140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500 </a:t>
                      </a:r>
                      <a:r>
                        <a:rPr lang="ru-RU" sz="1400" u="none" strike="noStrike" dirty="0" err="1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руб</a:t>
                      </a:r>
                      <a:r>
                        <a:rPr lang="ru-RU" sz="140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/га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79" marR="8079" marT="8079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ООО СХП "Агро Актив" - </a:t>
                      </a:r>
                      <a:r>
                        <a:rPr lang="ru-RU" sz="1400" u="none" strike="noStrike" dirty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824 </a:t>
                      </a:r>
                      <a:r>
                        <a:rPr lang="ru-RU" sz="1400" u="none" strike="noStrike" dirty="0" err="1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руб</a:t>
                      </a:r>
                      <a:r>
                        <a:rPr lang="ru-RU" sz="1400" u="none" strike="noStrike" dirty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/га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79" marR="8079" marT="8079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519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79" marR="8079" marT="8079" marB="0" anchor="ctr">
                    <a:solidFill>
                      <a:srgbClr val="FFFF00"/>
                    </a:solidFill>
                  </a:tcPr>
                </a:tc>
              </a:tr>
              <a:tr h="47201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Буинский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79" marR="8079" marT="8079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65973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79" marR="8079" marT="8079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528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79" marR="8079" marT="8079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Все агрофирмы - </a:t>
                      </a:r>
                      <a:r>
                        <a:rPr lang="ru-RU" sz="140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500 </a:t>
                      </a:r>
                      <a:r>
                        <a:rPr lang="ru-RU" sz="1400" u="none" strike="noStrike" dirty="0" err="1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руб</a:t>
                      </a:r>
                      <a:r>
                        <a:rPr lang="ru-RU" sz="140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/га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79" marR="8079" marT="8079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КФХ Юсупов </a:t>
                      </a:r>
                      <a:r>
                        <a:rPr lang="ru-RU" sz="1400" u="none" strike="noStrike" dirty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И.Х-1478 </a:t>
                      </a:r>
                      <a:r>
                        <a:rPr lang="ru-RU" sz="1400" u="none" strike="noStrike" dirty="0" err="1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руб</a:t>
                      </a:r>
                      <a:r>
                        <a:rPr lang="ru-RU" sz="1400" u="none" strike="noStrike" dirty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/га</a:t>
                      </a:r>
                      <a:r>
                        <a:rPr lang="ru-RU" sz="14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,  ООО "Алан" - </a:t>
                      </a:r>
                      <a:r>
                        <a:rPr lang="ru-RU" sz="1400" u="none" strike="noStrike" dirty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701 </a:t>
                      </a:r>
                      <a:r>
                        <a:rPr lang="ru-RU" sz="1400" u="none" strike="noStrike" dirty="0" err="1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руб</a:t>
                      </a:r>
                      <a:r>
                        <a:rPr lang="ru-RU" sz="1400" u="none" strike="noStrike" dirty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/га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79" marR="8079" marT="8079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500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79" marR="8079" marT="8079" marB="0" anchor="ctr">
                    <a:solidFill>
                      <a:srgbClr val="FFFF00"/>
                    </a:solidFill>
                  </a:tcPr>
                </a:tc>
              </a:tr>
              <a:tr h="45700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Дрожжановский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79" marR="8079" marT="8079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66477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79" marR="8079" marT="8079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500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79" marR="8079" marT="8079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Все остальные </a:t>
                      </a:r>
                      <a:r>
                        <a:rPr lang="ru-RU" sz="140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500 </a:t>
                      </a:r>
                      <a:r>
                        <a:rPr lang="ru-RU" sz="1400" u="none" strike="noStrike" dirty="0" err="1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руб</a:t>
                      </a:r>
                      <a:r>
                        <a:rPr lang="ru-RU" sz="140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/га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79" marR="8079" marT="8079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ООО "</a:t>
                      </a:r>
                      <a:r>
                        <a:rPr lang="ru-RU" sz="1400" u="none" strike="noStrike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Цильна</a:t>
                      </a:r>
                      <a:r>
                        <a:rPr lang="ru-RU" sz="14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" - 512 </a:t>
                      </a:r>
                      <a:r>
                        <a:rPr lang="ru-RU" sz="1400" u="none" strike="noStrike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руб</a:t>
                      </a:r>
                      <a:r>
                        <a:rPr lang="ru-RU" sz="14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/га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79" marR="8079" marT="8079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508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79" marR="8079" marT="8079" marB="0" anchor="ctr">
                    <a:solidFill>
                      <a:srgbClr val="FFFF00"/>
                    </a:solidFill>
                  </a:tcPr>
                </a:tc>
              </a:tr>
              <a:tr h="42717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Кайбицкий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79" marR="8079" marT="8079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35861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79" marR="8079" marT="8079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501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79" marR="8079" marT="8079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ООО "Ак Барс Кайбицы" №1 </a:t>
                      </a:r>
                      <a:r>
                        <a:rPr lang="ru-RU" sz="140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- 500 </a:t>
                      </a:r>
                      <a:r>
                        <a:rPr lang="ru-RU" sz="1400" u="none" strike="noStrike" dirty="0" err="1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руб</a:t>
                      </a:r>
                      <a:r>
                        <a:rPr lang="ru-RU" sz="140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/га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79" marR="8079" marT="8079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ПККХ "Яна </a:t>
                      </a:r>
                      <a:r>
                        <a:rPr lang="ru-RU" sz="1400" u="none" strike="noStrike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юл</a:t>
                      </a:r>
                      <a:r>
                        <a:rPr lang="ru-RU" sz="14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" - 522 </a:t>
                      </a:r>
                      <a:r>
                        <a:rPr lang="ru-RU" sz="1400" u="none" strike="noStrike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руб</a:t>
                      </a:r>
                      <a:r>
                        <a:rPr lang="ru-RU" sz="14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/га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79" marR="8079" marT="8079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500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79" marR="8079" marT="8079" marB="0" anchor="ctr">
                    <a:solidFill>
                      <a:srgbClr val="FFFF00"/>
                    </a:solidFill>
                  </a:tcPr>
                </a:tc>
              </a:tr>
              <a:tr h="464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К.-</a:t>
                      </a:r>
                      <a:r>
                        <a:rPr lang="ru-RU" sz="1400" u="none" strike="noStrike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Устьинский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79" marR="8079" marT="8079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34053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79" marR="8079" marT="8079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497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79" marR="8079" marT="8079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ООО СХП "Камско-</a:t>
                      </a:r>
                      <a:r>
                        <a:rPr lang="ru-RU" sz="1400" u="none" strike="noStrike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Устьинское</a:t>
                      </a:r>
                      <a:r>
                        <a:rPr lang="ru-RU" sz="14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" - </a:t>
                      </a:r>
                      <a:r>
                        <a:rPr lang="ru-RU" sz="140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496 </a:t>
                      </a:r>
                      <a:r>
                        <a:rPr lang="ru-RU" sz="1400" u="none" strike="noStrike" dirty="0" err="1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руб</a:t>
                      </a:r>
                      <a:r>
                        <a:rPr lang="ru-RU" sz="140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/га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79" marR="8079" marT="8079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Все остальные </a:t>
                      </a:r>
                      <a:r>
                        <a:rPr lang="ru-RU" sz="140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500 </a:t>
                      </a:r>
                      <a:r>
                        <a:rPr lang="ru-RU" sz="1400" u="none" strike="noStrike" dirty="0" err="1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руб</a:t>
                      </a:r>
                      <a:r>
                        <a:rPr lang="ru-RU" sz="140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/га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79" marR="8079" marT="8079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500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79" marR="8079" marT="8079" marB="0" anchor="ctr">
                    <a:solidFill>
                      <a:srgbClr val="FFFF00"/>
                    </a:solidFill>
                  </a:tcPr>
                </a:tc>
              </a:tr>
              <a:tr h="47201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Тетюшский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79" marR="8079" marT="8079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38236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79" marR="8079" marT="8079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523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79" marR="8079" marT="8079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ООО "</a:t>
                      </a:r>
                      <a:r>
                        <a:rPr lang="ru-RU" sz="1400" u="none" strike="noStrike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Нур</a:t>
                      </a:r>
                      <a:r>
                        <a:rPr lang="ru-RU" sz="14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" - </a:t>
                      </a:r>
                      <a:r>
                        <a:rPr lang="ru-RU" sz="140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500 </a:t>
                      </a:r>
                      <a:r>
                        <a:rPr lang="ru-RU" sz="1400" u="none" strike="noStrike" dirty="0" err="1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руб</a:t>
                      </a:r>
                      <a:r>
                        <a:rPr lang="ru-RU" sz="140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/га</a:t>
                      </a:r>
                      <a:r>
                        <a:rPr lang="ru-RU" sz="14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79" marR="8079" marT="8079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ООО "Агросфера</a:t>
                      </a:r>
                      <a:r>
                        <a:rPr lang="ru-RU" sz="1400" u="none" strike="noStrike" dirty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"-720 </a:t>
                      </a:r>
                      <a:r>
                        <a:rPr lang="ru-RU" sz="1400" u="none" strike="noStrike" dirty="0" err="1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руб</a:t>
                      </a:r>
                      <a:r>
                        <a:rPr lang="ru-RU" sz="1400" u="none" strike="noStrike" dirty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/га</a:t>
                      </a:r>
                      <a:r>
                        <a:rPr lang="ru-RU" sz="14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, КФХ "</a:t>
                      </a:r>
                      <a:r>
                        <a:rPr lang="ru-RU" sz="1400" u="none" strike="noStrike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Леденейкин</a:t>
                      </a:r>
                      <a:r>
                        <a:rPr lang="ru-RU" sz="14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" - </a:t>
                      </a:r>
                      <a:r>
                        <a:rPr lang="ru-RU" sz="1400" u="none" strike="noStrike" dirty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773 </a:t>
                      </a:r>
                      <a:r>
                        <a:rPr lang="ru-RU" sz="1400" u="none" strike="noStrike" dirty="0" err="1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руб</a:t>
                      </a:r>
                      <a:r>
                        <a:rPr lang="ru-RU" sz="1400" u="none" strike="noStrike" dirty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/га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79" marR="8079" marT="8079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476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79" marR="8079" marT="8079" marB="0" anchor="ctr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1498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9460" name="Picture 4" descr="inner_head_b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144000" cy="998905"/>
          </a:xfrm>
          <a:prstGeom prst="rect">
            <a:avLst/>
          </a:prstGeom>
          <a:noFill/>
        </p:spPr>
      </p:pic>
      <p:pic>
        <p:nvPicPr>
          <p:cNvPr id="19463" name="Picture 7" descr="bck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991579"/>
            <a:ext cx="9144000" cy="5866423"/>
          </a:xfrm>
          <a:prstGeom prst="rect">
            <a:avLst/>
          </a:prstGeom>
          <a:noFill/>
        </p:spPr>
      </p:pic>
      <p:sp>
        <p:nvSpPr>
          <p:cNvPr id="19469" name="Rectangle 29"/>
          <p:cNvSpPr>
            <a:spLocks noChangeArrowheads="1"/>
          </p:cNvSpPr>
          <p:nvPr/>
        </p:nvSpPr>
        <p:spPr bwMode="auto">
          <a:xfrm>
            <a:off x="3003348" y="1878651"/>
            <a:ext cx="6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r"/>
            <a:endParaRPr lang="ru-RU" b="1" dirty="0">
              <a:latin typeface="Tahoma" pitchFamily="34" charset="0"/>
              <a:cs typeface="Arial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96310" y="1032236"/>
            <a:ext cx="7503996" cy="432804"/>
          </a:xfrm>
          <a:prstGeom prst="rect">
            <a:avLst/>
          </a:prstGeom>
          <a:noFill/>
        </p:spPr>
        <p:txBody>
          <a:bodyPr wrap="square" lIns="123819" tIns="61909" rIns="123819" bIns="61909" rtlCol="0">
            <a:spAutoFit/>
          </a:bodyPr>
          <a:lstStyle/>
          <a:p>
            <a:r>
              <a:rPr lang="ru-RU" sz="2000" b="1" dirty="0">
                <a:solidFill>
                  <a:srgbClr val="0D7D38"/>
                </a:solidFill>
              </a:rPr>
              <a:t>Малые формы </a:t>
            </a:r>
            <a:r>
              <a:rPr lang="ru-RU" sz="2000" b="1" dirty="0" smtClean="0">
                <a:solidFill>
                  <a:srgbClr val="0D7D38"/>
                </a:solidFill>
              </a:rPr>
              <a:t>хозяйствования</a:t>
            </a:r>
            <a:endParaRPr lang="ru-RU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90547" y="1606968"/>
            <a:ext cx="8139263" cy="679025"/>
          </a:xfrm>
          <a:prstGeom prst="rect">
            <a:avLst/>
          </a:prstGeom>
          <a:noFill/>
        </p:spPr>
        <p:txBody>
          <a:bodyPr wrap="square" lIns="123819" tIns="61909" rIns="123819" bIns="61909" rtlCol="0">
            <a:spAutoFit/>
          </a:bodyPr>
          <a:lstStyle/>
          <a:p>
            <a:pPr algn="l"/>
            <a:r>
              <a:rPr lang="ru-RU" sz="1800" b="1" dirty="0">
                <a:latin typeface="Tahoma" pitchFamily="34" charset="0"/>
                <a:cs typeface="Tahoma" pitchFamily="34" charset="0"/>
              </a:rPr>
              <a:t>Кол-во населенных пунктов - 3112 ед., в т.ч. сельских - 3074 ед.</a:t>
            </a:r>
          </a:p>
          <a:p>
            <a:pPr algn="l"/>
            <a:r>
              <a:rPr lang="ru-RU" sz="1800" b="1" dirty="0">
                <a:latin typeface="Tahoma" pitchFamily="34" charset="0"/>
                <a:cs typeface="Tahoma" pitchFamily="34" charset="0"/>
              </a:rPr>
              <a:t>Проживает в сельской местности – </a:t>
            </a:r>
            <a:r>
              <a:rPr lang="en-US" sz="1800" b="1" dirty="0" smtClean="0">
                <a:latin typeface="Tahoma" pitchFamily="34" charset="0"/>
                <a:cs typeface="Tahoma" pitchFamily="34" charset="0"/>
              </a:rPr>
              <a:t>9</a:t>
            </a:r>
            <a:r>
              <a:rPr lang="ru-RU" sz="1800" b="1" dirty="0" smtClean="0">
                <a:latin typeface="Tahoma" pitchFamily="34" charset="0"/>
                <a:cs typeface="Tahoma" pitchFamily="34" charset="0"/>
              </a:rPr>
              <a:t>12,6</a:t>
            </a:r>
            <a:r>
              <a:rPr lang="en-US" sz="1800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ru-RU" sz="1800" b="1" dirty="0" err="1">
                <a:latin typeface="Tahoma" pitchFamily="34" charset="0"/>
                <a:cs typeface="Tahoma" pitchFamily="34" charset="0"/>
              </a:rPr>
              <a:t>тыс.чел</a:t>
            </a:r>
            <a:r>
              <a:rPr lang="ru-RU" sz="1800" b="1" dirty="0">
                <a:latin typeface="Tahoma" pitchFamily="34" charset="0"/>
                <a:cs typeface="Tahoma" pitchFamily="34" charset="0"/>
              </a:rPr>
              <a:t>.</a:t>
            </a: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7240261"/>
              </p:ext>
            </p:extLst>
          </p:nvPr>
        </p:nvGraphicFramePr>
        <p:xfrm>
          <a:off x="276113" y="2420888"/>
          <a:ext cx="8610212" cy="26346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8289"/>
                <a:gridCol w="930565"/>
                <a:gridCol w="1213198"/>
                <a:gridCol w="986382"/>
                <a:gridCol w="1082885"/>
                <a:gridCol w="1039681"/>
                <a:gridCol w="989212"/>
              </a:tblGrid>
              <a:tr h="594779">
                <a:tc rowSpan="2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Форма хозяйствования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41555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Кол-во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тыс.ед.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41555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Площадь земли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тыс.га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41555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Поголовье скота на 1.01.16г., </a:t>
                      </a:r>
                      <a:r>
                        <a:rPr lang="ru-RU" sz="1800" b="1" dirty="0" err="1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тыс.гол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.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41555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26555"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КРС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41555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в т.ч.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коров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41555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Свиней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41555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Овец и коз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41555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0318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ЛПХ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41555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70C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446,5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41555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113,7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41555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66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285,4</a:t>
                      </a:r>
                      <a:endParaRPr lang="ru-RU" sz="2000" b="1" dirty="0">
                        <a:solidFill>
                          <a:srgbClr val="006600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41555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66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118,4</a:t>
                      </a:r>
                      <a:endParaRPr lang="ru-RU" sz="2000" b="1" dirty="0">
                        <a:solidFill>
                          <a:srgbClr val="006600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41555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66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48,2</a:t>
                      </a:r>
                      <a:endParaRPr lang="ru-RU" sz="2000" b="1" dirty="0">
                        <a:solidFill>
                          <a:srgbClr val="006600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41555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66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303,4</a:t>
                      </a:r>
                      <a:endParaRPr lang="ru-RU" sz="2000" b="1" dirty="0">
                        <a:solidFill>
                          <a:srgbClr val="006600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41555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80636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КФХ занимающиеся с/</a:t>
                      </a:r>
                      <a:r>
                        <a:rPr lang="ru-RU" sz="1800" b="1" dirty="0" err="1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х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бизнесом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41555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70C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4,9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41555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66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276,6</a:t>
                      </a:r>
                      <a:endParaRPr lang="ru-RU" sz="2000" b="1" dirty="0">
                        <a:solidFill>
                          <a:srgbClr val="006600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41555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66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81,3</a:t>
                      </a:r>
                      <a:endParaRPr lang="ru-RU" sz="2000" b="1" dirty="0">
                        <a:solidFill>
                          <a:srgbClr val="006600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41555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28,1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41555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66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11,4</a:t>
                      </a:r>
                      <a:endParaRPr lang="ru-RU" sz="2000" b="1" dirty="0">
                        <a:solidFill>
                          <a:srgbClr val="006600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41555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37,8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41555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990" y="5377090"/>
            <a:ext cx="1548945" cy="1192504"/>
          </a:xfrm>
          <a:prstGeom prst="roundRect">
            <a:avLst>
              <a:gd name="adj" fmla="val 0"/>
            </a:avLst>
          </a:prstGeom>
          <a:ln>
            <a:noFill/>
          </a:ln>
          <a:effectLst/>
        </p:spPr>
      </p:pic>
      <p:sp>
        <p:nvSpPr>
          <p:cNvPr id="30" name="TextBox 29"/>
          <p:cNvSpPr txBox="1"/>
          <p:nvPr/>
        </p:nvSpPr>
        <p:spPr>
          <a:xfrm>
            <a:off x="904710" y="263749"/>
            <a:ext cx="8239290" cy="417415"/>
          </a:xfrm>
          <a:prstGeom prst="rect">
            <a:avLst/>
          </a:prstGeom>
          <a:noFill/>
        </p:spPr>
        <p:txBody>
          <a:bodyPr wrap="square" lIns="123819" tIns="61909" rIns="123819" bIns="61909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Агропромышленный комплекс Республики Татарстан (Показатели)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9" name="Picture 3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169" y="26865"/>
            <a:ext cx="823002" cy="891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6643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9" t="1311" r="6725" b="1501"/>
          <a:stretch/>
        </p:blipFill>
        <p:spPr bwMode="auto">
          <a:xfrm>
            <a:off x="260313" y="5285452"/>
            <a:ext cx="1673995" cy="1296144"/>
          </a:xfrm>
          <a:prstGeom prst="rect">
            <a:avLst/>
          </a:prstGeom>
          <a:ln w="9525">
            <a:solidFill>
              <a:srgbClr val="006600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96645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0842" y="5285452"/>
            <a:ext cx="1595254" cy="1296144"/>
          </a:xfrm>
          <a:prstGeom prst="rect">
            <a:avLst/>
          </a:prstGeom>
          <a:ln w="9525">
            <a:solidFill>
              <a:srgbClr val="006600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96647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4111" y="5285452"/>
            <a:ext cx="1595254" cy="1297042"/>
          </a:xfrm>
          <a:prstGeom prst="rect">
            <a:avLst/>
          </a:prstGeom>
          <a:ln w="9525">
            <a:solidFill>
              <a:srgbClr val="006600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96649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7226" y="5285452"/>
            <a:ext cx="1583005" cy="1288356"/>
          </a:xfrm>
          <a:prstGeom prst="rect">
            <a:avLst/>
          </a:prstGeom>
          <a:ln w="9525">
            <a:solidFill>
              <a:srgbClr val="006600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96651" name="Picture 1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2026" y="5285453"/>
            <a:ext cx="1595878" cy="1296144"/>
          </a:xfrm>
          <a:prstGeom prst="rect">
            <a:avLst/>
          </a:prstGeom>
          <a:ln w="9525">
            <a:solidFill>
              <a:srgbClr val="006600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343556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\\RAY\Pictures\ЭМБЛЕМЫ\МСХ\герб МСХ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28" y="107956"/>
            <a:ext cx="788592" cy="76490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87624" y="3615"/>
            <a:ext cx="7488832" cy="86177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000"/>
              </a:lnSpc>
            </a:pPr>
            <a:r>
              <a:rPr lang="ru-RU" sz="2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Динамика </a:t>
            </a:r>
            <a:r>
              <a:rPr lang="ru-RU" sz="20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поголовья </a:t>
            </a:r>
            <a:r>
              <a:rPr lang="ru-RU" sz="2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коров в </a:t>
            </a:r>
            <a:r>
              <a:rPr lang="ru-RU" sz="20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хозяйствах населения </a:t>
            </a:r>
            <a:r>
              <a:rPr lang="ru-RU" sz="2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 </a:t>
            </a:r>
            <a:r>
              <a:rPr lang="ru-RU" sz="20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отдельным </a:t>
            </a:r>
            <a:r>
              <a:rPr lang="ru-RU" sz="2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поселениям за 5 лет поддержки</a:t>
            </a:r>
            <a:endParaRPr lang="ru-RU" sz="20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9073716"/>
              </p:ext>
            </p:extLst>
          </p:nvPr>
        </p:nvGraphicFramePr>
        <p:xfrm>
          <a:off x="971600" y="1052735"/>
          <a:ext cx="6624737" cy="5009942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{5940675A-B579-460E-94D1-54222C63F5DA}</a:tableStyleId>
              </a:tblPr>
              <a:tblGrid>
                <a:gridCol w="2318659"/>
                <a:gridCol w="2318658"/>
                <a:gridCol w="993710"/>
                <a:gridCol w="993710"/>
              </a:tblGrid>
              <a:tr h="149888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Район</a:t>
                      </a:r>
                      <a:endParaRPr lang="ru-RU" sz="1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 anchor="ctr">
                    <a:solidFill>
                      <a:srgbClr val="EEEAE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Сельское </a:t>
                      </a:r>
                      <a:br>
                        <a:rPr lang="ru-RU" sz="1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поселение</a:t>
                      </a:r>
                      <a:endParaRPr lang="ru-RU" sz="1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 anchor="ctr">
                    <a:solidFill>
                      <a:srgbClr val="EEEA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к 2010г., +,-, </a:t>
                      </a:r>
                      <a:endParaRPr lang="ru-RU" sz="1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A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к 2010г., </a:t>
                      </a:r>
                      <a:endParaRPr lang="ru-RU" sz="1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AE2"/>
                    </a:solidFill>
                  </a:tcPr>
                </a:tc>
              </a:tr>
              <a:tr h="239822">
                <a:tc v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 anchor="ctr">
                    <a:solidFill>
                      <a:srgbClr val="EEEAE2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 anchor="ctr">
                    <a:solidFill>
                      <a:srgbClr val="EEEA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гол.</a:t>
                      </a:r>
                      <a:endParaRPr lang="ru-RU" sz="1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%</a:t>
                      </a:r>
                      <a:endParaRPr lang="ru-RU" sz="1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99"/>
                    </a:solidFill>
                  </a:tcPr>
                </a:tc>
              </a:tr>
              <a:tr h="202348">
                <a:tc rowSpan="4">
                  <a:txBody>
                    <a:bodyPr/>
                    <a:lstStyle/>
                    <a:p>
                      <a:pPr marL="0" algn="l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00" b="1" kern="120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Апастовский</a:t>
                      </a:r>
                      <a:endParaRPr kumimoji="0" lang="ru-RU" sz="13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7200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50" b="1" kern="1200" dirty="0" err="1" smtClean="0">
                          <a:solidFill>
                            <a:srgbClr val="0066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Черемшанское</a:t>
                      </a:r>
                      <a:endParaRPr kumimoji="0" lang="ru-RU" sz="1250" b="1" kern="1200" dirty="0">
                        <a:solidFill>
                          <a:srgbClr val="006600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7200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50" b="1" kern="1200" dirty="0" smtClean="0"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43</a:t>
                      </a:r>
                      <a:endParaRPr kumimoji="0" lang="ru-RU" sz="1350" b="1" kern="1200" dirty="0">
                        <a:solidFill>
                          <a:srgbClr val="0066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50" b="1" kern="1200" dirty="0" smtClean="0"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123</a:t>
                      </a:r>
                      <a:endParaRPr kumimoji="0" lang="ru-RU" sz="1350" b="1" kern="1200" dirty="0">
                        <a:solidFill>
                          <a:srgbClr val="0066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023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00" b="1" kern="1200" dirty="0" err="1" smtClean="0">
                          <a:solidFill>
                            <a:srgbClr val="0066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Альмендеровское</a:t>
                      </a:r>
                      <a:endParaRPr kumimoji="0" lang="ru-RU" sz="1300" b="1" kern="1200" dirty="0">
                        <a:solidFill>
                          <a:srgbClr val="006600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7200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50" b="1" kern="1200" dirty="0" smtClean="0"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38</a:t>
                      </a:r>
                      <a:endParaRPr kumimoji="0" lang="ru-RU" sz="1350" b="1" kern="1200" dirty="0">
                        <a:solidFill>
                          <a:srgbClr val="0066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50" b="1" kern="1200" dirty="0" smtClean="0"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120</a:t>
                      </a:r>
                      <a:endParaRPr kumimoji="0" lang="ru-RU" sz="1350" b="1" kern="1200" dirty="0">
                        <a:solidFill>
                          <a:srgbClr val="0066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023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00" b="1" kern="1200" dirty="0" err="1" smtClean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Бакрчинское</a:t>
                      </a:r>
                      <a:endParaRPr kumimoji="0" lang="ru-RU" sz="1300" b="1" kern="1200" dirty="0"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7200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5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-57</a:t>
                      </a:r>
                      <a:endParaRPr kumimoji="0" lang="ru-RU" sz="1350" b="1" kern="12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5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61</a:t>
                      </a:r>
                      <a:endParaRPr kumimoji="0" lang="ru-RU" sz="1350" b="1" kern="12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2023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00" b="1" kern="1200" dirty="0" err="1" smtClean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Шамбулыхчинское</a:t>
                      </a:r>
                      <a:endParaRPr kumimoji="0" lang="ru-RU" sz="1300" b="1" kern="1200" dirty="0"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7200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5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-41</a:t>
                      </a:r>
                      <a:endParaRPr kumimoji="0" lang="ru-RU" sz="1350" b="1" kern="12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5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70</a:t>
                      </a:r>
                      <a:endParaRPr kumimoji="0" lang="ru-RU" sz="1350" b="1" kern="12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202348">
                <a:tc rowSpan="3">
                  <a:txBody>
                    <a:bodyPr/>
                    <a:lstStyle/>
                    <a:p>
                      <a:pPr marL="0" algn="l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00" b="1" kern="120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Буинский</a:t>
                      </a:r>
                      <a:endParaRPr kumimoji="0" lang="ru-RU" sz="13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7200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00" b="1" kern="1200" dirty="0" err="1" smtClean="0">
                          <a:solidFill>
                            <a:srgbClr val="0066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Старотинчалинское</a:t>
                      </a:r>
                      <a:endParaRPr kumimoji="0" lang="ru-RU" sz="1300" b="1" kern="1200" dirty="0">
                        <a:solidFill>
                          <a:srgbClr val="006600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7200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50" b="1" kern="1200" dirty="0" smtClean="0"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140</a:t>
                      </a:r>
                      <a:endParaRPr kumimoji="0" lang="ru-RU" sz="1350" b="1" kern="1200" dirty="0">
                        <a:solidFill>
                          <a:srgbClr val="0066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50" b="1" kern="1200" dirty="0" smtClean="0"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227</a:t>
                      </a:r>
                      <a:endParaRPr kumimoji="0" lang="ru-RU" sz="1350" b="1" kern="1200" dirty="0">
                        <a:solidFill>
                          <a:srgbClr val="0066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023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00" b="1" kern="1200" dirty="0" err="1" smtClean="0">
                          <a:solidFill>
                            <a:srgbClr val="0066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Энтугановское</a:t>
                      </a:r>
                      <a:endParaRPr kumimoji="0" lang="ru-RU" sz="1300" b="1" kern="1200" dirty="0">
                        <a:solidFill>
                          <a:srgbClr val="006600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7200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50" b="1" kern="1200" dirty="0" smtClean="0"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46</a:t>
                      </a:r>
                      <a:endParaRPr kumimoji="0" lang="ru-RU" sz="1350" b="1" kern="1200" dirty="0">
                        <a:solidFill>
                          <a:srgbClr val="0066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50" b="1" kern="1200" dirty="0" smtClean="0"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126</a:t>
                      </a:r>
                      <a:endParaRPr kumimoji="0" lang="ru-RU" sz="1350" b="1" kern="1200" dirty="0">
                        <a:solidFill>
                          <a:srgbClr val="0066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023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00" b="1" kern="1200" dirty="0" err="1" smtClean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Рунгинское</a:t>
                      </a:r>
                      <a:endParaRPr kumimoji="0" lang="ru-RU" sz="1300" b="1" kern="1200" dirty="0"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7200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5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-22</a:t>
                      </a:r>
                      <a:endParaRPr kumimoji="0" lang="ru-RU" sz="1350" b="1" kern="12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5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88</a:t>
                      </a:r>
                      <a:endParaRPr kumimoji="0" lang="ru-RU" sz="1350" b="1" kern="12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202348">
                <a:tc rowSpan="3">
                  <a:txBody>
                    <a:bodyPr/>
                    <a:lstStyle/>
                    <a:p>
                      <a:pPr marL="0" algn="l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00" b="1" kern="120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Дрожжановский</a:t>
                      </a:r>
                      <a:endParaRPr kumimoji="0" lang="ru-RU" sz="13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7200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00" b="1" kern="1200" dirty="0" err="1" smtClean="0">
                          <a:solidFill>
                            <a:srgbClr val="0066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Шланговское</a:t>
                      </a:r>
                      <a:endParaRPr kumimoji="0" lang="ru-RU" sz="1300" b="1" kern="1200" dirty="0">
                        <a:solidFill>
                          <a:srgbClr val="006600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7200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50" b="1" kern="1200" dirty="0" smtClean="0"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77</a:t>
                      </a:r>
                      <a:endParaRPr kumimoji="0" lang="ru-RU" sz="1350" b="1" kern="1200" dirty="0">
                        <a:solidFill>
                          <a:srgbClr val="0066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50" b="1" kern="1200" dirty="0" smtClean="0"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144</a:t>
                      </a:r>
                      <a:endParaRPr kumimoji="0" lang="ru-RU" sz="1350" b="1" kern="1200" dirty="0">
                        <a:solidFill>
                          <a:srgbClr val="0066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023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00" b="1" kern="1200" dirty="0" smtClean="0">
                          <a:solidFill>
                            <a:srgbClr val="0066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Алешкин-</a:t>
                      </a:r>
                      <a:r>
                        <a:rPr kumimoji="0" lang="ru-RU" sz="1300" b="1" kern="1200" dirty="0" err="1" smtClean="0">
                          <a:solidFill>
                            <a:srgbClr val="0066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Саплыкское</a:t>
                      </a:r>
                      <a:endParaRPr kumimoji="0" lang="ru-RU" sz="1300" b="1" kern="1200" dirty="0">
                        <a:solidFill>
                          <a:srgbClr val="006600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7200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50" b="1" kern="1200" dirty="0" smtClean="0"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68</a:t>
                      </a:r>
                      <a:endParaRPr kumimoji="0" lang="ru-RU" sz="1350" b="1" kern="1200" dirty="0">
                        <a:solidFill>
                          <a:srgbClr val="0066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50" b="1" kern="1200" dirty="0" smtClean="0"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127</a:t>
                      </a:r>
                      <a:endParaRPr kumimoji="0" lang="ru-RU" sz="1350" b="1" kern="1200" dirty="0">
                        <a:solidFill>
                          <a:srgbClr val="0066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023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00" b="1" kern="1200" dirty="0" err="1" smtClean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Чув</a:t>
                      </a:r>
                      <a:r>
                        <a:rPr kumimoji="0" lang="ru-RU" sz="1300" b="1" kern="1200" dirty="0" smtClean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.-Дрожжановское</a:t>
                      </a:r>
                      <a:endParaRPr kumimoji="0" lang="ru-RU" sz="1300" b="1" kern="1200" dirty="0"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7200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5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-78</a:t>
                      </a:r>
                      <a:endParaRPr kumimoji="0" lang="ru-RU" sz="1350" b="1" kern="12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5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59</a:t>
                      </a:r>
                      <a:endParaRPr kumimoji="0" lang="ru-RU" sz="1350" b="1" kern="12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209843">
                <a:tc rowSpan="4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ru-RU" sz="1300" b="1" kern="120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  <a:ea typeface="Times New Roman"/>
                          <a:cs typeface="+mn-cs"/>
                        </a:rPr>
                        <a:t>Кайбицкий</a:t>
                      </a:r>
                      <a:endParaRPr kumimoji="0" lang="ru-RU" sz="13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72000" marR="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6600"/>
                          </a:solidFill>
                          <a:effectLst/>
                          <a:latin typeface="Times New Roman"/>
                          <a:ea typeface="Times New Roman"/>
                        </a:rPr>
                        <a:t>Багаевское</a:t>
                      </a:r>
                      <a:endParaRPr lang="ru-RU" sz="1400" b="1" dirty="0">
                        <a:solidFill>
                          <a:srgbClr val="0066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200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</a:rPr>
                        <a:t>25</a:t>
                      </a:r>
                      <a:endParaRPr lang="ru-RU" sz="1400" b="1" dirty="0">
                        <a:solidFill>
                          <a:srgbClr val="0066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</a:rPr>
                        <a:t>129</a:t>
                      </a:r>
                      <a:endParaRPr lang="ru-RU" sz="1400" b="1" dirty="0">
                        <a:solidFill>
                          <a:srgbClr val="0066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09843">
                <a:tc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kumimoji="0" lang="ru-RU" sz="13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72000" marR="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6600"/>
                          </a:solidFill>
                          <a:effectLst/>
                          <a:latin typeface="Times New Roman"/>
                          <a:ea typeface="Times New Roman"/>
                        </a:rPr>
                        <a:t>Чутеевское</a:t>
                      </a:r>
                      <a:endParaRPr lang="ru-RU" sz="1400" b="1" dirty="0">
                        <a:solidFill>
                          <a:srgbClr val="0066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200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</a:rPr>
                        <a:t>13</a:t>
                      </a:r>
                      <a:endParaRPr lang="ru-RU" sz="1400" b="1" dirty="0">
                        <a:solidFill>
                          <a:srgbClr val="0066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</a:rPr>
                        <a:t>105</a:t>
                      </a:r>
                      <a:endParaRPr lang="ru-RU" sz="1400" b="1" dirty="0">
                        <a:solidFill>
                          <a:srgbClr val="0066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098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Большекайбицкое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200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</a:rPr>
                        <a:t>-59</a:t>
                      </a:r>
                      <a:endParaRPr lang="ru-RU" sz="1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</a:rPr>
                        <a:t>56</a:t>
                      </a:r>
                      <a:endParaRPr lang="ru-RU" sz="1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209843">
                <a:tc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kumimoji="0" lang="ru-RU" sz="13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72000" marR="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Старотябердинское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200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</a:rPr>
                        <a:t>-39</a:t>
                      </a:r>
                      <a:endParaRPr lang="ru-RU" sz="1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</a:rPr>
                        <a:t>69</a:t>
                      </a:r>
                      <a:endParaRPr lang="ru-RU" sz="1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209843">
                <a:tc rowSpan="4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ru-RU" sz="13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  <a:ea typeface="Times New Roman"/>
                          <a:cs typeface="+mn-cs"/>
                        </a:rPr>
                        <a:t>К.-</a:t>
                      </a:r>
                      <a:r>
                        <a:rPr kumimoji="0" lang="ru-RU" sz="1300" b="1" kern="120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  <a:ea typeface="Times New Roman"/>
                          <a:cs typeface="+mn-cs"/>
                        </a:rPr>
                        <a:t>Устьинский</a:t>
                      </a:r>
                      <a:endParaRPr kumimoji="0" lang="ru-RU" sz="13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72000" marR="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6600"/>
                          </a:solidFill>
                          <a:effectLst/>
                          <a:latin typeface="Times New Roman"/>
                          <a:ea typeface="Times New Roman"/>
                        </a:rPr>
                        <a:t>Большебуртасовское</a:t>
                      </a:r>
                      <a:endParaRPr lang="ru-RU" sz="1400" b="1" dirty="0">
                        <a:solidFill>
                          <a:srgbClr val="0066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200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</a:rPr>
                        <a:t>36</a:t>
                      </a:r>
                      <a:endParaRPr lang="ru-RU" sz="1400" b="1" dirty="0">
                        <a:solidFill>
                          <a:srgbClr val="0066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</a:rPr>
                        <a:t>144</a:t>
                      </a:r>
                      <a:endParaRPr lang="ru-RU" sz="1400" b="1" dirty="0">
                        <a:solidFill>
                          <a:srgbClr val="0066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09843">
                <a:tc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kumimoji="0" lang="ru-RU" sz="13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72000" marR="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6600"/>
                          </a:solidFill>
                          <a:effectLst/>
                          <a:latin typeface="Times New Roman"/>
                          <a:ea typeface="Times New Roman"/>
                        </a:rPr>
                        <a:t>Большесалтыковское</a:t>
                      </a:r>
                      <a:endParaRPr lang="ru-RU" sz="1400" b="1" dirty="0">
                        <a:solidFill>
                          <a:srgbClr val="0066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200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</a:rPr>
                        <a:t>27</a:t>
                      </a:r>
                      <a:endParaRPr lang="ru-RU" sz="1400" b="1" dirty="0">
                        <a:solidFill>
                          <a:srgbClr val="0066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</a:rPr>
                        <a:t>113</a:t>
                      </a:r>
                      <a:endParaRPr lang="ru-RU" sz="1400" b="1" dirty="0">
                        <a:solidFill>
                          <a:srgbClr val="0066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098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Малосалтыковское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200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</a:rPr>
                        <a:t>-65</a:t>
                      </a:r>
                      <a:endParaRPr lang="ru-RU" sz="1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</a:rPr>
                        <a:t>57</a:t>
                      </a:r>
                      <a:endParaRPr lang="ru-RU" sz="1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209843">
                <a:tc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kumimoji="0" lang="ru-RU" sz="13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72000" marR="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Янгасальское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200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</a:rPr>
                        <a:t>-48</a:t>
                      </a:r>
                      <a:endParaRPr lang="ru-RU" sz="1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</a:rPr>
                        <a:t>62</a:t>
                      </a:r>
                      <a:endParaRPr lang="ru-RU" sz="1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209843">
                <a:tc rowSpan="4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ru-RU" sz="1300" b="1" kern="120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  <a:ea typeface="Times New Roman"/>
                          <a:cs typeface="+mn-cs"/>
                        </a:rPr>
                        <a:t>Тетюшский</a:t>
                      </a:r>
                      <a:endParaRPr kumimoji="0" lang="ru-RU" sz="13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72000" marR="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6600"/>
                          </a:solidFill>
                          <a:effectLst/>
                          <a:latin typeface="Times New Roman"/>
                          <a:ea typeface="Times New Roman"/>
                        </a:rPr>
                        <a:t>Кляшевское</a:t>
                      </a:r>
                      <a:endParaRPr lang="ru-RU" sz="1400" b="1" dirty="0">
                        <a:solidFill>
                          <a:srgbClr val="0066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200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</a:rPr>
                        <a:t>105</a:t>
                      </a:r>
                      <a:endParaRPr lang="ru-RU" sz="1400" b="1" dirty="0">
                        <a:solidFill>
                          <a:srgbClr val="0066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</a:rPr>
                        <a:t>222</a:t>
                      </a:r>
                      <a:endParaRPr lang="ru-RU" sz="1400" b="1" dirty="0">
                        <a:solidFill>
                          <a:srgbClr val="0066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09843">
                <a:tc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kumimoji="0" lang="ru-RU" sz="13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72000" marR="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6600"/>
                          </a:solidFill>
                          <a:effectLst/>
                          <a:latin typeface="Times New Roman"/>
                          <a:ea typeface="Times New Roman"/>
                        </a:rPr>
                        <a:t>Б.Атрясское</a:t>
                      </a:r>
                      <a:endParaRPr lang="ru-RU" sz="1400" b="1" dirty="0">
                        <a:solidFill>
                          <a:srgbClr val="0066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200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</a:rPr>
                        <a:t>32</a:t>
                      </a:r>
                      <a:endParaRPr lang="ru-RU" sz="1400" b="1" dirty="0">
                        <a:solidFill>
                          <a:srgbClr val="0066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</a:rPr>
                        <a:t>120</a:t>
                      </a:r>
                      <a:endParaRPr lang="ru-RU" sz="1400" b="1" dirty="0">
                        <a:solidFill>
                          <a:srgbClr val="0066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098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Кильдюшевское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200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</a:rPr>
                        <a:t>-140</a:t>
                      </a:r>
                      <a:endParaRPr lang="ru-RU" sz="1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</a:rPr>
                        <a:t>17</a:t>
                      </a:r>
                      <a:endParaRPr lang="ru-RU" sz="1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2098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Б.Тарханское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200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</a:rPr>
                        <a:t>-96</a:t>
                      </a:r>
                      <a:endParaRPr lang="ru-RU" sz="1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</a:rPr>
                        <a:t>57</a:t>
                      </a:r>
                      <a:endParaRPr lang="ru-RU" sz="1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19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/>
          <p:cNvSpPr>
            <a:spLocks noChangeAspect="1" noChangeArrowheads="1" noTextEdit="1"/>
          </p:cNvSpPr>
          <p:nvPr/>
        </p:nvSpPr>
        <p:spPr bwMode="auto">
          <a:xfrm>
            <a:off x="214282" y="476229"/>
            <a:ext cx="8651790" cy="6381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1928794" y="1162078"/>
            <a:ext cx="4857784" cy="1271221"/>
          </a:xfrm>
          <a:prstGeom prst="roundRect">
            <a:avLst>
              <a:gd name="adj" fmla="val 12096"/>
            </a:avLst>
          </a:prstGeom>
          <a:solidFill>
            <a:srgbClr val="FFFF66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400"/>
              </a:lnSpc>
              <a:spcAft>
                <a:spcPts val="600"/>
              </a:spcAft>
            </a:pPr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Выделено кредитов</a:t>
            </a:r>
            <a:b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 2006г. – </a:t>
            </a:r>
            <a:r>
              <a:rPr lang="ru-RU" sz="2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149,3 тыс.ед. </a:t>
            </a:r>
            <a:br>
              <a:rPr lang="ru-RU" sz="2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tt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т.ч. 2016г. – </a:t>
            </a:r>
            <a:r>
              <a:rPr lang="tt-RU" sz="2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688 </a:t>
            </a:r>
            <a:r>
              <a:rPr lang="tt-RU" sz="2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ед.</a:t>
            </a:r>
            <a:endParaRPr lang="ru-RU" sz="22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251520" y="2925593"/>
            <a:ext cx="4248472" cy="1334783"/>
          </a:xfrm>
          <a:prstGeom prst="roundRect">
            <a:avLst>
              <a:gd name="adj" fmla="val 11069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400"/>
              </a:lnSpc>
              <a:spcAft>
                <a:spcPts val="600"/>
              </a:spcAft>
            </a:pPr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Общая сумма кредитов </a:t>
            </a:r>
            <a:b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36,6 млрд.руб.</a:t>
            </a:r>
            <a:b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tt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т.ч. 2016г. – 580 млн.руб.</a:t>
            </a:r>
            <a:endParaRPr lang="ru-RU" sz="2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5193376" y="2916628"/>
            <a:ext cx="2893668" cy="1348567"/>
          </a:xfrm>
          <a:prstGeom prst="roundRect">
            <a:avLst>
              <a:gd name="adj" fmla="val 9543"/>
            </a:avLst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400"/>
              </a:lnSpc>
              <a:spcAft>
                <a:spcPts val="600"/>
              </a:spcAft>
            </a:pPr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Выплачено</a:t>
            </a:r>
            <a:b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субсидий </a:t>
            </a:r>
            <a:b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3,2 млрд.руб.</a:t>
            </a:r>
            <a:endParaRPr lang="ru-RU" sz="2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Стрелка вниз 45"/>
          <p:cNvSpPr/>
          <p:nvPr/>
        </p:nvSpPr>
        <p:spPr>
          <a:xfrm>
            <a:off x="2786050" y="2479192"/>
            <a:ext cx="285752" cy="373744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Стрелка вправо 47"/>
          <p:cNvSpPr/>
          <p:nvPr/>
        </p:nvSpPr>
        <p:spPr>
          <a:xfrm>
            <a:off x="4544817" y="3550604"/>
            <a:ext cx="603247" cy="338743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Стрелка вверх 48"/>
          <p:cNvSpPr/>
          <p:nvPr/>
        </p:nvSpPr>
        <p:spPr>
          <a:xfrm>
            <a:off x="5715008" y="2476132"/>
            <a:ext cx="285752" cy="373744"/>
          </a:xfrm>
          <a:prstGeom prst="upArrow">
            <a:avLst/>
          </a:prstGeom>
          <a:solidFill>
            <a:srgbClr val="92D050"/>
          </a:solidFill>
          <a:ln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5427" y="4367560"/>
            <a:ext cx="1464463" cy="13301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215206" y="4381507"/>
            <a:ext cx="1632640" cy="13437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grpSp>
        <p:nvGrpSpPr>
          <p:cNvPr id="5" name="Группа 4"/>
          <p:cNvGrpSpPr/>
          <p:nvPr/>
        </p:nvGrpSpPr>
        <p:grpSpPr>
          <a:xfrm>
            <a:off x="7784814" y="645491"/>
            <a:ext cx="873063" cy="2688299"/>
            <a:chOff x="7649764" y="484118"/>
            <a:chExt cx="873063" cy="2016224"/>
          </a:xfrm>
        </p:grpSpPr>
        <p:pic>
          <p:nvPicPr>
            <p:cNvPr id="2057" name="Picture 9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9764" y="484118"/>
              <a:ext cx="873063" cy="2016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5" name="TextBox 14"/>
            <p:cNvSpPr txBox="1"/>
            <p:nvPr/>
          </p:nvSpPr>
          <p:spPr>
            <a:xfrm>
              <a:off x="8118048" y="555610"/>
              <a:ext cx="392801" cy="126958"/>
            </a:xfrm>
            <a:prstGeom prst="rect">
              <a:avLst/>
            </a:prstGeom>
            <a:solidFill>
              <a:srgbClr val="FFFFCC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ru-RU" sz="1100" b="1" dirty="0" smtClean="0">
                  <a:solidFill>
                    <a:srgbClr val="008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42%</a:t>
              </a:r>
              <a:endParaRPr lang="ru-RU" sz="11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8156220" y="1247768"/>
              <a:ext cx="364441" cy="126958"/>
            </a:xfrm>
            <a:prstGeom prst="rect">
              <a:avLst/>
            </a:prstGeom>
            <a:solidFill>
              <a:srgbClr val="FFFFCC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ru-RU" sz="1100" b="1" dirty="0" smtClean="0">
                  <a:solidFill>
                    <a:srgbClr val="008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29%</a:t>
              </a:r>
              <a:endParaRPr lang="ru-RU" sz="11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123993" y="1931787"/>
              <a:ext cx="392801" cy="126958"/>
            </a:xfrm>
            <a:prstGeom prst="rect">
              <a:avLst/>
            </a:prstGeom>
            <a:solidFill>
              <a:srgbClr val="FFFFCC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ru-RU" sz="1100" b="1" dirty="0" smtClean="0">
                  <a:solidFill>
                    <a:srgbClr val="008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22%</a:t>
              </a:r>
              <a:endParaRPr lang="ru-RU" sz="11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82704" y="4371310"/>
            <a:ext cx="1634370" cy="13420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786586" y="4371309"/>
            <a:ext cx="1368152" cy="13420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93060" y="4378443"/>
            <a:ext cx="1564154" cy="13348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285720" y="190477"/>
            <a:ext cx="8286808" cy="857256"/>
          </a:xfrm>
          <a:prstGeom prst="roundRect">
            <a:avLst>
              <a:gd name="adj" fmla="val 12096"/>
            </a:avLst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Кредитование малых форм хозяйствования  </a:t>
            </a:r>
          </a:p>
          <a:p>
            <a:pPr algn="ctr">
              <a:lnSpc>
                <a:spcPct val="90000"/>
              </a:lnSpc>
            </a:pPr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Республике Татарстан</a:t>
            </a:r>
            <a:endParaRPr lang="ru-RU" sz="24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1" name="Picture 2" descr="\\RAY\Pictures\ЭМБЛЕМЫ\МСХ\герб МСХ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758" y="107956"/>
            <a:ext cx="788592" cy="76490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7611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7506599"/>
              </p:ext>
            </p:extLst>
          </p:nvPr>
        </p:nvGraphicFramePr>
        <p:xfrm>
          <a:off x="116758" y="980728"/>
          <a:ext cx="8847731" cy="463368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27050"/>
                <a:gridCol w="2088232"/>
                <a:gridCol w="2232248"/>
                <a:gridCol w="1800201"/>
              </a:tblGrid>
              <a:tr h="463555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Район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Получено кредитов </a:t>
                      </a:r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2016г. к 2015г., +, -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04534">
                <a:tc vMerge="1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январе-апреле 2016г.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январе-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апреле 2015г. 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0143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Кайбицкий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52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7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45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Буинский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49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30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19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4973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Апастовский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38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12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26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313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Дрожжановский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25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31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-6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Тетюшский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14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13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922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К.-</a:t>
                      </a:r>
                      <a:r>
                        <a:rPr lang="ru-RU" sz="2000" b="1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Устьинский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12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13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-1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043608" y="-44950"/>
            <a:ext cx="810039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Arial" pitchFamily="34" charset="0"/>
                <a:cs typeface="Arial" pitchFamily="34" charset="0"/>
              </a:rPr>
              <a:t>Динамика </a:t>
            </a:r>
            <a:r>
              <a:rPr lang="ru-RU" sz="2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Arial" pitchFamily="34" charset="0"/>
                <a:cs typeface="Arial" pitchFamily="34" charset="0"/>
              </a:rPr>
              <a:t>кредитования в </a:t>
            </a:r>
            <a:r>
              <a:rPr lang="ru-RU" sz="2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Arial" pitchFamily="34" charset="0"/>
                <a:cs typeface="Arial" pitchFamily="34" charset="0"/>
              </a:rPr>
              <a:t>2016 </a:t>
            </a:r>
            <a:r>
              <a:rPr lang="ru-RU" sz="2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Arial" pitchFamily="34" charset="0"/>
                <a:cs typeface="Arial" pitchFamily="34" charset="0"/>
              </a:rPr>
              <a:t>году по присутствующим районам.</a:t>
            </a:r>
          </a:p>
        </p:txBody>
      </p:sp>
      <p:pic>
        <p:nvPicPr>
          <p:cNvPr id="4" name="Picture 2" descr="\\RAY\Pictures\ЭМБЛЕМЫ\МСХ\герб МСХ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758" y="107956"/>
            <a:ext cx="788592" cy="76490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9080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55576" y="1399"/>
            <a:ext cx="8388424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450850" algn="ctr" defTabSz="914400" rtl="0" eaLnBrk="1" fontAlgn="base" latinLnBrk="0" hangingPunct="1">
              <a:lnSpc>
                <a:spcPts val="2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Arial" pitchFamily="34" charset="0"/>
                <a:cs typeface="Arial" pitchFamily="34" charset="0"/>
              </a:rPr>
              <a:t>Реализация целевых программ «Развитие семейных животноводческих ферм на базе крестьянских (фермерских) хозяйств в РТ на 2012-2017 годы» и «Поддержка начинающих фермеров в РТ на 2012-2017 годы» (на 23.10.2015)</a:t>
            </a:r>
            <a:endParaRPr kumimoji="0" lang="ru-RU" sz="2000" b="1" i="0" u="none" strike="noStrike" normalizeH="0" baseline="0" dirty="0" smtClean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0820530"/>
              </p:ext>
            </p:extLst>
          </p:nvPr>
        </p:nvGraphicFramePr>
        <p:xfrm>
          <a:off x="152080" y="1215040"/>
          <a:ext cx="8820408" cy="5454321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979649"/>
                <a:gridCol w="936104"/>
                <a:gridCol w="1008112"/>
                <a:gridCol w="1296144"/>
                <a:gridCol w="1080120"/>
                <a:gridCol w="792088"/>
                <a:gridCol w="1008112"/>
                <a:gridCol w="720079"/>
              </a:tblGrid>
              <a:tr h="229646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35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Программа</a:t>
                      </a:r>
                      <a:endParaRPr lang="ru-RU" sz="135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35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Сумма </a:t>
                      </a:r>
                      <a:br>
                        <a:rPr lang="ru-RU" sz="135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50" b="1" u="none" strike="noStrike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финанси</a:t>
                      </a:r>
                      <a:r>
                        <a:rPr lang="ru-RU" sz="135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  <a:p>
                      <a:pPr algn="ctr" fontAlgn="ctr"/>
                      <a:r>
                        <a:rPr lang="ru-RU" sz="1350" b="1" u="none" strike="noStrike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рования</a:t>
                      </a:r>
                      <a:r>
                        <a:rPr lang="ru-RU" sz="135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br>
                        <a:rPr lang="ru-RU" sz="135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5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всего</a:t>
                      </a:r>
                      <a:endParaRPr lang="ru-RU" sz="135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35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Из них по годам</a:t>
                      </a:r>
                      <a:endParaRPr lang="ru-RU" sz="135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608" marR="6608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35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в том числе из</a:t>
                      </a:r>
                      <a:endParaRPr lang="ru-RU" sz="135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608" marR="6608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21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35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Сумма финансирования по годам, </a:t>
                      </a:r>
                      <a:r>
                        <a:rPr lang="ru-RU" sz="135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млн </a:t>
                      </a:r>
                      <a:r>
                        <a:rPr lang="ru-RU" sz="1350" b="1" u="none" strike="sng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35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35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бюджета РФ</a:t>
                      </a:r>
                      <a:endParaRPr lang="ru-RU" sz="135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35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бюджета РТ</a:t>
                      </a:r>
                      <a:endParaRPr lang="ru-RU" sz="135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96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50" b="1" u="none" strike="noStrike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2012-2014</a:t>
                      </a:r>
                      <a:endParaRPr lang="ru-RU" sz="135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5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2015</a:t>
                      </a:r>
                      <a:endParaRPr lang="ru-RU" sz="135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5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2012-2014</a:t>
                      </a:r>
                      <a:endParaRPr lang="ru-RU" sz="135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5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2015</a:t>
                      </a:r>
                      <a:endParaRPr lang="ru-RU" sz="135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5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2012-2014</a:t>
                      </a:r>
                      <a:endParaRPr lang="ru-RU" sz="135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5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2015</a:t>
                      </a:r>
                      <a:endParaRPr lang="ru-RU" sz="135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9646">
                <a:tc gridSpan="8">
                  <a:txBody>
                    <a:bodyPr/>
                    <a:lstStyle/>
                    <a:p>
                      <a:pPr algn="ctr" fontAlgn="t"/>
                      <a:r>
                        <a:rPr lang="ru-RU" sz="140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ВЦП «Поддержка начинающих фермеров на </a:t>
                      </a:r>
                      <a:r>
                        <a:rPr lang="ru-RU" sz="140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2012-2017 годы»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608" marR="6608" marT="660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964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5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Сумма грантов, </a:t>
                      </a:r>
                      <a:r>
                        <a:rPr lang="ru-RU" sz="135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млн </a:t>
                      </a:r>
                      <a:r>
                        <a:rPr lang="ru-RU" sz="1350" b="1" u="none" strike="sng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350" b="1" i="0" u="none" strike="sng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475" marR="0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404,631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608" marR="6608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311,821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608" marR="6608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92,810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608" marR="6608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130,889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608" marR="6608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64,967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608" marR="6608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180,932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608" marR="6608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27,843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608" marR="6608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964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5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Заявлено, </a:t>
                      </a:r>
                      <a:r>
                        <a:rPr lang="ru-RU" sz="135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ед</a:t>
                      </a:r>
                      <a:r>
                        <a:rPr lang="ru-RU" sz="135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. чел.</a:t>
                      </a:r>
                      <a:endParaRPr lang="ru-RU" sz="135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475" marR="0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754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608" marR="6608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534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608" marR="6608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220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608" marR="6608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gridSpan="4">
                  <a:txBody>
                    <a:bodyPr/>
                    <a:lstStyle/>
                    <a:p>
                      <a:pPr algn="ctr" fontAlgn="ctr"/>
                      <a:r>
                        <a:rPr lang="ru-RU" sz="135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35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608" marR="6608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21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5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из них победители, </a:t>
                      </a:r>
                      <a:br>
                        <a:rPr lang="ru-RU" sz="135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5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ед.</a:t>
                      </a:r>
                      <a:endParaRPr lang="ru-RU" sz="135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475" marR="0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307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608" marR="6608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226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608" marR="6608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81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608" marR="6608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21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5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План по </a:t>
                      </a:r>
                      <a:r>
                        <a:rPr lang="ru-RU" sz="135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соглашению</a:t>
                      </a:r>
                      <a:r>
                        <a:rPr lang="ru-RU" sz="135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ru-RU" sz="135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ед</a:t>
                      </a:r>
                      <a:r>
                        <a:rPr lang="ru-RU" sz="135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. </a:t>
                      </a:r>
                      <a:endParaRPr lang="ru-RU" sz="135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475" marR="0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255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608" marR="6608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200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608" marR="6608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55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608" marR="6608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7464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5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+,- от  соглашения, </a:t>
                      </a:r>
                      <a:r>
                        <a:rPr lang="ru-RU" sz="135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ru-RU" sz="135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5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ед</a:t>
                      </a:r>
                      <a:r>
                        <a:rPr lang="ru-RU" sz="135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ru-RU" sz="135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475" marR="0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52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608" marR="6608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26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608" marR="6608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26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608" marR="6608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2144">
                <a:tc gridSpan="8">
                  <a:txBody>
                    <a:bodyPr/>
                    <a:lstStyle/>
                    <a:p>
                      <a:pPr algn="ctr" fontAlgn="t"/>
                      <a:r>
                        <a:rPr lang="ru-RU" sz="135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ВЦП «Развитие семейных животноводческих ферм на базе крестьянских (фермерских) хозяйств </a:t>
                      </a:r>
                      <a:r>
                        <a:rPr lang="ru-RU" sz="140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ru-RU" sz="140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40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на 2012-2017 </a:t>
                      </a:r>
                      <a:r>
                        <a:rPr lang="ru-RU" sz="140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годы»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608" marR="6608" marT="660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964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5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Сумма грантов, </a:t>
                      </a:r>
                      <a:r>
                        <a:rPr lang="ru-RU" sz="135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млн </a:t>
                      </a:r>
                      <a:r>
                        <a:rPr lang="ru-RU" sz="1350" b="1" u="none" strike="sng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35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475" marR="0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527,9199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608" marR="6608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426,4109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608" marR="6608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101,509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608" marR="6608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143,69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608" marR="6608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71,056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608" marR="6608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282,7209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608" marR="6608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30,453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608" marR="6608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964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5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Заявлено, </a:t>
                      </a:r>
                      <a:r>
                        <a:rPr lang="ru-RU" sz="135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ед</a:t>
                      </a:r>
                      <a:r>
                        <a:rPr lang="ru-RU" sz="135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. чел.</a:t>
                      </a:r>
                      <a:endParaRPr lang="ru-RU" sz="135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475" marR="0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487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608" marR="6608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397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608" marR="6608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90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608" marR="6608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gridSpan="4">
                  <a:txBody>
                    <a:bodyPr/>
                    <a:lstStyle/>
                    <a:p>
                      <a:pPr algn="ctr" fontAlgn="ctr"/>
                      <a:r>
                        <a:rPr lang="ru-RU" sz="135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35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608" marR="6608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21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5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из них победители, </a:t>
                      </a:r>
                      <a:br>
                        <a:rPr lang="ru-RU" sz="135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35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ед.</a:t>
                      </a:r>
                      <a:endParaRPr lang="ru-RU" sz="135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475" marR="0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264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608" marR="6608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223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608" marR="6608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41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608" marR="6608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21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5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План по </a:t>
                      </a:r>
                      <a:r>
                        <a:rPr lang="ru-RU" sz="135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соглашению</a:t>
                      </a:r>
                      <a:r>
                        <a:rPr lang="ru-RU" sz="135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ru-RU" sz="135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ед</a:t>
                      </a:r>
                      <a:r>
                        <a:rPr lang="ru-RU" sz="135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. </a:t>
                      </a:r>
                      <a:endParaRPr lang="ru-RU" sz="135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475" marR="0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74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608" marR="6608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64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608" marR="6608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608" marR="6608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964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50" b="1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+,- от  соглашения, ед.</a:t>
                      </a:r>
                      <a:endParaRPr lang="ru-RU" sz="1350" b="1" i="0" u="none" strike="noStrike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475" marR="0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190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608" marR="6608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159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608" marR="6608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31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608" marR="6608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964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По РТ (сумма)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475" marR="0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932,5509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608" marR="6608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738,2319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608" marR="6608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194,319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608" marR="6608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274,579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608" marR="6608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136,023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608" marR="6608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463,6529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608" marR="6608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58,296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608" marR="6608" marT="66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pic>
        <p:nvPicPr>
          <p:cNvPr id="1026" name="Picture 2" descr="C:\Users\Молокин\Desktop\DSCN0773.JPG"/>
          <p:cNvPicPr>
            <a:picLocks noChangeAspect="1" noChangeArrowheads="1"/>
          </p:cNvPicPr>
          <p:nvPr/>
        </p:nvPicPr>
        <p:blipFill>
          <a:blip r:embed="rId2" cstate="print"/>
          <a:srcRect t="13043"/>
          <a:stretch>
            <a:fillRect/>
          </a:stretch>
        </p:blipFill>
        <p:spPr bwMode="auto">
          <a:xfrm>
            <a:off x="5940440" y="2699667"/>
            <a:ext cx="2428892" cy="158397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7" name="Picture 3" descr="C:\Users\Молокин\Desktop\DSCN0900.JPG"/>
          <p:cNvPicPr>
            <a:picLocks noChangeAspect="1" noChangeArrowheads="1"/>
          </p:cNvPicPr>
          <p:nvPr/>
        </p:nvPicPr>
        <p:blipFill rotWithShape="1">
          <a:blip r:embed="rId3" cstate="print"/>
          <a:srcRect t="22174" b="10867"/>
          <a:stretch/>
        </p:blipFill>
        <p:spPr bwMode="auto">
          <a:xfrm>
            <a:off x="5940440" y="5157192"/>
            <a:ext cx="2428892" cy="119878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2" descr="\\RAY\Pictures\ЭМБЛЕМЫ\МСХ\герб МСХ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688" y="143816"/>
            <a:ext cx="788592" cy="76490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6786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11054" y="-489"/>
            <a:ext cx="8632946" cy="147732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Программа «Развитие семейных животноводческих ферм на базе КФХ </a:t>
            </a:r>
            <a:br>
              <a:rPr lang="ru-RU" sz="3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 2015-2017 годы» </a:t>
            </a:r>
            <a:r>
              <a:rPr lang="ru-RU" sz="2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 федеральным участием</a:t>
            </a:r>
            <a:endParaRPr lang="ru-RU" sz="28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5496" y="1529609"/>
            <a:ext cx="8955887" cy="5191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8288" algn="just">
              <a:lnSpc>
                <a:spcPts val="2100"/>
              </a:lnSpc>
            </a:pPr>
            <a:r>
              <a:rPr lang="ru-RU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Заявитель – только КФХ подающий </a:t>
            </a:r>
            <a:r>
              <a:rPr lang="ru-RU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заявку в </a:t>
            </a:r>
            <a:r>
              <a:rPr lang="ru-RU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конкурсную комиссию. </a:t>
            </a:r>
            <a:r>
              <a:rPr lang="ru-RU" sz="17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Грантополучатель</a:t>
            </a:r>
            <a:r>
              <a:rPr lang="ru-RU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– глава КФХ, прошедший конкурсный </a:t>
            </a:r>
            <a:r>
              <a:rPr lang="ru-RU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отбор для признания его </a:t>
            </a:r>
            <a:r>
              <a:rPr lang="ru-RU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участником Программы и заключивший </a:t>
            </a:r>
            <a:r>
              <a:rPr lang="ru-RU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договор на </a:t>
            </a:r>
            <a:r>
              <a:rPr lang="ru-RU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получение гранта. Гранты направляются на развитие семейных животноводческих </a:t>
            </a:r>
            <a:r>
              <a:rPr lang="ru-RU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ферм и предприятий по </a:t>
            </a:r>
            <a:r>
              <a:rPr lang="ru-RU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переработке продукции </a:t>
            </a:r>
            <a:r>
              <a:rPr lang="ru-RU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животноводства </a:t>
            </a:r>
            <a:r>
              <a:rPr lang="ru-RU" sz="17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Грантополучателем</a:t>
            </a:r>
            <a:r>
              <a:rPr lang="ru-RU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на </a:t>
            </a:r>
            <a:r>
              <a:rPr lang="ru-RU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безвозмездной </a:t>
            </a:r>
            <a:r>
              <a:rPr lang="ru-RU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основе на </a:t>
            </a:r>
            <a:r>
              <a:rPr lang="ru-RU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условиях </a:t>
            </a:r>
            <a:r>
              <a:rPr lang="ru-RU" sz="17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софинансирования</a:t>
            </a:r>
            <a:r>
              <a:rPr lang="ru-RU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целевых </a:t>
            </a:r>
            <a:r>
              <a:rPr lang="ru-RU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расходов в </a:t>
            </a:r>
            <a:r>
              <a:rPr lang="ru-RU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соответствии </a:t>
            </a:r>
            <a:r>
              <a:rPr lang="ru-RU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 технико-экономическим </a:t>
            </a:r>
            <a:r>
              <a:rPr lang="ru-RU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обоснованием. Гранты </a:t>
            </a:r>
            <a:r>
              <a:rPr lang="ru-RU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предоставляются в </a:t>
            </a:r>
            <a:r>
              <a:rPr lang="ru-RU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размере </a:t>
            </a:r>
            <a:r>
              <a:rPr lang="ru-RU" sz="17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не </a:t>
            </a:r>
            <a:r>
              <a:rPr lang="ru-RU" sz="17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более 60</a:t>
            </a:r>
            <a:r>
              <a:rPr lang="ru-RU" sz="17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% </a:t>
            </a:r>
            <a:r>
              <a:rPr lang="ru-RU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от </a:t>
            </a:r>
            <a:r>
              <a:rPr lang="ru-RU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каждой статьи затрат, установленной Планом расходов, </a:t>
            </a:r>
            <a:r>
              <a:rPr lang="ru-RU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но </a:t>
            </a:r>
            <a:r>
              <a:rPr lang="ru-RU" sz="17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не более 5 </a:t>
            </a:r>
            <a:r>
              <a:rPr lang="ru-RU" sz="17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млн.руб</a:t>
            </a:r>
            <a:r>
              <a:rPr lang="ru-RU" sz="17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</a:t>
            </a:r>
          </a:p>
          <a:p>
            <a:pPr indent="268288" algn="just">
              <a:lnSpc>
                <a:spcPts val="2100"/>
              </a:lnSpc>
            </a:pPr>
            <a:r>
              <a:rPr lang="ru-RU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гранты выделяются при условии проектируемой мощности:</a:t>
            </a:r>
          </a:p>
          <a:p>
            <a:pPr indent="268288" algn="just">
              <a:lnSpc>
                <a:spcPts val="2100"/>
              </a:lnSpc>
            </a:pPr>
            <a:r>
              <a:rPr lang="ru-RU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молочных ферм с поголовьем не менее </a:t>
            </a:r>
            <a:r>
              <a:rPr lang="ru-RU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50 голов </a:t>
            </a:r>
            <a:r>
              <a:rPr lang="ru-RU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коров;</a:t>
            </a:r>
          </a:p>
          <a:p>
            <a:pPr indent="268288" algn="just">
              <a:lnSpc>
                <a:spcPts val="2100"/>
              </a:lnSpc>
            </a:pPr>
            <a:r>
              <a:rPr lang="ru-RU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ферм по откорму </a:t>
            </a:r>
            <a:r>
              <a:rPr lang="ru-RU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КРС – </a:t>
            </a:r>
            <a:r>
              <a:rPr lang="ru-RU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не менее </a:t>
            </a:r>
            <a:r>
              <a:rPr lang="ru-RU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100 </a:t>
            </a:r>
            <a:r>
              <a:rPr lang="ru-RU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голов;</a:t>
            </a:r>
          </a:p>
          <a:p>
            <a:pPr indent="268288" algn="just">
              <a:lnSpc>
                <a:spcPts val="2100"/>
              </a:lnSpc>
            </a:pPr>
            <a:r>
              <a:rPr lang="ru-RU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свиноферм – не менее </a:t>
            </a:r>
            <a:r>
              <a:rPr lang="ru-RU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 </a:t>
            </a:r>
            <a:r>
              <a:rPr lang="ru-RU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свиноматок </a:t>
            </a:r>
            <a:r>
              <a:rPr lang="ru-RU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(200 </a:t>
            </a:r>
            <a:r>
              <a:rPr lang="ru-RU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свиней);</a:t>
            </a:r>
          </a:p>
          <a:p>
            <a:pPr indent="268288" algn="just">
              <a:lnSpc>
                <a:spcPts val="2100"/>
              </a:lnSpc>
            </a:pPr>
            <a:r>
              <a:rPr lang="ru-RU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ферм по разведению овец – не менее </a:t>
            </a:r>
            <a:r>
              <a:rPr lang="ru-RU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300 </a:t>
            </a:r>
            <a:r>
              <a:rPr lang="ru-RU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голов </a:t>
            </a:r>
            <a:r>
              <a:rPr lang="ru-RU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овец (100 овцематок);</a:t>
            </a:r>
            <a:endParaRPr lang="ru-RU" sz="17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indent="268288" algn="just">
              <a:lnSpc>
                <a:spcPts val="2100"/>
              </a:lnSpc>
            </a:pPr>
            <a:r>
              <a:rPr lang="ru-RU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дойных коз – не менее </a:t>
            </a:r>
            <a:r>
              <a:rPr lang="ru-RU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100 </a:t>
            </a:r>
            <a:r>
              <a:rPr lang="ru-RU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голов;</a:t>
            </a:r>
          </a:p>
          <a:p>
            <a:pPr indent="268288" algn="just">
              <a:lnSpc>
                <a:spcPts val="2100"/>
              </a:lnSpc>
            </a:pPr>
            <a:r>
              <a:rPr lang="ru-RU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птицеферм – не менее 4000 голов бройлеров </a:t>
            </a:r>
            <a:r>
              <a:rPr lang="ru-RU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или 2 тыс. </a:t>
            </a:r>
            <a:r>
              <a:rPr lang="ru-RU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голов гусей;</a:t>
            </a:r>
          </a:p>
          <a:p>
            <a:pPr indent="268288" algn="just">
              <a:lnSpc>
                <a:spcPts val="2100"/>
              </a:lnSpc>
            </a:pPr>
            <a:r>
              <a:rPr lang="ru-RU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птицеферм – не менее 20 </a:t>
            </a:r>
            <a:r>
              <a:rPr lang="ru-RU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тыс. </a:t>
            </a:r>
            <a:r>
              <a:rPr lang="ru-RU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голов перепелов;</a:t>
            </a:r>
          </a:p>
          <a:p>
            <a:pPr indent="268288" algn="just">
              <a:lnSpc>
                <a:spcPts val="2100"/>
              </a:lnSpc>
            </a:pPr>
            <a:r>
              <a:rPr lang="ru-RU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ферм по разведению индеек – не менее 2000 </a:t>
            </a:r>
            <a:r>
              <a:rPr lang="ru-RU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голов;</a:t>
            </a:r>
            <a:endParaRPr lang="ru-RU" sz="17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indent="268288" algn="just">
              <a:lnSpc>
                <a:spcPts val="2100"/>
              </a:lnSpc>
            </a:pPr>
            <a:r>
              <a:rPr lang="ru-RU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конеферм – не менее </a:t>
            </a:r>
            <a:r>
              <a:rPr lang="ru-RU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200 </a:t>
            </a:r>
            <a:r>
              <a:rPr lang="ru-RU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голов </a:t>
            </a:r>
            <a:r>
              <a:rPr lang="ru-RU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(50 </a:t>
            </a:r>
            <a:r>
              <a:rPr lang="ru-RU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конематок</a:t>
            </a:r>
            <a:r>
              <a:rPr lang="ru-RU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).</a:t>
            </a:r>
            <a:endParaRPr lang="ru-RU" sz="17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8784324" y="6485817"/>
            <a:ext cx="279067" cy="279067"/>
          </a:xfrm>
          <a:prstGeom prst="ellipse">
            <a:avLst/>
          </a:prstGeom>
          <a:solidFill>
            <a:srgbClr val="1A8B9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 descr="\\RAY\Pictures\ЭМБЛЕМЫ\МСХ\герб МСХ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758" y="107956"/>
            <a:ext cx="788592" cy="76490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03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8" r="4878"/>
          <a:stretch>
            <a:fillRect/>
          </a:stretch>
        </p:blipFill>
        <p:spPr bwMode="auto">
          <a:xfrm>
            <a:off x="4696122" y="5277430"/>
            <a:ext cx="2009223" cy="14186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" name="Picture 22" descr="D:\Семейные фермы\с флешки\2012  Тюляч\сем.ферма 2012\КФХ Гиниятуллина А. С.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275643"/>
            <a:ext cx="2062906" cy="14186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3" descr="D:\Семейные фермы\с флешки\2012 Мамадыш\Вахитова Р.Г\Вахитова Раиса Галиевна Мамадышский район д.Каменный Починок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7186" y="5275013"/>
            <a:ext cx="2014876" cy="14192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 bwMode="auto">
          <a:xfrm>
            <a:off x="179512" y="908721"/>
            <a:ext cx="3048192" cy="974160"/>
          </a:xfrm>
          <a:prstGeom prst="rect">
            <a:avLst/>
          </a:prstGeom>
          <a:solidFill>
            <a:srgbClr val="CCECFF"/>
          </a:solidFill>
          <a:ln w="12700">
            <a:solidFill>
              <a:srgbClr val="0062AC"/>
            </a:solidFill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none" lIns="118195" tIns="59098" rIns="118195" bIns="59098" numCol="1" rtlCol="0" anchor="ctr" anchorCtr="0" compatLnSpc="1">
            <a:prstTxWarp prst="textNoShape">
              <a:avLst/>
            </a:prstTxWarp>
          </a:bodyPr>
          <a:lstStyle/>
          <a:p>
            <a:pPr algn="ctr" defTabSz="915193" fontAlgn="base">
              <a:spcBef>
                <a:spcPct val="0"/>
              </a:spcBef>
              <a:spcAft>
                <a:spcPct val="0"/>
              </a:spcAft>
            </a:pPr>
            <a:r>
              <a:rPr lang="ru-RU" sz="1900" b="1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Технологичные </a:t>
            </a:r>
            <a:br>
              <a:rPr lang="ru-RU" sz="1900" b="1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</a:br>
            <a:r>
              <a:rPr lang="ru-RU" sz="1900" b="1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семейные фермы</a:t>
            </a:r>
          </a:p>
          <a:p>
            <a:pPr algn="ctr" defTabSz="915193" fontAlgn="base">
              <a:spcBef>
                <a:spcPct val="0"/>
              </a:spcBef>
              <a:spcAft>
                <a:spcPct val="0"/>
              </a:spcAft>
            </a:pPr>
            <a:r>
              <a:rPr lang="ru-RU" sz="1900" b="1" dirty="0" smtClean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505 ед.</a:t>
            </a:r>
            <a:endParaRPr kumimoji="0" lang="ru-RU" sz="1900" b="1" i="0" u="none" strike="noStrike" cap="none" normalizeH="0" baseline="0" dirty="0" smtClean="0">
              <a:ln>
                <a:noFill/>
              </a:ln>
              <a:solidFill>
                <a:srgbClr val="0062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3610472" y="908721"/>
            <a:ext cx="2388302" cy="974160"/>
          </a:xfrm>
          <a:prstGeom prst="rect">
            <a:avLst/>
          </a:prstGeom>
          <a:solidFill>
            <a:srgbClr val="CCECFF"/>
          </a:solidFill>
          <a:ln w="12700">
            <a:solidFill>
              <a:srgbClr val="0062AC"/>
            </a:solidFill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none" lIns="118195" tIns="59098" rIns="118195" bIns="59098" numCol="1" rtlCol="0" anchor="ctr" anchorCtr="0" compatLnSpc="1">
            <a:prstTxWarp prst="textNoShape">
              <a:avLst/>
            </a:prstTxWarp>
          </a:bodyPr>
          <a:lstStyle/>
          <a:p>
            <a:pPr algn="ctr" defTabSz="915193" fontAlgn="base">
              <a:spcBef>
                <a:spcPct val="0"/>
              </a:spcBef>
              <a:spcAft>
                <a:spcPct val="0"/>
              </a:spcAft>
            </a:pPr>
            <a:r>
              <a:rPr lang="ru-RU" sz="1900" b="1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Наличие</a:t>
            </a:r>
          </a:p>
          <a:p>
            <a:pPr algn="ctr" defTabSz="915193" fontAlgn="base">
              <a:spcBef>
                <a:spcPct val="0"/>
              </a:spcBef>
              <a:spcAft>
                <a:spcPct val="0"/>
              </a:spcAft>
            </a:pPr>
            <a:r>
              <a:rPr lang="ru-RU" sz="1900" b="1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семейных ферм</a:t>
            </a:r>
          </a:p>
          <a:p>
            <a:pPr algn="ctr" defTabSz="915193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900" b="1" i="0" u="none" strike="noStrike" cap="none" normalizeH="0" baseline="0" dirty="0" smtClean="0">
                <a:ln>
                  <a:noFill/>
                </a:ln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1182 ед.</a:t>
            </a:r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6418784" y="908721"/>
            <a:ext cx="2545704" cy="974160"/>
          </a:xfrm>
          <a:prstGeom prst="rect">
            <a:avLst/>
          </a:prstGeom>
          <a:solidFill>
            <a:srgbClr val="CCECFF"/>
          </a:solidFill>
          <a:ln w="12700">
            <a:solidFill>
              <a:srgbClr val="0062AC"/>
            </a:solidFill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none" lIns="118195" tIns="59098" rIns="118195" bIns="59098" numCol="1" rtlCol="0" anchor="ctr" anchorCtr="0" compatLnSpc="1">
            <a:prstTxWarp prst="textNoShape">
              <a:avLst/>
            </a:prstTxWarp>
          </a:bodyPr>
          <a:lstStyle/>
          <a:p>
            <a:pPr algn="ctr" defTabSz="915193" fontAlgn="base">
              <a:spcBef>
                <a:spcPct val="0"/>
              </a:spcBef>
              <a:spcAft>
                <a:spcPct val="0"/>
              </a:spcAft>
            </a:pPr>
            <a:r>
              <a:rPr lang="ru-RU" sz="1900" b="1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Строящиеся</a:t>
            </a:r>
          </a:p>
          <a:p>
            <a:pPr algn="ctr" defTabSz="915193" fontAlgn="base">
              <a:spcBef>
                <a:spcPct val="0"/>
              </a:spcBef>
              <a:spcAft>
                <a:spcPct val="0"/>
              </a:spcAft>
            </a:pPr>
            <a:r>
              <a:rPr lang="ru-RU" sz="1900" b="1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семейные фермы</a:t>
            </a:r>
          </a:p>
          <a:p>
            <a:pPr algn="ctr" defTabSz="915193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900" b="1" i="0" u="none" strike="noStrike" cap="none" normalizeH="0" baseline="0" dirty="0" smtClean="0">
                <a:ln>
                  <a:noFill/>
                </a:ln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141 ед.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 bwMode="auto">
          <a:xfrm>
            <a:off x="3227704" y="1376628"/>
            <a:ext cx="402681" cy="0"/>
          </a:xfrm>
          <a:prstGeom prst="line">
            <a:avLst/>
          </a:prstGeom>
          <a:ln w="28575">
            <a:solidFill>
              <a:srgbClr val="0062AC"/>
            </a:solidFill>
            <a:headEnd type="none" w="med" len="med"/>
            <a:tailEnd type="triangle" w="lg" len="lg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 bwMode="auto">
          <a:xfrm flipH="1">
            <a:off x="5998775" y="1376628"/>
            <a:ext cx="420009" cy="0"/>
          </a:xfrm>
          <a:prstGeom prst="line">
            <a:avLst/>
          </a:prstGeom>
          <a:ln w="28575">
            <a:solidFill>
              <a:srgbClr val="0062AC"/>
            </a:solidFill>
            <a:prstDash val="sysDash"/>
            <a:headEnd type="none" w="med" len="med"/>
            <a:tailEnd type="triangle" w="lg" len="lg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 bwMode="auto">
          <a:xfrm>
            <a:off x="1568846" y="2169830"/>
            <a:ext cx="6071133" cy="0"/>
          </a:xfrm>
          <a:prstGeom prst="line">
            <a:avLst/>
          </a:prstGeom>
          <a:ln w="28575">
            <a:solidFill>
              <a:srgbClr val="0062AC"/>
            </a:solidFill>
            <a:headEnd type="none" w="med" len="med"/>
            <a:tailEnd type="none" w="lg" len="lg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 bwMode="auto">
          <a:xfrm>
            <a:off x="1573953" y="2160039"/>
            <a:ext cx="1" cy="221538"/>
          </a:xfrm>
          <a:prstGeom prst="line">
            <a:avLst/>
          </a:prstGeom>
          <a:ln w="28575">
            <a:solidFill>
              <a:srgbClr val="0062AC"/>
            </a:solidFill>
            <a:headEnd type="none" w="med" len="med"/>
            <a:tailEnd type="none" w="lg" len="lg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 bwMode="auto">
          <a:xfrm>
            <a:off x="7630467" y="2160039"/>
            <a:ext cx="1" cy="221538"/>
          </a:xfrm>
          <a:prstGeom prst="line">
            <a:avLst/>
          </a:prstGeom>
          <a:ln w="28575">
            <a:solidFill>
              <a:srgbClr val="0062AC"/>
            </a:solidFill>
            <a:headEnd type="none" w="med" len="med"/>
            <a:tailEnd type="none" w="lg" len="lg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 bwMode="auto">
          <a:xfrm flipV="1">
            <a:off x="4807045" y="1880668"/>
            <a:ext cx="0" cy="561845"/>
          </a:xfrm>
          <a:prstGeom prst="line">
            <a:avLst/>
          </a:prstGeom>
          <a:ln w="28575">
            <a:solidFill>
              <a:srgbClr val="0062AC"/>
            </a:solidFill>
            <a:headEnd type="none" w="med" len="med"/>
            <a:tailEnd type="triangle" w="lg" len="lg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 bwMode="auto">
          <a:xfrm>
            <a:off x="179513" y="2380255"/>
            <a:ext cx="2901501" cy="375135"/>
          </a:xfrm>
          <a:prstGeom prst="rect">
            <a:avLst/>
          </a:prstGeom>
          <a:solidFill>
            <a:srgbClr val="CCECFF"/>
          </a:solidFill>
          <a:ln w="12700">
            <a:solidFill>
              <a:srgbClr val="0062AC"/>
            </a:solidFill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none" lIns="118195" tIns="59098" rIns="118195" bIns="59098" numCol="1" rtlCol="0" anchor="ctr" anchorCtr="0" compatLnSpc="1">
            <a:prstTxWarp prst="textNoShape">
              <a:avLst/>
            </a:prstTxWarp>
          </a:bodyPr>
          <a:lstStyle/>
          <a:p>
            <a:pPr algn="ctr" defTabSz="915193" fontAlgn="base">
              <a:spcBef>
                <a:spcPct val="0"/>
              </a:spcBef>
              <a:spcAft>
                <a:spcPct val="0"/>
              </a:spcAft>
            </a:pPr>
            <a:r>
              <a:rPr lang="ru-RU" sz="1900" b="1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2011-2012 гг.</a:t>
            </a:r>
          </a:p>
        </p:txBody>
      </p:sp>
      <p:sp>
        <p:nvSpPr>
          <p:cNvPr id="20" name="Прямоугольник 19"/>
          <p:cNvSpPr/>
          <p:nvPr/>
        </p:nvSpPr>
        <p:spPr bwMode="auto">
          <a:xfrm>
            <a:off x="3227704" y="2380255"/>
            <a:ext cx="5736783" cy="665868"/>
          </a:xfrm>
          <a:prstGeom prst="rect">
            <a:avLst/>
          </a:prstGeom>
          <a:solidFill>
            <a:srgbClr val="CCECFF"/>
          </a:solidFill>
          <a:ln w="12700">
            <a:solidFill>
              <a:srgbClr val="0062AC"/>
            </a:solidFill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none" lIns="118195" tIns="59098" rIns="118195" bIns="59098" numCol="1" rtlCol="0" anchor="ctr" anchorCtr="0" compatLnSpc="1">
            <a:prstTxWarp prst="textNoShape">
              <a:avLst/>
            </a:prstTxWarp>
          </a:bodyPr>
          <a:lstStyle/>
          <a:p>
            <a:pPr algn="ctr" defTabSz="915193" fontAlgn="base">
              <a:spcBef>
                <a:spcPct val="0"/>
              </a:spcBef>
              <a:spcAft>
                <a:spcPct val="0"/>
              </a:spcAft>
            </a:pPr>
            <a:r>
              <a:rPr lang="ru-RU" sz="1900" b="1" dirty="0" smtClean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2012-2015 </a:t>
            </a:r>
            <a:r>
              <a:rPr lang="ru-RU" sz="1900" b="1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гг.</a:t>
            </a:r>
          </a:p>
          <a:p>
            <a:pPr algn="ctr" defTabSz="915193" fontAlgn="base">
              <a:spcBef>
                <a:spcPct val="0"/>
              </a:spcBef>
              <a:spcAft>
                <a:spcPct val="0"/>
              </a:spcAft>
            </a:pPr>
            <a:r>
              <a:rPr lang="ru-RU" sz="1900" b="1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Федеральные программы</a:t>
            </a:r>
          </a:p>
        </p:txBody>
      </p:sp>
      <p:sp>
        <p:nvSpPr>
          <p:cNvPr id="26" name="Прямоугольник 25"/>
          <p:cNvSpPr/>
          <p:nvPr/>
        </p:nvSpPr>
        <p:spPr bwMode="auto">
          <a:xfrm>
            <a:off x="180387" y="2879830"/>
            <a:ext cx="2900712" cy="1791235"/>
          </a:xfrm>
          <a:prstGeom prst="rect">
            <a:avLst/>
          </a:prstGeom>
          <a:solidFill>
            <a:srgbClr val="CCFFCC"/>
          </a:solidFill>
          <a:ln>
            <a:noFill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none" lIns="118195" tIns="59098" rIns="118195" bIns="59098" numCol="1" rtlCol="0" anchor="ctr" anchorCtr="0" compatLnSpc="1">
            <a:prstTxWarp prst="textNoShape">
              <a:avLst/>
            </a:prstTxWarp>
          </a:bodyPr>
          <a:lstStyle/>
          <a:p>
            <a:pPr algn="ctr" defTabSz="915193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Республиканская </a:t>
            </a:r>
            <a:r>
              <a:rPr lang="ru-RU" sz="1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/>
            </a:r>
            <a:br>
              <a:rPr lang="ru-RU" sz="1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</a:br>
            <a:r>
              <a:rPr lang="ru-RU" sz="1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программа </a:t>
            </a:r>
            <a:endParaRPr lang="ru-RU" sz="1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algn="ctr" defTabSz="915193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«Семейные фермы»</a:t>
            </a:r>
          </a:p>
          <a:p>
            <a:pPr defTabSz="915193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Софинансирование</a:t>
            </a:r>
            <a:r>
              <a:rPr lang="ru-RU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</a:p>
          <a:p>
            <a:pPr defTabSz="915193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из бюджета РТ – </a:t>
            </a:r>
            <a:r>
              <a:rPr lang="ru-RU" sz="1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361</a:t>
            </a:r>
            <a:r>
              <a:rPr lang="ru-RU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млн </a:t>
            </a:r>
            <a:r>
              <a:rPr lang="ru-RU" sz="1600" b="1" strike="sngStrik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</a:t>
            </a:r>
            <a:endParaRPr lang="ru-RU" sz="1600" b="1" strike="sngStrike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defTabSz="915193"/>
            <a:r>
              <a:rPr lang="ru-RU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Кол-во ферм – </a:t>
            </a:r>
            <a:r>
              <a:rPr lang="ru-RU" sz="1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532</a:t>
            </a:r>
            <a:r>
              <a:rPr lang="ru-RU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ед.</a:t>
            </a:r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3225030" y="3168439"/>
            <a:ext cx="2427090" cy="1880597"/>
          </a:xfrm>
          <a:prstGeom prst="rect">
            <a:avLst/>
          </a:prstGeom>
          <a:solidFill>
            <a:srgbClr val="CCFFCC"/>
          </a:solidFill>
          <a:ln>
            <a:noFill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none" lIns="118195" tIns="59098" rIns="118195" bIns="59098" numCol="1" rtlCol="0" anchor="ctr" anchorCtr="0" compatLnSpc="1">
            <a:prstTxWarp prst="textNoShape">
              <a:avLst/>
            </a:prstTxWarp>
          </a:bodyPr>
          <a:lstStyle/>
          <a:p>
            <a:pPr algn="ctr" defTabSz="915193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«Развитие семейных </a:t>
            </a:r>
          </a:p>
          <a:p>
            <a:pPr algn="ctr" defTabSz="915193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животноводческих </a:t>
            </a:r>
          </a:p>
          <a:p>
            <a:pPr algn="ctr" defTabSz="915193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ферм</a:t>
            </a:r>
            <a:r>
              <a:rPr lang="ru-RU" sz="1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»</a:t>
            </a:r>
          </a:p>
          <a:p>
            <a:pPr defTabSz="915193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РФ </a:t>
            </a:r>
            <a:r>
              <a:rPr lang="en-US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+</a:t>
            </a:r>
            <a: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РТ </a:t>
            </a:r>
            <a: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– </a:t>
            </a:r>
            <a:r>
              <a:rPr lang="ru-RU" sz="1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527,5</a:t>
            </a:r>
            <a:r>
              <a:rPr lang="ru-RU" sz="14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млн </a:t>
            </a:r>
            <a:r>
              <a:rPr lang="ru-RU" sz="1600" b="1" strike="sngStrik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</a:t>
            </a:r>
            <a:endParaRPr lang="ru-RU" sz="16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defTabSz="915193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Кол-во ферм – </a:t>
            </a:r>
            <a:r>
              <a:rPr lang="ru-RU" sz="1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264</a:t>
            </a: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ед.</a:t>
            </a:r>
          </a:p>
          <a:p>
            <a:pPr defTabSz="915193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          </a:t>
            </a:r>
            <a:endParaRPr lang="ru-RU" sz="1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28" name="Прямоугольник 27"/>
          <p:cNvSpPr/>
          <p:nvPr/>
        </p:nvSpPr>
        <p:spPr bwMode="auto">
          <a:xfrm>
            <a:off x="5796136" y="3168439"/>
            <a:ext cx="3168351" cy="1880597"/>
          </a:xfrm>
          <a:prstGeom prst="rect">
            <a:avLst/>
          </a:prstGeom>
          <a:solidFill>
            <a:srgbClr val="CCFFCC"/>
          </a:solidFill>
          <a:ln>
            <a:noFill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none" lIns="118195" tIns="59098" rIns="118195" bIns="59098" numCol="1" rtlCol="0" anchor="ctr" anchorCtr="0" compatLnSpc="1">
            <a:prstTxWarp prst="textNoShape">
              <a:avLst/>
            </a:prstTxWarp>
          </a:bodyPr>
          <a:lstStyle/>
          <a:p>
            <a:pPr algn="ctr" defTabSz="915193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«Поддержка </a:t>
            </a:r>
            <a:r>
              <a:rPr lang="ru-RU" sz="1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начинающих </a:t>
            </a:r>
            <a:endParaRPr lang="ru-RU" sz="1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algn="ctr" defTabSz="915193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фермеров»</a:t>
            </a:r>
          </a:p>
          <a:p>
            <a:pPr defTabSz="915193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РФ + РТ – </a:t>
            </a:r>
            <a:r>
              <a:rPr lang="ru-RU" sz="1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403</a:t>
            </a:r>
            <a: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млн </a:t>
            </a:r>
            <a:r>
              <a:rPr lang="ru-RU" sz="1600" b="1" strike="sngStrik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</a:t>
            </a:r>
            <a:endParaRPr lang="ru-RU" sz="1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defTabSz="915193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Кол-во </a:t>
            </a:r>
            <a: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победителей – </a:t>
            </a:r>
            <a:r>
              <a:rPr lang="ru-RU" sz="1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307</a:t>
            </a:r>
            <a: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ед</a:t>
            </a:r>
            <a: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4" t="7640" r="3275" b="2344"/>
          <a:stretch/>
        </p:blipFill>
        <p:spPr bwMode="auto">
          <a:xfrm>
            <a:off x="6940989" y="5284157"/>
            <a:ext cx="2023499" cy="14210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755576" y="152492"/>
            <a:ext cx="8388424" cy="50270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200"/>
              </a:lnSpc>
            </a:pPr>
            <a:r>
              <a:rPr lang="ru-RU" sz="3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Программа развития семейных ферм</a:t>
            </a:r>
          </a:p>
        </p:txBody>
      </p:sp>
      <p:pic>
        <p:nvPicPr>
          <p:cNvPr id="22" name="Picture 2" descr="\\RAY\Pictures\ЭМБЛЕМЫ\МСХ\герб МСХ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688" y="143816"/>
            <a:ext cx="788592" cy="76490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4638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9" name="Rectangle 29"/>
          <p:cNvSpPr>
            <a:spLocks noChangeArrowheads="1"/>
          </p:cNvSpPr>
          <p:nvPr/>
        </p:nvSpPr>
        <p:spPr bwMode="auto">
          <a:xfrm>
            <a:off x="3003348" y="1655886"/>
            <a:ext cx="6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r"/>
            <a:endParaRPr lang="ru-RU" b="1" dirty="0">
              <a:latin typeface="Tahoma" pitchFamily="34" charset="0"/>
              <a:cs typeface="Arial" charset="0"/>
            </a:endParaRPr>
          </a:p>
        </p:txBody>
      </p:sp>
      <p:sp>
        <p:nvSpPr>
          <p:cNvPr id="19473" name="Rectangle 26"/>
          <p:cNvSpPr>
            <a:spLocks noChangeArrowheads="1"/>
          </p:cNvSpPr>
          <p:nvPr/>
        </p:nvSpPr>
        <p:spPr bwMode="auto">
          <a:xfrm>
            <a:off x="84295" y="2652346"/>
            <a:ext cx="314267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l"/>
            <a:endParaRPr lang="ru-RU" b="1" dirty="0">
              <a:latin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23280" y="-1535"/>
            <a:ext cx="8220720" cy="584775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indent="0" algn="ctr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3200" b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  <a:lvl2pPr marL="640080" indent="-246888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/>
            </a:lvl2pPr>
            <a:lvl3pPr indent="-246888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/>
            </a:lvl3pPr>
            <a:lvl4pPr marL="1188720" indent="-210312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/>
            </a:lvl4pPr>
            <a:lvl5pPr marL="1463040" indent="-210312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/>
            </a:lvl5pPr>
            <a:lvl6pPr marL="1737360" indent="-210312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/>
            </a:lvl6pPr>
            <a:lvl7pPr marL="1920240" indent="-182880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baseline="0"/>
            </a:lvl7pPr>
            <a:lvl8pPr marL="2194560" indent="-182880">
              <a:spcBef>
                <a:spcPct val="20000"/>
              </a:spcBef>
              <a:buClr>
                <a:schemeClr val="tx2"/>
              </a:buClr>
              <a:buChar char="•"/>
              <a:defRPr kumimoji="0" sz="1600"/>
            </a:lvl8pPr>
            <a:lvl9pPr marL="2468880" indent="-182880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baseline="0"/>
            </a:lvl9pPr>
          </a:lstStyle>
          <a:p>
            <a:r>
              <a:rPr lang="ru-RU" dirty="0" err="1"/>
              <a:t>Дрожжановский</a:t>
            </a:r>
            <a:r>
              <a:rPr lang="ru-RU" dirty="0"/>
              <a:t> муниципальный район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4442" y="5157192"/>
            <a:ext cx="4523418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lnSpc>
                <a:spcPts val="1700"/>
              </a:lnSpc>
              <a:defRPr sz="1600"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/>
              <a:t>КФХ Амосов А.Н. с</a:t>
            </a:r>
            <a:r>
              <a:rPr lang="ru-RU" dirty="0" smtClean="0"/>
              <a:t>. Нов</a:t>
            </a:r>
            <a:r>
              <a:rPr lang="ru-RU" dirty="0"/>
              <a:t>. </a:t>
            </a:r>
            <a:r>
              <a:rPr lang="ru-RU" dirty="0" err="1"/>
              <a:t>Ильмово</a:t>
            </a:r>
            <a:endParaRPr lang="ru-RU" dirty="0"/>
          </a:p>
          <a:p>
            <a:pPr algn="l"/>
            <a:r>
              <a:rPr lang="ru-RU" dirty="0">
                <a:solidFill>
                  <a:schemeClr val="tx1"/>
                </a:solidFill>
              </a:rPr>
              <a:t>Господдержка РТ – </a:t>
            </a:r>
            <a:r>
              <a:rPr lang="ru-RU" dirty="0">
                <a:solidFill>
                  <a:srgbClr val="006600"/>
                </a:solidFill>
              </a:rPr>
              <a:t>1 </a:t>
            </a:r>
            <a:r>
              <a:rPr lang="ru-RU" dirty="0" smtClean="0">
                <a:solidFill>
                  <a:srgbClr val="006600"/>
                </a:solidFill>
              </a:rPr>
              <a:t>млн </a:t>
            </a:r>
            <a:r>
              <a:rPr lang="ru-RU" strike="sngStrike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dirty="0">
              <a:solidFill>
                <a:srgbClr val="006600"/>
              </a:solidFill>
            </a:endParaRPr>
          </a:p>
          <a:p>
            <a:pPr algn="l"/>
            <a:r>
              <a:rPr lang="ru-RU" dirty="0">
                <a:solidFill>
                  <a:schemeClr val="tx1"/>
                </a:solidFill>
              </a:rPr>
              <a:t>Коровник, проект – </a:t>
            </a:r>
            <a:r>
              <a:rPr lang="ru-RU" dirty="0">
                <a:solidFill>
                  <a:srgbClr val="006600"/>
                </a:solidFill>
              </a:rPr>
              <a:t>24 </a:t>
            </a:r>
            <a:r>
              <a:rPr lang="ru-RU" dirty="0" smtClean="0">
                <a:solidFill>
                  <a:schemeClr val="tx1"/>
                </a:solidFill>
              </a:rPr>
              <a:t>гол., </a:t>
            </a:r>
            <a:r>
              <a:rPr lang="ru-RU" dirty="0">
                <a:solidFill>
                  <a:schemeClr val="tx1"/>
                </a:solidFill>
              </a:rPr>
              <a:t>факт – </a:t>
            </a:r>
            <a:r>
              <a:rPr lang="ru-RU" dirty="0">
                <a:solidFill>
                  <a:srgbClr val="006600"/>
                </a:solidFill>
              </a:rPr>
              <a:t>24</a:t>
            </a:r>
            <a:r>
              <a:rPr lang="ru-RU" dirty="0">
                <a:solidFill>
                  <a:schemeClr val="tx1"/>
                </a:solidFill>
              </a:rPr>
              <a:t> гол.</a:t>
            </a:r>
          </a:p>
          <a:p>
            <a:pPr algn="l"/>
            <a:r>
              <a:rPr lang="ru-RU" dirty="0">
                <a:solidFill>
                  <a:schemeClr val="tx1"/>
                </a:solidFill>
              </a:rPr>
              <a:t>Площадь земли - </a:t>
            </a:r>
            <a:r>
              <a:rPr lang="ru-RU" dirty="0">
                <a:solidFill>
                  <a:srgbClr val="006600"/>
                </a:solidFill>
              </a:rPr>
              <a:t>160</a:t>
            </a:r>
            <a:r>
              <a:rPr lang="ru-RU" dirty="0">
                <a:solidFill>
                  <a:schemeClr val="tx1"/>
                </a:solidFill>
              </a:rPr>
              <a:t> га</a:t>
            </a:r>
          </a:p>
          <a:p>
            <a:pPr algn="l"/>
            <a:r>
              <a:rPr lang="ru-RU" dirty="0">
                <a:solidFill>
                  <a:schemeClr val="tx1"/>
                </a:solidFill>
              </a:rPr>
              <a:t>Произведено: молоко </a:t>
            </a:r>
            <a:r>
              <a:rPr lang="ru-RU" dirty="0">
                <a:solidFill>
                  <a:srgbClr val="006600"/>
                </a:solidFill>
              </a:rPr>
              <a:t>115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1</a:t>
            </a:r>
            <a:r>
              <a:rPr lang="ru-RU" dirty="0">
                <a:solidFill>
                  <a:schemeClr val="tx1"/>
                </a:solidFill>
              </a:rPr>
              <a:t> ц, привес </a:t>
            </a:r>
            <a:r>
              <a:rPr lang="ru-RU" dirty="0">
                <a:solidFill>
                  <a:srgbClr val="006600"/>
                </a:solidFill>
              </a:rPr>
              <a:t>100</a:t>
            </a:r>
            <a:r>
              <a:rPr lang="ru-RU" dirty="0">
                <a:solidFill>
                  <a:schemeClr val="tx1"/>
                </a:solidFill>
              </a:rPr>
              <a:t> ц</a:t>
            </a:r>
          </a:p>
          <a:p>
            <a:pPr algn="l"/>
            <a:r>
              <a:rPr lang="ru-RU" dirty="0">
                <a:solidFill>
                  <a:schemeClr val="tx1"/>
                </a:solidFill>
              </a:rPr>
              <a:t>Денежная выручка </a:t>
            </a:r>
            <a:r>
              <a:rPr lang="ru-RU" dirty="0">
                <a:solidFill>
                  <a:srgbClr val="006600"/>
                </a:solidFill>
              </a:rPr>
              <a:t>2822 </a:t>
            </a:r>
            <a:r>
              <a:rPr lang="ru-RU" dirty="0" err="1" smtClean="0">
                <a:solidFill>
                  <a:srgbClr val="006600"/>
                </a:solidFill>
              </a:rPr>
              <a:t>тыс.</a:t>
            </a:r>
            <a:r>
              <a:rPr lang="ru-RU" strike="sngStrike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21584" y="5165869"/>
            <a:ext cx="4270896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lnSpc>
                <a:spcPts val="1700"/>
              </a:lnSpc>
              <a:defRPr sz="1600"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/>
              <a:t>КФХ Лысов В.А. с</a:t>
            </a:r>
            <a:r>
              <a:rPr lang="ru-RU" dirty="0" smtClean="0"/>
              <a:t>. Старое </a:t>
            </a:r>
            <a:r>
              <a:rPr lang="ru-RU" dirty="0" err="1"/>
              <a:t>Ильмово</a:t>
            </a:r>
            <a:endParaRPr lang="ru-RU" dirty="0"/>
          </a:p>
          <a:p>
            <a:pPr algn="l"/>
            <a:r>
              <a:rPr lang="ru-RU" dirty="0">
                <a:solidFill>
                  <a:schemeClr val="tx1"/>
                </a:solidFill>
              </a:rPr>
              <a:t>Господдержка РТ – </a:t>
            </a:r>
            <a:r>
              <a:rPr lang="ru-RU" dirty="0">
                <a:solidFill>
                  <a:srgbClr val="006600"/>
                </a:solidFill>
              </a:rPr>
              <a:t>1 </a:t>
            </a:r>
            <a:r>
              <a:rPr lang="ru-RU" dirty="0" smtClean="0">
                <a:solidFill>
                  <a:srgbClr val="006600"/>
                </a:solidFill>
              </a:rPr>
              <a:t>млн </a:t>
            </a:r>
            <a:r>
              <a:rPr lang="ru-RU" strike="sngStrike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dirty="0">
              <a:solidFill>
                <a:schemeClr val="tx1"/>
              </a:solidFill>
            </a:endParaRPr>
          </a:p>
          <a:p>
            <a:pPr algn="l"/>
            <a:r>
              <a:rPr lang="ru-RU" dirty="0">
                <a:solidFill>
                  <a:schemeClr val="tx1"/>
                </a:solidFill>
              </a:rPr>
              <a:t>Коровник, проект </a:t>
            </a:r>
            <a:r>
              <a:rPr lang="ru-RU" dirty="0" smtClean="0">
                <a:solidFill>
                  <a:schemeClr val="tx1"/>
                </a:solidFill>
              </a:rPr>
              <a:t>- </a:t>
            </a:r>
            <a:r>
              <a:rPr lang="ru-RU" dirty="0">
                <a:solidFill>
                  <a:srgbClr val="006600"/>
                </a:solidFill>
              </a:rPr>
              <a:t>24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гол., 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Площадь </a:t>
            </a:r>
            <a:r>
              <a:rPr lang="ru-RU" dirty="0">
                <a:solidFill>
                  <a:schemeClr val="tx1"/>
                </a:solidFill>
              </a:rPr>
              <a:t>земли - </a:t>
            </a:r>
            <a:r>
              <a:rPr lang="ru-RU" dirty="0">
                <a:solidFill>
                  <a:srgbClr val="006600"/>
                </a:solidFill>
              </a:rPr>
              <a:t>128</a:t>
            </a:r>
            <a:r>
              <a:rPr lang="ru-RU" dirty="0">
                <a:solidFill>
                  <a:schemeClr val="tx1"/>
                </a:solidFill>
              </a:rPr>
              <a:t> га</a:t>
            </a:r>
          </a:p>
          <a:p>
            <a:pPr algn="l"/>
            <a:r>
              <a:rPr lang="ru-RU" dirty="0">
                <a:solidFill>
                  <a:schemeClr val="tx1"/>
                </a:solidFill>
              </a:rPr>
              <a:t>Произведено: молоко </a:t>
            </a:r>
            <a:r>
              <a:rPr lang="ru-RU" dirty="0">
                <a:solidFill>
                  <a:srgbClr val="006600"/>
                </a:solidFill>
              </a:rPr>
              <a:t>60</a:t>
            </a:r>
            <a:r>
              <a:rPr lang="ru-RU" dirty="0">
                <a:solidFill>
                  <a:schemeClr val="tx1"/>
                </a:solidFill>
              </a:rPr>
              <a:t> ц, привес </a:t>
            </a:r>
            <a:r>
              <a:rPr lang="ru-RU" dirty="0">
                <a:solidFill>
                  <a:srgbClr val="006600"/>
                </a:solidFill>
              </a:rPr>
              <a:t>7</a:t>
            </a:r>
            <a:r>
              <a:rPr lang="ru-RU" dirty="0">
                <a:solidFill>
                  <a:schemeClr val="tx1"/>
                </a:solidFill>
              </a:rPr>
              <a:t> ц</a:t>
            </a:r>
          </a:p>
          <a:p>
            <a:pPr algn="l"/>
            <a:r>
              <a:rPr lang="ru-RU" dirty="0">
                <a:solidFill>
                  <a:schemeClr val="tx1"/>
                </a:solidFill>
              </a:rPr>
              <a:t>Денежная выручка </a:t>
            </a:r>
            <a:r>
              <a:rPr lang="ru-RU" dirty="0">
                <a:solidFill>
                  <a:srgbClr val="006600"/>
                </a:solidFill>
              </a:rPr>
              <a:t>2194 </a:t>
            </a:r>
            <a:r>
              <a:rPr lang="ru-RU" dirty="0" err="1" smtClean="0">
                <a:solidFill>
                  <a:srgbClr val="006600"/>
                </a:solidFill>
              </a:rPr>
              <a:t>тыс.</a:t>
            </a:r>
            <a:r>
              <a:rPr lang="ru-RU" strike="sngStrike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dirty="0"/>
          </a:p>
        </p:txBody>
      </p:sp>
      <p:pic>
        <p:nvPicPr>
          <p:cNvPr id="4098" name="Picture 2" descr="J:\Дрожжановский - Амосов А.Н\IMG129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00" r="5346" b="18491"/>
          <a:stretch/>
        </p:blipFill>
        <p:spPr bwMode="auto">
          <a:xfrm>
            <a:off x="611560" y="728844"/>
            <a:ext cx="3672408" cy="21219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\\Ray\архив икc\Семейные фермы\с флешки\Дрожжановский\2011\Амосов А.Н\КФХ Амосов А.Н.  (6) с Новое Ильмово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997241"/>
            <a:ext cx="3672408" cy="20532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IKS\Desktop\1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1946" y="728844"/>
            <a:ext cx="3590494" cy="21219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J:\Лысов В.А\фото0052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22" b="28841"/>
          <a:stretch/>
        </p:blipFill>
        <p:spPr bwMode="auto">
          <a:xfrm>
            <a:off x="4941945" y="2997240"/>
            <a:ext cx="3590495" cy="20532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\\RAY\Pictures\ЭМБЛЕМЫ\МСХ\герб МСХ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688" y="143816"/>
            <a:ext cx="788592" cy="76490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3628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1924</TotalTime>
  <Words>1352</Words>
  <Application>Microsoft Office PowerPoint</Application>
  <PresentationFormat>Экран (4:3)</PresentationFormat>
  <Paragraphs>541</Paragraphs>
  <Slides>18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Мотивированная схема целевой подготовки кадров для АПК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ПИТ-1</dc:creator>
  <cp:lastModifiedBy>MolokinPC</cp:lastModifiedBy>
  <cp:revision>201</cp:revision>
  <cp:lastPrinted>2016-03-31T05:36:08Z</cp:lastPrinted>
  <dcterms:created xsi:type="dcterms:W3CDTF">2015-03-17T07:40:13Z</dcterms:created>
  <dcterms:modified xsi:type="dcterms:W3CDTF">2016-04-12T12:16:27Z</dcterms:modified>
</cp:coreProperties>
</file>