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9"/>
  </p:notesMasterIdLst>
  <p:handoutMasterIdLst>
    <p:handoutMasterId r:id="rId20"/>
  </p:handoutMasterIdLst>
  <p:sldIdLst>
    <p:sldId id="525" r:id="rId2"/>
    <p:sldId id="571" r:id="rId3"/>
    <p:sldId id="572" r:id="rId4"/>
    <p:sldId id="574" r:id="rId5"/>
    <p:sldId id="575" r:id="rId6"/>
    <p:sldId id="562" r:id="rId7"/>
    <p:sldId id="563" r:id="rId8"/>
    <p:sldId id="554" r:id="rId9"/>
    <p:sldId id="555" r:id="rId10"/>
    <p:sldId id="564" r:id="rId11"/>
    <p:sldId id="565" r:id="rId12"/>
    <p:sldId id="566" r:id="rId13"/>
    <p:sldId id="567" r:id="rId14"/>
    <p:sldId id="568" r:id="rId15"/>
    <p:sldId id="559" r:id="rId16"/>
    <p:sldId id="569" r:id="rId17"/>
    <p:sldId id="570" r:id="rId18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BC8F6C8-4A9F-4677-BB81-A5CA6B7D8712}">
          <p14:sldIdLst>
            <p14:sldId id="525"/>
            <p14:sldId id="571"/>
            <p14:sldId id="572"/>
            <p14:sldId id="574"/>
            <p14:sldId id="575"/>
            <p14:sldId id="562"/>
            <p14:sldId id="563"/>
            <p14:sldId id="554"/>
            <p14:sldId id="555"/>
            <p14:sldId id="564"/>
            <p14:sldId id="565"/>
            <p14:sldId id="566"/>
            <p14:sldId id="567"/>
            <p14:sldId id="568"/>
            <p14:sldId id="559"/>
            <p14:sldId id="569"/>
            <p14:sldId id="5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E146"/>
    <a:srgbClr val="2DB9FF"/>
    <a:srgbClr val="50CBF2"/>
    <a:srgbClr val="FFCC00"/>
    <a:srgbClr val="ACA2C7"/>
    <a:srgbClr val="BFAE9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3" autoAdjust="0"/>
    <p:restoredTop sz="94303" autoAdjust="0"/>
  </p:normalViewPr>
  <p:slideViewPr>
    <p:cSldViewPr snapToGrid="0">
      <p:cViewPr varScale="1">
        <p:scale>
          <a:sx n="80" d="100"/>
          <a:sy n="80" d="100"/>
        </p:scale>
        <p:origin x="148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74"/>
    </p:cViewPr>
  </p:sorterViewPr>
  <p:notesViewPr>
    <p:cSldViewPr snapToGrid="0">
      <p:cViewPr varScale="1">
        <p:scale>
          <a:sx n="83" d="100"/>
          <a:sy n="83" d="100"/>
        </p:scale>
        <p:origin x="182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57220669996895"/>
          <c:y val="0.14389570470513094"/>
          <c:w val="0.81046212256609151"/>
          <c:h val="0.66977325952735889"/>
        </c:manualLayout>
      </c:layout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dLbls>
            <c:dLbl>
              <c:idx val="0"/>
              <c:layout>
                <c:manualLayout>
                  <c:x val="-5.0610318660245505E-2"/>
                  <c:y val="-6.1995813062183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7543026620230633E-2"/>
                  <c:y val="-6.2628873335780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1408442540200853E-2"/>
                  <c:y val="-4.3229788477948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7543026620230605E-2"/>
                  <c:y val="-6.7498870589763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6682301000371933E-2"/>
                  <c:y val="-6.2498954249781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7.5148654980364618E-2"/>
                  <c:y val="-4.7499205229833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7543026620230626E-2"/>
                  <c:y val="-5.4999079739807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9.2018761200447444E-3"/>
                  <c:y val="-3.4999414379877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10582157538051327"/>
                  <c:y val="-4.2499288889851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7.2081362940349739E-2"/>
                  <c:y val="4.9999163399825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1.8403752240089267E-2"/>
                  <c:y val="6.7498870589763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txPr>
              <a:bodyPr/>
              <a:lstStyle/>
              <a:p>
                <a:pPr>
                  <a:defRPr sz="20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0.0</c:formatCode>
                <c:ptCount val="12"/>
                <c:pt idx="0">
                  <c:v>60.9</c:v>
                </c:pt>
                <c:pt idx="1">
                  <c:v>69.400000000000006</c:v>
                </c:pt>
                <c:pt idx="2">
                  <c:v>94</c:v>
                </c:pt>
                <c:pt idx="3">
                  <c:v>60.7</c:v>
                </c:pt>
                <c:pt idx="4">
                  <c:v>78</c:v>
                </c:pt>
                <c:pt idx="5">
                  <c:v>109.6</c:v>
                </c:pt>
                <c:pt idx="6">
                  <c:v>110.6</c:v>
                </c:pt>
                <c:pt idx="7">
                  <c:v>108</c:v>
                </c:pt>
                <c:pt idx="8">
                  <c:v>97.7</c:v>
                </c:pt>
                <c:pt idx="9">
                  <c:v>45.8</c:v>
                </c:pt>
                <c:pt idx="10">
                  <c:v>36.5</c:v>
                </c:pt>
                <c:pt idx="11">
                  <c:v>30.8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22059360"/>
        <c:axId val="1322063168"/>
      </c:lineChart>
      <c:catAx>
        <c:axId val="132205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322063168"/>
        <c:crosses val="autoZero"/>
        <c:auto val="1"/>
        <c:lblAlgn val="ctr"/>
        <c:lblOffset val="100"/>
        <c:noMultiLvlLbl val="0"/>
      </c:catAx>
      <c:valAx>
        <c:axId val="1322063168"/>
        <c:scaling>
          <c:orientation val="minMax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322059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0.03478</cdr:x>
      <cdr:y>0</cdr:y>
    </cdr:from>
    <cdr:to>
      <cdr:x>0.17994</cdr:x>
      <cdr:y>0.11179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-1628800"/>
          <a:ext cx="120205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en-US" sz="2400" b="1" i="1" dirty="0" smtClean="0"/>
            <a:t>$/</a:t>
          </a:r>
          <a:r>
            <a:rPr lang="ru-RU" sz="2400" b="1" i="1" dirty="0" smtClean="0"/>
            <a:t>бар.</a:t>
          </a:r>
          <a:endParaRPr lang="ru-RU" sz="2400" b="1" i="1" dirty="0"/>
        </a:p>
      </cdr:txBody>
    </cdr:sp>
  </cdr:relSizeAnchor>
  <cdr:relSizeAnchor xmlns:cdr="http://schemas.openxmlformats.org/drawingml/2006/chartDrawing">
    <cdr:from>
      <cdr:x>0.73913</cdr:x>
      <cdr:y>0.87416</cdr:y>
    </cdr:from>
    <cdr:to>
      <cdr:x>0.84956</cdr:x>
      <cdr:y>0.94179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120652" y="4440783"/>
          <a:ext cx="914462" cy="3435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/>
            <a:t>(</a:t>
          </a:r>
          <a:r>
            <a:rPr lang="ru-RU" sz="1600" dirty="0" smtClean="0"/>
            <a:t>авг.)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0.80277</cdr:x>
      <cdr:y>0.87478</cdr:y>
    </cdr:from>
    <cdr:to>
      <cdr:x>0.9132</cdr:x>
      <cdr:y>0.94241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647702" y="4443958"/>
          <a:ext cx="914462" cy="3435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(дек.)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0.87217</cdr:x>
      <cdr:y>0.87353</cdr:y>
    </cdr:from>
    <cdr:to>
      <cdr:x>0.9826</cdr:x>
      <cdr:y>0.94116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7222377" y="4437608"/>
          <a:ext cx="914462" cy="3435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(фев.)</a:t>
          </a:r>
          <a:endParaRPr lang="ru-RU" sz="16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14"/>
            <a:ext cx="4303313" cy="341297"/>
          </a:xfrm>
          <a:prstGeom prst="rect">
            <a:avLst/>
          </a:prstGeom>
        </p:spPr>
        <p:txBody>
          <a:bodyPr vert="horz" lIns="91237" tIns="45620" rIns="91237" bIns="456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602" y="14"/>
            <a:ext cx="4303313" cy="341297"/>
          </a:xfrm>
          <a:prstGeom prst="rect">
            <a:avLst/>
          </a:prstGeom>
        </p:spPr>
        <p:txBody>
          <a:bodyPr vert="horz" lIns="91237" tIns="45620" rIns="91237" bIns="45620" rtlCol="0"/>
          <a:lstStyle>
            <a:lvl1pPr algn="r">
              <a:defRPr sz="1200"/>
            </a:lvl1pPr>
          </a:lstStyle>
          <a:p>
            <a:fld id="{D4373EE2-D04A-4BFE-8F6E-E70650417D14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6" y="6456396"/>
            <a:ext cx="4303313" cy="341297"/>
          </a:xfrm>
          <a:prstGeom prst="rect">
            <a:avLst/>
          </a:prstGeom>
        </p:spPr>
        <p:txBody>
          <a:bodyPr vert="horz" lIns="91237" tIns="45620" rIns="91237" bIns="456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602" y="6456396"/>
            <a:ext cx="4303313" cy="341297"/>
          </a:xfrm>
          <a:prstGeom prst="rect">
            <a:avLst/>
          </a:prstGeom>
        </p:spPr>
        <p:txBody>
          <a:bodyPr vert="horz" lIns="91237" tIns="45620" rIns="91237" bIns="45620" rtlCol="0" anchor="b"/>
          <a:lstStyle>
            <a:lvl1pPr algn="r">
              <a:defRPr sz="1200"/>
            </a:lvl1pPr>
          </a:lstStyle>
          <a:p>
            <a:fld id="{328CE669-232C-4296-A2E0-AD849B2A54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484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6" y="1"/>
            <a:ext cx="4302231" cy="341064"/>
          </a:xfrm>
          <a:prstGeom prst="rect">
            <a:avLst/>
          </a:prstGeom>
        </p:spPr>
        <p:txBody>
          <a:bodyPr vert="horz" lIns="91237" tIns="45620" rIns="91237" bIns="456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24" y="1"/>
            <a:ext cx="4302231" cy="341064"/>
          </a:xfrm>
          <a:prstGeom prst="rect">
            <a:avLst/>
          </a:prstGeom>
        </p:spPr>
        <p:txBody>
          <a:bodyPr vert="horz" lIns="91237" tIns="45620" rIns="91237" bIns="45620" rtlCol="0"/>
          <a:lstStyle>
            <a:lvl1pPr algn="r">
              <a:defRPr sz="1200"/>
            </a:lvl1pPr>
          </a:lstStyle>
          <a:p>
            <a:fld id="{E63DC4C7-2454-44C7-8585-B677AF5396A9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37" tIns="45620" rIns="91237" bIns="456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93"/>
            <a:ext cx="7942580" cy="2676585"/>
          </a:xfrm>
          <a:prstGeom prst="rect">
            <a:avLst/>
          </a:prstGeom>
        </p:spPr>
        <p:txBody>
          <a:bodyPr vert="horz" lIns="91237" tIns="45620" rIns="91237" bIns="456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6" y="6456626"/>
            <a:ext cx="4302231" cy="341063"/>
          </a:xfrm>
          <a:prstGeom prst="rect">
            <a:avLst/>
          </a:prstGeom>
        </p:spPr>
        <p:txBody>
          <a:bodyPr vert="horz" lIns="91237" tIns="45620" rIns="91237" bIns="456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24" y="6456626"/>
            <a:ext cx="4302231" cy="341063"/>
          </a:xfrm>
          <a:prstGeom prst="rect">
            <a:avLst/>
          </a:prstGeom>
        </p:spPr>
        <p:txBody>
          <a:bodyPr vert="horz" lIns="91237" tIns="45620" rIns="91237" bIns="45620" rtlCol="0" anchor="b"/>
          <a:lstStyle>
            <a:lvl1pPr algn="r">
              <a:defRPr sz="1200"/>
            </a:lvl1pPr>
          </a:lstStyle>
          <a:p>
            <a:fld id="{849F7FE9-D755-4687-8750-6635378F6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2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</a:t>
            </a:r>
            <a:r>
              <a:rPr lang="ru-RU" baseline="0" dirty="0" smtClean="0"/>
              <a:t> №0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EF1CF-8BA0-4C01-AE56-E72862E6135D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957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31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29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42.bin"/><Relationship Id="rId18" Type="http://schemas.openxmlformats.org/officeDocument/2006/relationships/oleObject" Target="../embeddings/oleObject47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1.bin"/><Relationship Id="rId17" Type="http://schemas.openxmlformats.org/officeDocument/2006/relationships/oleObject" Target="../embeddings/oleObject46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45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44.bin"/><Relationship Id="rId10" Type="http://schemas.openxmlformats.org/officeDocument/2006/relationships/oleObject" Target="../embeddings/oleObject39.bin"/><Relationship Id="rId19" Type="http://schemas.openxmlformats.org/officeDocument/2006/relationships/oleObject" Target="../embeddings/oleObject48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38.bin"/><Relationship Id="rId14" Type="http://schemas.openxmlformats.org/officeDocument/2006/relationships/oleObject" Target="../embeddings/oleObject43.bin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oleObject" Target="../embeddings/oleObject58.bin"/><Relationship Id="rId18" Type="http://schemas.openxmlformats.org/officeDocument/2006/relationships/oleObject" Target="../embeddings/oleObject63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7.bin"/><Relationship Id="rId17" Type="http://schemas.openxmlformats.org/officeDocument/2006/relationships/oleObject" Target="../embeddings/oleObject62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61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60.bin"/><Relationship Id="rId10" Type="http://schemas.openxmlformats.org/officeDocument/2006/relationships/oleObject" Target="../embeddings/oleObject55.bin"/><Relationship Id="rId19" Type="http://schemas.openxmlformats.org/officeDocument/2006/relationships/oleObject" Target="../embeddings/oleObject64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54.bin"/><Relationship Id="rId14" Type="http://schemas.openxmlformats.org/officeDocument/2006/relationships/oleObject" Target="../embeddings/oleObject59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oleObject" Target="../embeddings/oleObject74.bin"/><Relationship Id="rId18" Type="http://schemas.openxmlformats.org/officeDocument/2006/relationships/oleObject" Target="../embeddings/oleObject79.bin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8.bin"/><Relationship Id="rId12" Type="http://schemas.openxmlformats.org/officeDocument/2006/relationships/oleObject" Target="../embeddings/oleObject73.bin"/><Relationship Id="rId17" Type="http://schemas.openxmlformats.org/officeDocument/2006/relationships/oleObject" Target="../embeddings/oleObject78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77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7.bin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6.bin"/><Relationship Id="rId10" Type="http://schemas.openxmlformats.org/officeDocument/2006/relationships/oleObject" Target="../embeddings/oleObject71.bin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70.bin"/><Relationship Id="rId14" Type="http://schemas.openxmlformats.org/officeDocument/2006/relationships/oleObject" Target="../embeddings/oleObject75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53266" y="0"/>
            <a:ext cx="399495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58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59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0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1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2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3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4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5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6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7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8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69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70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71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72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Номер слайда 5"/>
          <p:cNvSpPr txBox="1">
            <a:spLocks/>
          </p:cNvSpPr>
          <p:nvPr userDrawn="1"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 userDrawn="1">
            <p:extLst/>
          </p:nvPr>
        </p:nvGraphicFramePr>
        <p:xfrm>
          <a:off x="8334668" y="6052821"/>
          <a:ext cx="802869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3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668" y="6052821"/>
                        <a:ext cx="802869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5394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53266" y="0"/>
            <a:ext cx="399495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2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3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4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5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6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7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8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89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0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1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2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3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4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5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696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Номер слайда 5"/>
          <p:cNvSpPr txBox="1">
            <a:spLocks/>
          </p:cNvSpPr>
          <p:nvPr userDrawn="1"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 userDrawn="1">
            <p:extLst/>
          </p:nvPr>
        </p:nvGraphicFramePr>
        <p:xfrm>
          <a:off x="8334668" y="6052821"/>
          <a:ext cx="802869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7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668" y="6052821"/>
                        <a:ext cx="802869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4885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МинФинРТ_2010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53266" y="0"/>
            <a:ext cx="399495" cy="6858000"/>
            <a:chOff x="0" y="0"/>
            <a:chExt cx="380929" cy="6593882"/>
          </a:xfrm>
        </p:grpSpPr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06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07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08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09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0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1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2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3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4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5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Объект 22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6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Объект 23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7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Объект 24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8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Объект 25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19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Объект 26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20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Номер слайда 5"/>
          <p:cNvSpPr txBox="1">
            <a:spLocks/>
          </p:cNvSpPr>
          <p:nvPr userDrawn="1"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 userDrawn="1">
            <p:extLst/>
          </p:nvPr>
        </p:nvGraphicFramePr>
        <p:xfrm>
          <a:off x="8334668" y="6052821"/>
          <a:ext cx="802869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1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668" y="6052821"/>
                        <a:ext cx="802869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325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53266" y="0"/>
            <a:ext cx="399495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0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1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2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3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4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5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6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7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8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59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0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1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2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3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64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Номер слайда 5"/>
          <p:cNvSpPr txBox="1">
            <a:spLocks/>
          </p:cNvSpPr>
          <p:nvPr userDrawn="1"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бъект 25"/>
          <p:cNvSpPr>
            <a:spLocks noGrp="1"/>
          </p:cNvSpPr>
          <p:nvPr>
            <p:ph sz="quarter" idx="13"/>
          </p:nvPr>
        </p:nvSpPr>
        <p:spPr>
          <a:xfrm>
            <a:off x="514349" y="700996"/>
            <a:ext cx="8520593" cy="5527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 userDrawn="1">
            <p:extLst/>
          </p:nvPr>
        </p:nvGraphicFramePr>
        <p:xfrm>
          <a:off x="8334668" y="6052821"/>
          <a:ext cx="802869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5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668" y="6052821"/>
                        <a:ext cx="802869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0" y="46038"/>
            <a:ext cx="8088112" cy="574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393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11.bin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3.bin"/><Relationship Id="rId1" Type="http://schemas.openxmlformats.org/officeDocument/2006/relationships/slideLayout" Target="../slideLayouts/slideLayout1.xml"/><Relationship Id="rId6" Type="http://schemas.openxmlformats.org/officeDocument/2006/relationships/vmlDrawing" Target="../drawings/vmlDrawing1.vml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2.emf"/><Relationship Id="rId5" Type="http://schemas.openxmlformats.org/officeDocument/2006/relationships/theme" Target="../theme/theme1.xml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6.bin"/><Relationship Id="rId10" Type="http://schemas.openxmlformats.org/officeDocument/2006/relationships/oleObject" Target="../embeddings/oleObject3.bin"/><Relationship Id="rId19" Type="http://schemas.openxmlformats.org/officeDocument/2006/relationships/oleObject" Target="../embeddings/oleObject12.bin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2.bin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5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53266" y="0"/>
            <a:ext cx="399495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0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1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2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3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4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5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6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7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8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59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60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61" r:id="rId19" imgW="1388213" imgH="1856520" progId="">
                    <p:embed/>
                  </p:oleObj>
                </mc:Choice>
                <mc:Fallback>
                  <p:oleObj r:id="rId1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62" r:id="rId20" imgW="1388213" imgH="1856520" progId="">
                    <p:embed/>
                  </p:oleObj>
                </mc:Choice>
                <mc:Fallback>
                  <p:oleObj r:id="rId2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63" r:id="rId21" imgW="1388213" imgH="1856520" progId="">
                    <p:embed/>
                  </p:oleObj>
                </mc:Choice>
                <mc:Fallback>
                  <p:oleObj r:id="rId2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664" r:id="rId22" imgW="1388213" imgH="1856520" progId="">
                    <p:embed/>
                  </p:oleObj>
                </mc:Choice>
                <mc:Fallback>
                  <p:oleObj r:id="rId2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Номер слайда 5"/>
          <p:cNvSpPr txBox="1">
            <a:spLocks/>
          </p:cNvSpPr>
          <p:nvPr userDrawn="1"/>
        </p:nvSpPr>
        <p:spPr>
          <a:xfrm>
            <a:off x="8532440" y="46038"/>
            <a:ext cx="584573" cy="314325"/>
          </a:xfrm>
          <a:prstGeom prst="rect">
            <a:avLst/>
          </a:prstGeom>
        </p:spPr>
        <p:txBody>
          <a:bodyPr anchor="ctr"/>
          <a:lstStyle/>
          <a:p>
            <a:pPr marL="342900" indent="-342900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900" indent="-342900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 userDrawn="1">
            <p:extLst/>
          </p:nvPr>
        </p:nvGraphicFramePr>
        <p:xfrm>
          <a:off x="8334668" y="6052821"/>
          <a:ext cx="802869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65" r:id="rId23" imgW="1805298" imgH="1741500" progId="">
                  <p:embed/>
                </p:oleObj>
              </mc:Choice>
              <mc:Fallback>
                <p:oleObj r:id="rId23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668" y="6052821"/>
                        <a:ext cx="802869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437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19" r:id="rId3"/>
    <p:sldLayoutId id="2147483720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4294967295"/>
          </p:nvPr>
        </p:nvSpPr>
        <p:spPr>
          <a:xfrm>
            <a:off x="752475" y="2182391"/>
            <a:ext cx="8103046" cy="2065759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ru-RU" sz="4400" b="1" dirty="0">
                <a:solidFill>
                  <a:schemeClr val="accent6"/>
                </a:solidFill>
              </a:rPr>
              <a:t>Бюджетные вопросы местного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6"/>
                </a:solidFill>
              </a:rPr>
              <a:t>самоуправления</a:t>
            </a:r>
            <a:endParaRPr lang="ru-RU" sz="4400" b="1" dirty="0">
              <a:solidFill>
                <a:schemeClr val="accent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67525" y="0"/>
            <a:ext cx="2276475" cy="62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kk.docdat.com/pars_docs/refs/375/374040/374040_html_m14e195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0"/>
          <a:stretch/>
        </p:blipFill>
        <p:spPr bwMode="auto">
          <a:xfrm>
            <a:off x="630238" y="92075"/>
            <a:ext cx="8018462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1325" y="1791609"/>
            <a:ext cx="8086725" cy="1483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Кабинета Министров  Республики Татарстан от 22.11.2013г. №909 «Об утверждении Порядка предоставления из бюджета Республики Татарстан иных межбюджетных трансфертов бюджетам муниципальных образований Республики Татарстан на решение вопросов местного значения, осуществляемое с привлечением средств самообложения граждан»</a:t>
            </a:r>
            <a:endParaRPr lang="ru-RU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4276" name="Picture 4" descr="https://im2-tub-ru.yandex.net/i?id=c61f24873c05cae7bb3e3cf48a494738&amp;n=33&amp;h=215&amp;w=2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212" y="92075"/>
            <a:ext cx="879475" cy="87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962024" y="1581150"/>
            <a:ext cx="7239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11325" y="3447055"/>
            <a:ext cx="8240587" cy="298543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u="sng" dirty="0"/>
              <a:t>Размер </a:t>
            </a:r>
            <a:r>
              <a:rPr lang="ru-RU" sz="1400" dirty="0"/>
              <a:t>иных межбюджетных трансфертов установлен в </a:t>
            </a:r>
            <a:r>
              <a:rPr lang="ru-RU" sz="1400" dirty="0" smtClean="0"/>
              <a:t>соотношении</a:t>
            </a:r>
            <a:br>
              <a:rPr lang="ru-RU" sz="1400" dirty="0" smtClean="0"/>
            </a:br>
            <a:r>
              <a:rPr lang="ru-RU" sz="1400" dirty="0" smtClean="0"/>
              <a:t>4 </a:t>
            </a:r>
            <a:r>
              <a:rPr lang="ru-RU" sz="1400" dirty="0"/>
              <a:t>рубля к 1 рублю средств самообложения граждан, поступивших в бюджет муниципального образования Республики Татарстан. </a:t>
            </a:r>
            <a:endParaRPr lang="ru-RU" sz="1400" dirty="0" smtClean="0"/>
          </a:p>
          <a:p>
            <a:endParaRPr lang="ru-RU" sz="1600" dirty="0"/>
          </a:p>
          <a:p>
            <a:r>
              <a:rPr lang="ru-RU" sz="1600" b="1" u="sng" dirty="0"/>
              <a:t>Условия</a:t>
            </a:r>
            <a:r>
              <a:rPr lang="ru-RU" sz="1600" b="1" dirty="0"/>
              <a:t> </a:t>
            </a:r>
            <a:r>
              <a:rPr lang="ru-RU" sz="1400" dirty="0"/>
              <a:t>предоставления иных межбюджетных трансфертов:</a:t>
            </a:r>
          </a:p>
          <a:p>
            <a:pPr>
              <a:buFontTx/>
              <a:buChar char="-"/>
            </a:pPr>
            <a:r>
              <a:rPr lang="ru-RU" sz="1400" dirty="0" smtClean="0"/>
              <a:t>принятие </a:t>
            </a:r>
            <a:r>
              <a:rPr lang="ru-RU" sz="1400" dirty="0"/>
              <a:t>на местном референдуме (сходе граждан) решения о введении самообложения граждан</a:t>
            </a:r>
            <a:r>
              <a:rPr lang="ru-RU" sz="1400" dirty="0" smtClean="0"/>
              <a:t>;</a:t>
            </a:r>
          </a:p>
          <a:p>
            <a:pPr>
              <a:buFontTx/>
              <a:buChar char="-"/>
            </a:pPr>
            <a:r>
              <a:rPr lang="ru-RU" sz="1400" dirty="0" smtClean="0"/>
              <a:t>наличие в решении о введении самообложения граждан конкретных направлений и объемов расходования средств самообложения граждан;</a:t>
            </a:r>
            <a:endParaRPr lang="ru-RU" sz="1400" dirty="0"/>
          </a:p>
          <a:p>
            <a:r>
              <a:rPr lang="ru-RU" sz="1400" dirty="0"/>
              <a:t>- своевременное представление органами местного самоуправления муниципальных районов, городских округов (по итогам отчетного </a:t>
            </a:r>
            <a:r>
              <a:rPr lang="ru-RU" sz="1400" dirty="0" smtClean="0"/>
              <a:t>полугодия) </a:t>
            </a:r>
            <a:r>
              <a:rPr lang="ru-RU" sz="1400" dirty="0"/>
              <a:t>заявок на предоставление иных межбюджетных трансфертов и прилагаемых к заявкам документов, их достоверность и соответствие требованиям Порядка. </a:t>
            </a:r>
            <a:endParaRPr lang="ru-RU" sz="1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7150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35596" y="220129"/>
            <a:ext cx="7694054" cy="576064"/>
          </a:xfrm>
          <a:prstGeom prst="rect">
            <a:avLst/>
          </a:prstGeom>
        </p:spPr>
        <p:txBody>
          <a:bodyPr/>
          <a:lstStyle/>
          <a:p>
            <a:r>
              <a:rPr lang="ru-RU" sz="3200" b="1" dirty="0" smtClean="0"/>
              <a:t>Средства </a:t>
            </a:r>
            <a:r>
              <a:rPr lang="ru-RU" sz="3200" b="1" dirty="0"/>
              <a:t>самообложения граждан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35596" y="1012544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+mn-lt"/>
              </a:rPr>
              <a:t>Поступление средств </a:t>
            </a:r>
            <a:r>
              <a:rPr lang="ru-RU" sz="2400" dirty="0" smtClean="0">
                <a:latin typeface="+mn-lt"/>
              </a:rPr>
              <a:t>граждан</a:t>
            </a:r>
            <a:endParaRPr lang="ru-RU" sz="2400" dirty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85659"/>
              </p:ext>
            </p:extLst>
          </p:nvPr>
        </p:nvGraphicFramePr>
        <p:xfrm>
          <a:off x="867842" y="1690560"/>
          <a:ext cx="7704856" cy="21001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54868"/>
                <a:gridCol w="4049988"/>
              </a:tblGrid>
              <a:tr h="7000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</a:rPr>
                        <a:t>За 2013 </a:t>
                      </a:r>
                      <a:r>
                        <a:rPr lang="ru-RU" sz="2400" b="1" u="none" strike="noStrike" dirty="0">
                          <a:effectLst/>
                        </a:rPr>
                        <a:t>год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</a:rPr>
                        <a:t>4 198,4 </a:t>
                      </a:r>
                      <a:r>
                        <a:rPr lang="ru-RU" sz="2400" u="none" strike="noStrike" dirty="0" err="1">
                          <a:effectLst/>
                        </a:rPr>
                        <a:t>тыс.руб</a:t>
                      </a:r>
                      <a:r>
                        <a:rPr lang="ru-RU" sz="2400" u="none" strike="noStrike" dirty="0">
                          <a:effectLst/>
                        </a:rPr>
                        <a:t>.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7000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</a:rPr>
                        <a:t>За 2014 год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</a:rPr>
                        <a:t>80</a:t>
                      </a:r>
                      <a:r>
                        <a:rPr lang="ru-RU" sz="2400" u="none" strike="noStrike" baseline="0" dirty="0" smtClean="0">
                          <a:effectLst/>
                        </a:rPr>
                        <a:t> 257,3</a:t>
                      </a:r>
                      <a:r>
                        <a:rPr lang="ru-RU" sz="2400" u="none" strike="noStrike" dirty="0" smtClean="0">
                          <a:effectLst/>
                        </a:rPr>
                        <a:t>  </a:t>
                      </a:r>
                      <a:r>
                        <a:rPr lang="ru-RU" sz="2400" u="none" strike="noStrike" dirty="0">
                          <a:effectLst/>
                        </a:rPr>
                        <a:t>тыс.руб</a:t>
                      </a:r>
                      <a:r>
                        <a:rPr lang="ru-RU" sz="2400" u="none" strike="noStrike" dirty="0" smtClean="0">
                          <a:effectLst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</a:tr>
              <a:tr h="7000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effectLst/>
                        </a:rPr>
                        <a:t>За </a:t>
                      </a:r>
                      <a:r>
                        <a:rPr lang="ru-RU" sz="2400" b="1" u="none" strike="noStrike" dirty="0" smtClean="0">
                          <a:effectLst/>
                        </a:rPr>
                        <a:t>2015 </a:t>
                      </a:r>
                      <a:r>
                        <a:rPr lang="ru-RU" sz="2400" b="1" u="none" strike="noStrike" dirty="0" smtClean="0">
                          <a:effectLst/>
                        </a:rPr>
                        <a:t>год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</a:rPr>
                        <a:t>122 268,6 </a:t>
                      </a:r>
                      <a:r>
                        <a:rPr lang="ru-RU" sz="2400" u="none" strike="noStrike" dirty="0" err="1" smtClean="0">
                          <a:effectLst/>
                        </a:rPr>
                        <a:t>тыс.руб</a:t>
                      </a:r>
                      <a:r>
                        <a:rPr lang="ru-RU" sz="2400" u="none" strike="noStrike" dirty="0" smtClean="0">
                          <a:effectLst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9810" y="4084897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+mn-lt"/>
              </a:rPr>
              <a:t>Выделено из бюджета Республики Татарстан на решение вопросов местного значения с привлечением средств самообложения граждан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10483" y="5482183"/>
            <a:ext cx="4039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727 197,4 </a:t>
            </a:r>
            <a:r>
              <a:rPr lang="ru-RU" sz="2800" b="1" dirty="0" err="1" smtClean="0">
                <a:latin typeface="+mn-lt"/>
              </a:rPr>
              <a:t>тыс.рублей</a:t>
            </a:r>
            <a:endParaRPr lang="ru-RU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29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53316" y="129580"/>
            <a:ext cx="7919184" cy="79208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Гранты сельским </a:t>
            </a:r>
            <a:r>
              <a:rPr lang="ru-RU" sz="3200" b="1" dirty="0" smtClean="0"/>
              <a:t>поселениям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1381" y="712043"/>
            <a:ext cx="6390456" cy="41970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2014 год</a:t>
            </a:r>
          </a:p>
          <a:p>
            <a:pPr algn="ctr">
              <a:spcAft>
                <a:spcPts val="1000"/>
              </a:spcAft>
            </a:pP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Приняли участие  43 района</a:t>
            </a:r>
          </a:p>
          <a:p>
            <a:pPr algn="ctr">
              <a:spcAft>
                <a:spcPts val="1000"/>
              </a:spcAft>
            </a:pP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Подано заявок  -  226</a:t>
            </a:r>
          </a:p>
          <a:p>
            <a:pPr algn="ctr">
              <a:spcAft>
                <a:spcPts val="1000"/>
              </a:spcAft>
            </a:pP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Кол-во победителей </a:t>
            </a: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– 104 (46%)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 </a:t>
            </a:r>
            <a:r>
              <a:rPr lang="ru-RU" sz="28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</a:p>
          <a:p>
            <a:pPr algn="ctr">
              <a:spcAft>
                <a:spcPts val="100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Приняли участие  43 района</a:t>
            </a:r>
          </a:p>
          <a:p>
            <a:pPr algn="ctr">
              <a:spcAft>
                <a:spcPts val="100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Подано заявок  -  </a:t>
            </a: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216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Кол-во победителей </a:t>
            </a: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– 104 (48%)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2292" y="5050073"/>
            <a:ext cx="552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Размер гранта – 1 </a:t>
            </a:r>
            <a:r>
              <a:rPr lang="ru-RU" sz="2800" b="1" dirty="0" err="1" smtClean="0">
                <a:solidFill>
                  <a:schemeClr val="tx2"/>
                </a:solidFill>
              </a:rPr>
              <a:t>млн.рублей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1381" y="5742074"/>
            <a:ext cx="642456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 2016 году в бюджете </a:t>
            </a:r>
            <a:r>
              <a:rPr lang="ru-RU" sz="2400" dirty="0" err="1" smtClean="0">
                <a:solidFill>
                  <a:schemeClr val="tx1"/>
                </a:solidFill>
              </a:rPr>
              <a:t>предусмотерно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104 </a:t>
            </a:r>
            <a:r>
              <a:rPr lang="ru-RU" sz="2400" b="1" dirty="0" err="1" smtClean="0">
                <a:solidFill>
                  <a:schemeClr val="tx1"/>
                </a:solidFill>
              </a:rPr>
              <a:t>млн.рублей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4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19125" y="197396"/>
            <a:ext cx="8157976" cy="129614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Государственная поддержка территориального общественного самоуправления в части осуществления компенсационных </a:t>
            </a:r>
            <a:br>
              <a:rPr lang="ru-RU" sz="2800" b="1" dirty="0" smtClean="0"/>
            </a:br>
            <a:r>
              <a:rPr lang="ru-RU" sz="2800" b="1" dirty="0" smtClean="0"/>
              <a:t>выплат руководителям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819556"/>
              </p:ext>
            </p:extLst>
          </p:nvPr>
        </p:nvGraphicFramePr>
        <p:xfrm>
          <a:off x="1061709" y="1905769"/>
          <a:ext cx="7272808" cy="4148792"/>
        </p:xfrm>
        <a:graphic>
          <a:graphicData uri="http://schemas.openxmlformats.org/drawingml/2006/table">
            <a:tbl>
              <a:tblPr bandCol="1">
                <a:tableStyleId>{BC89EF96-8CEA-46FF-86C4-4CE0E7609802}</a:tableStyleId>
              </a:tblPr>
              <a:tblGrid>
                <a:gridCol w="3636404"/>
                <a:gridCol w="3636404"/>
              </a:tblGrid>
              <a:tr h="13394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2014 год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Выделено </a:t>
                      </a:r>
                      <a:br>
                        <a:rPr lang="ru-RU" sz="28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26,2 млн. рублей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9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2800" b="1" dirty="0" smtClean="0"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Выделено </a:t>
                      </a:r>
                      <a:br>
                        <a:rPr lang="ru-RU" sz="28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67,4 млн. рублей</a:t>
                      </a:r>
                      <a:endParaRPr lang="ru-RU" sz="2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4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Предусмотрено </a:t>
                      </a:r>
                      <a:br>
                        <a:rPr lang="ru-RU" sz="28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69,3 </a:t>
                      </a:r>
                      <a:r>
                        <a:rPr lang="ru-RU" sz="2800" b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2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1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300" y="2892339"/>
            <a:ext cx="8086725" cy="2547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/>
              <a:t>Постановление Кабинета Министров Республики Татарстан от 17.12.2007 №722 (с учетом внесенных изменений) «О нормативах формирования расходов на оплату труда  депутатов, выборных должностных лиц местного самоуправления, осуществляющих свои полномочия на постоянной основе, председателей контрольно-счетных органов, муниципальных служащих Республики Татарстан»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4274" name="Picture 2" descr="http://kk.docdat.com/pars_docs/refs/375/374040/374040_html_m14e195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0"/>
          <a:stretch/>
        </p:blipFill>
        <p:spPr bwMode="auto">
          <a:xfrm>
            <a:off x="631826" y="330200"/>
            <a:ext cx="8321674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https://im2-tub-ru.yandex.net/i?id=c61f24873c05cae7bb3e3cf48a494738&amp;n=33&amp;h=215&amp;w=2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5" y="330200"/>
            <a:ext cx="879475" cy="87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942975" y="2133600"/>
            <a:ext cx="7239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12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300" y="2892339"/>
            <a:ext cx="8086725" cy="148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/>
              <a:t>Постановление Кабинета Министров Республики Татарстан от 21.02.2013  №117 «Об утверждении Порядка расчета объемов финансовых затрат на содержание и ремонт объектов внешнего благоустройства Республики Татарстан»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4274" name="Picture 2" descr="http://kk.docdat.com/pars_docs/refs/375/374040/374040_html_m14e195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0"/>
          <a:stretch/>
        </p:blipFill>
        <p:spPr bwMode="auto">
          <a:xfrm>
            <a:off x="631826" y="330200"/>
            <a:ext cx="8321674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https://im2-tub-ru.yandex.net/i?id=c61f24873c05cae7bb3e3cf48a494738&amp;n=33&amp;h=215&amp;w=2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5" y="330200"/>
            <a:ext cx="879475" cy="87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942975" y="2133600"/>
            <a:ext cx="7239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7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0575" y="1253341"/>
            <a:ext cx="7810500" cy="37856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Расчет объемов финансовых затрат на содержание и ремонт объектов внешнего благоустройства Республики Татарстан осуществляется на основании характеристик объектов внешнего благоустройства в разрезе муниципальных образований, утвержденных техническими паспортами и/или техническими планами объектов внешнего благоустройства, которые формируются и должны поддерживаться в актуальном состоянии  и утвержденных  норм финансовых затрат. </a:t>
            </a:r>
          </a:p>
        </p:txBody>
      </p:sp>
    </p:spTree>
    <p:extLst>
      <p:ext uri="{BB962C8B-B14F-4D97-AF65-F5344CB8AC3E}">
        <p14:creationId xmlns:p14="http://schemas.microsoft.com/office/powerpoint/2010/main" val="290344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50" y="1465213"/>
            <a:ext cx="7562850" cy="31085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Документы, обосновывающие внесение изменений в характеристики объектов внешнего благоустройства муниципального образования рассматривает Министерство строительства, архитектуры и жилищно-коммунального хозяйства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4534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Динамика цены </a:t>
            </a:r>
            <a:r>
              <a:rPr lang="ru-RU" dirty="0"/>
              <a:t>на нефть </a:t>
            </a:r>
            <a:r>
              <a:rPr lang="ru-RU" dirty="0" smtClean="0"/>
              <a:t>марки </a:t>
            </a:r>
            <a:r>
              <a:rPr lang="en-US" dirty="0" smtClean="0"/>
              <a:t>“URALS”</a:t>
            </a:r>
            <a:endParaRPr lang="ru-RU" dirty="0" smtClean="0"/>
          </a:p>
        </p:txBody>
      </p:sp>
      <p:graphicFrame>
        <p:nvGraphicFramePr>
          <p:cNvPr id="4" name="Содержимое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3669716"/>
              </p:ext>
            </p:extLst>
          </p:nvPr>
        </p:nvGraphicFramePr>
        <p:xfrm>
          <a:off x="395536" y="1057835"/>
          <a:ext cx="8280920" cy="5080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0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14350" y="46038"/>
            <a:ext cx="8088112" cy="1217986"/>
          </a:xfrm>
        </p:spPr>
        <p:txBody>
          <a:bodyPr>
            <a:normAutofit fontScale="92500"/>
          </a:bodyPr>
          <a:lstStyle/>
          <a:p>
            <a:r>
              <a:rPr lang="ru-RU" dirty="0"/>
              <a:t>Основные показатели для формирования прогноза консолидированного бюджета  Республики Татарстан на </a:t>
            </a:r>
            <a:r>
              <a:rPr lang="ru-RU" dirty="0" smtClean="0"/>
              <a:t>2016 год </a:t>
            </a:r>
            <a:r>
              <a:rPr lang="ru-RU" dirty="0"/>
              <a:t>по доходам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859857"/>
              </p:ext>
            </p:extLst>
          </p:nvPr>
        </p:nvGraphicFramePr>
        <p:xfrm>
          <a:off x="824948" y="1577555"/>
          <a:ext cx="7934396" cy="4176666"/>
        </p:xfrm>
        <a:graphic>
          <a:graphicData uri="http://schemas.openxmlformats.org/drawingml/2006/table">
            <a:tbl>
              <a:tblPr firstCol="1" bandRow="1">
                <a:tableStyleId>{BC89EF96-8CEA-46FF-86C4-4CE0E7609802}</a:tableStyleId>
              </a:tblPr>
              <a:tblGrid>
                <a:gridCol w="5934087"/>
                <a:gridCol w="2000309"/>
              </a:tblGrid>
              <a:tr h="1392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Цена на нефть, долларов за баррель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60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</a:tr>
              <a:tr h="1392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Курс доллара, рублей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56,8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Инфляция, (рост %)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10</a:t>
                      </a:r>
                      <a:r>
                        <a:rPr lang="en-US" sz="2800" dirty="0" smtClean="0">
                          <a:effectLst/>
                        </a:rPr>
                        <a:t>7</a:t>
                      </a:r>
                      <a:r>
                        <a:rPr lang="ru-RU" sz="2800" dirty="0" smtClean="0">
                          <a:effectLst/>
                        </a:rPr>
                        <a:t>,0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19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79638" y="179390"/>
            <a:ext cx="8088112" cy="57474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Исполнение бюджетов Республики Татарстан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65296"/>
              </p:ext>
            </p:extLst>
          </p:nvPr>
        </p:nvGraphicFramePr>
        <p:xfrm>
          <a:off x="723900" y="1382843"/>
          <a:ext cx="7943850" cy="40464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4175"/>
                <a:gridCol w="1673225"/>
                <a:gridCol w="1673225"/>
                <a:gridCol w="1673225"/>
              </a:tblGrid>
              <a:tr h="125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Вид бюджета</a:t>
                      </a:r>
                      <a:endParaRPr lang="ru-RU" sz="2000" b="1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 квартал 2015 года</a:t>
                      </a:r>
                      <a:endParaRPr lang="ru-RU" sz="2000" b="1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 квартал 2016</a:t>
                      </a:r>
                      <a:r>
                        <a:rPr lang="ru-RU" sz="2000" b="1" baseline="0" dirty="0" smtClean="0"/>
                        <a:t> года</a:t>
                      </a:r>
                      <a:endParaRPr lang="ru-RU" sz="2000" b="1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%</a:t>
                      </a:r>
                      <a:endParaRPr lang="ru-RU" sz="2000" b="1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28892"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Консолидированный</a:t>
                      </a:r>
                      <a:br>
                        <a:rPr lang="ru-RU" sz="2000" b="0" dirty="0" smtClean="0"/>
                      </a:br>
                      <a:r>
                        <a:rPr lang="ru-RU" sz="2000" b="0" dirty="0" smtClean="0"/>
                        <a:t>бюджет</a:t>
                      </a:r>
                      <a:endParaRPr lang="ru-RU" sz="2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43,4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41,0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94,5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892"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Бюджет Республики</a:t>
                      </a:r>
                      <a:r>
                        <a:rPr lang="ru-RU" sz="2000" b="0" baseline="0" dirty="0" smtClean="0"/>
                        <a:t> Татарстан</a:t>
                      </a:r>
                      <a:endParaRPr lang="ru-RU" sz="2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34,8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32,6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93,8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892"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Местные бюджеты</a:t>
                      </a:r>
                      <a:endParaRPr lang="ru-RU" sz="2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8,6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8,4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97,7</a:t>
                      </a:r>
                      <a:endParaRPr lang="ru-RU" sz="24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43883" y="868435"/>
            <a:ext cx="1828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err="1" smtClean="0"/>
              <a:t>млрд.рублей</a:t>
            </a:r>
            <a:endParaRPr lang="ru-RU" sz="2000" b="1" i="1" u="sng" dirty="0"/>
          </a:p>
        </p:txBody>
      </p:sp>
    </p:spTree>
    <p:extLst>
      <p:ext uri="{BB962C8B-B14F-4D97-AF65-F5344CB8AC3E}">
        <p14:creationId xmlns:p14="http://schemas.microsoft.com/office/powerpoint/2010/main" val="3164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579638" y="179390"/>
            <a:ext cx="8088112" cy="1011235"/>
          </a:xfrm>
        </p:spPr>
        <p:txBody>
          <a:bodyPr>
            <a:normAutofit/>
          </a:bodyPr>
          <a:lstStyle/>
          <a:p>
            <a:r>
              <a:rPr lang="ru-RU" dirty="0" smtClean="0"/>
              <a:t>Проблемные вопросы исполнения бюджета Республики Татарстан в 2016 году</a:t>
            </a: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428750" y="1933575"/>
            <a:ext cx="6962775" cy="9620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Отставание при исполнении бюджета в 1 квартале</a:t>
            </a:r>
            <a:br>
              <a:rPr lang="ru-RU" sz="2000" dirty="0" smtClean="0"/>
            </a:br>
            <a:r>
              <a:rPr lang="ru-RU" sz="2000" b="1" dirty="0" smtClean="0"/>
              <a:t>2,2 </a:t>
            </a:r>
            <a:r>
              <a:rPr lang="ru-RU" sz="2000" b="1" dirty="0" err="1" smtClean="0"/>
              <a:t>млрд.рублей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49" y="3055863"/>
            <a:ext cx="6962775" cy="7143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Дефицит бюджета </a:t>
            </a:r>
            <a:r>
              <a:rPr lang="ru-RU" sz="2000" b="1" dirty="0" smtClean="0"/>
              <a:t>5,8 </a:t>
            </a:r>
            <a:r>
              <a:rPr lang="ru-RU" sz="2000" b="1" dirty="0" err="1" smtClean="0"/>
              <a:t>млрд.рублей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49" y="3930501"/>
            <a:ext cx="6962775" cy="7143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Возврат федеральных кредитов </a:t>
            </a:r>
            <a:br>
              <a:rPr lang="ru-RU" sz="2000" dirty="0" smtClean="0"/>
            </a:br>
            <a:r>
              <a:rPr lang="ru-RU" sz="2000" b="1" dirty="0" smtClean="0"/>
              <a:t>2,2 </a:t>
            </a:r>
            <a:r>
              <a:rPr lang="ru-RU" sz="2000" b="1" dirty="0" err="1" smtClean="0"/>
              <a:t>млрд.рублей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49" y="4857526"/>
            <a:ext cx="6962775" cy="7143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Переплата по налогу на прибыль</a:t>
            </a:r>
            <a:br>
              <a:rPr lang="ru-RU" sz="2000" dirty="0" smtClean="0"/>
            </a:br>
            <a:r>
              <a:rPr lang="ru-RU" sz="2000" b="1" dirty="0" smtClean="0"/>
              <a:t>6,2 </a:t>
            </a:r>
            <a:r>
              <a:rPr lang="ru-RU" sz="2000" b="1" dirty="0" err="1" smtClean="0"/>
              <a:t>млрд.рублей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78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5775" y="0"/>
            <a:ext cx="7905750" cy="129614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Программы Республики Татарстан </a:t>
            </a:r>
            <a:r>
              <a:rPr lang="ru-RU" sz="2000" b="1" dirty="0"/>
              <a:t>по капитальному строительству, реконструкции и капитальному ремонту объектов общественной </a:t>
            </a:r>
            <a:r>
              <a:rPr lang="ru-RU" sz="2000" b="1" dirty="0" smtClean="0"/>
              <a:t>инфраструктуры</a:t>
            </a:r>
            <a:r>
              <a:rPr lang="ru-RU" sz="2000" b="1" dirty="0" smtClean="0"/>
              <a:t>,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ru-RU" sz="2000" b="1" dirty="0" smtClean="0"/>
              <a:t>реализуемые  </a:t>
            </a:r>
            <a:r>
              <a:rPr lang="ru-RU" sz="2000" b="1" dirty="0" smtClean="0"/>
              <a:t>в </a:t>
            </a:r>
            <a:r>
              <a:rPr lang="ru-RU" sz="2000" b="1" dirty="0" smtClean="0"/>
              <a:t>201</a:t>
            </a:r>
            <a:r>
              <a:rPr lang="en-US" sz="2000" b="1" dirty="0" smtClean="0"/>
              <a:t>6</a:t>
            </a:r>
            <a:r>
              <a:rPr lang="ru-RU" sz="2000" b="1" dirty="0" smtClean="0"/>
              <a:t> году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593055" y="1181845"/>
          <a:ext cx="8398545" cy="542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5070"/>
                <a:gridCol w="1133475"/>
              </a:tblGrid>
              <a:tr h="53818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Программа</a:t>
                      </a:r>
                      <a:endParaRPr lang="ru-RU" sz="1800" b="1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Сумма, </a:t>
                      </a:r>
                      <a:r>
                        <a:rPr lang="ru-RU" sz="1800" b="1" dirty="0" err="1" smtClean="0"/>
                        <a:t>млн.руб</a:t>
                      </a:r>
                      <a:endParaRPr lang="ru-RU" sz="1800" b="1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316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общеобразовательных организаций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26</a:t>
                      </a:r>
                      <a:r>
                        <a:rPr lang="ru-RU" sz="2000" dirty="0" smtClean="0"/>
                        <a:t>00,0</a:t>
                      </a:r>
                      <a:endParaRPr lang="ru-RU" sz="2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818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реализации мероприятий по созданию и обустройству парков и скверов в муниципальных образованиях РТ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1000,0</a:t>
                      </a:r>
                      <a:endParaRPr lang="ru-RU" sz="2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818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реализации мероприятий по обустройству </a:t>
                      </a:r>
                      <a:r>
                        <a:rPr lang="ru-RU" sz="1800" dirty="0" err="1" smtClean="0"/>
                        <a:t>водоохранных</a:t>
                      </a:r>
                      <a:r>
                        <a:rPr lang="ru-RU" sz="1800" dirty="0" smtClean="0"/>
                        <a:t> зон в муниципальных образованиях РТ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1000,0</a:t>
                      </a:r>
                      <a:endParaRPr lang="ru-RU" sz="2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8182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</a:t>
                      </a:r>
                      <a:r>
                        <a:rPr lang="ru-RU" sz="1800" dirty="0" smtClean="0"/>
                        <a:t>ресурсных центров для удовлетворения кадровых потребностей базовых работодателей 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681,4</a:t>
                      </a:r>
                      <a:endParaRPr lang="ru-RU" sz="2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316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«Чистая вода»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650,0</a:t>
                      </a:r>
                      <a:endParaRPr lang="ru-RU" sz="2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316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«Сельские клубы» 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287,4</a:t>
                      </a:r>
                      <a:endParaRPr lang="ru-RU" sz="2000" dirty="0" smtClean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8182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строительство универсальных спортивных площадок в населенных пунктах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424,4</a:t>
                      </a:r>
                      <a:endParaRPr lang="ru-RU" sz="2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316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</a:t>
                      </a:r>
                      <a:r>
                        <a:rPr lang="ru-RU" sz="1800" kern="1200" dirty="0" smtClean="0">
                          <a:effectLst/>
                        </a:rPr>
                        <a:t>объектов культурного значения 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337,4</a:t>
                      </a:r>
                      <a:endParaRPr lang="ru-RU" sz="2000" dirty="0" smtClean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8182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Совершенствование первичной медико-санитарной помощи населению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330,0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41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5775" y="0"/>
            <a:ext cx="7905750" cy="129614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Программы Республики Татарстан </a:t>
            </a:r>
            <a:r>
              <a:rPr lang="ru-RU" sz="2000" b="1" dirty="0"/>
              <a:t>по капитальному строительству, реконструкции и капитальному ремонту объектов общественной </a:t>
            </a:r>
            <a:r>
              <a:rPr lang="ru-RU" sz="2000" b="1" dirty="0" smtClean="0"/>
              <a:t>инфраструктуры</a:t>
            </a:r>
            <a:r>
              <a:rPr lang="ru-RU" sz="2000" b="1" dirty="0" smtClean="0"/>
              <a:t>,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ru-RU" sz="2000" b="1" dirty="0" smtClean="0"/>
              <a:t>реализуемые  </a:t>
            </a:r>
            <a:r>
              <a:rPr lang="ru-RU" sz="2000" b="1" dirty="0" smtClean="0"/>
              <a:t>в </a:t>
            </a:r>
            <a:r>
              <a:rPr lang="ru-RU" sz="2000" b="1" dirty="0" smtClean="0"/>
              <a:t>201</a:t>
            </a:r>
            <a:r>
              <a:rPr lang="en-US" sz="2000" b="1" dirty="0" smtClean="0"/>
              <a:t>6</a:t>
            </a:r>
            <a:r>
              <a:rPr lang="ru-RU" sz="2000" b="1" dirty="0" smtClean="0"/>
              <a:t> году </a:t>
            </a:r>
            <a:br>
              <a:rPr lang="ru-RU" sz="2000" b="1" dirty="0" smtClean="0"/>
            </a:br>
            <a:r>
              <a:rPr lang="ru-RU" sz="2000" b="1" dirty="0" smtClean="0"/>
              <a:t>(продолжение)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612105" y="1610470"/>
          <a:ext cx="8398545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5070"/>
                <a:gridCol w="1133475"/>
              </a:tblGrid>
              <a:tr h="12159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Программа</a:t>
                      </a:r>
                      <a:endParaRPr lang="ru-RU" sz="1800" b="1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Сумма, </a:t>
                      </a:r>
                      <a:r>
                        <a:rPr lang="ru-RU" sz="1800" b="1" dirty="0" err="1" smtClean="0"/>
                        <a:t>млн.руб</a:t>
                      </a:r>
                      <a:endParaRPr lang="ru-RU" sz="1800" b="1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восстановление  уличного освещения в населенных пунктах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225,0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зданий стационарных организаций социального обслуживания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121,2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детских оздоровительных лагерей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100,0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</a:t>
                      </a:r>
                      <a:r>
                        <a:rPr lang="ru-RU" sz="1800" kern="1200" dirty="0" smtClean="0">
                          <a:effectLst/>
                        </a:rPr>
                        <a:t>зданий советов поселений муниципальных образований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100,0</a:t>
                      </a:r>
                      <a:endParaRPr lang="ru-RU" sz="2000" dirty="0" smtClean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капитальный ремонт подростковых клубов</a:t>
                      </a:r>
                      <a:endParaRPr lang="ru-RU" sz="18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100,0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417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0"/>
            <a:ext cx="8220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Нормативы распределения по основным налоговым доходам между бюджетами бюджетной системы РФ на 2016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419626"/>
              </p:ext>
            </p:extLst>
          </p:nvPr>
        </p:nvGraphicFramePr>
        <p:xfrm>
          <a:off x="573088" y="646331"/>
          <a:ext cx="8494711" cy="6127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0028"/>
                <a:gridCol w="1089234"/>
                <a:gridCol w="882045"/>
                <a:gridCol w="997515"/>
                <a:gridCol w="625427"/>
                <a:gridCol w="554175"/>
                <a:gridCol w="815429"/>
                <a:gridCol w="815429"/>
                <a:gridCol w="815429"/>
              </a:tblGrid>
              <a:tr h="21106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Федеральный бюджет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 Республики Татарстан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Местные бюджеты (консолидированные)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из них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59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бюджеты муниципальных районов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Бюджеты сельских поселений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Бюджеты городских поселений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Городские округа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24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  <a:latin typeface="+mn-lt"/>
                        </a:rPr>
                        <a:t>с сельских поселений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  <a:latin typeface="+mn-lt"/>
                        </a:rPr>
                        <a:t>с городских поселений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40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прибыль организаций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 (по ставке 2 %)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 (по ставке 18 %)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40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доходы физических лиц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85% *(70%)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15% (30%)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4%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15%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доходы физических лиц (от иностранных граждан)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40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добавленную стоимость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94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добычу полезных ископаемых в виде углеводородного сырья (за исключением газа горючего природного)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8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Акцизы на спирт этиловый из пищевого сырья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5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Акцизы на алкогольную продукцию с объемной долей этилового спирта свыше 9 процентов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60%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40%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53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добычу полезных ископаемых (за исключением полезных ископаемых в виде углеводородного сырья, природных алмазов  и общераспространенных полезных ископаемых)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40%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60%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4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Налог на добычу общераспространенных полезных ископаемых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007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0"/>
            <a:ext cx="8220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Нормативы распределения по основным налоговым доходам между бюджетами бюджетной системы РФ на 2016 </a:t>
            </a:r>
            <a:r>
              <a:rPr lang="ru-RU" b="1" dirty="0" smtClean="0"/>
              <a:t>год</a:t>
            </a:r>
            <a:r>
              <a:rPr lang="en-US" b="1" dirty="0" smtClean="0"/>
              <a:t> (</a:t>
            </a:r>
            <a:r>
              <a:rPr lang="ru-RU" b="1" dirty="0" smtClean="0"/>
              <a:t>продолжение)</a:t>
            </a: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27968"/>
              </p:ext>
            </p:extLst>
          </p:nvPr>
        </p:nvGraphicFramePr>
        <p:xfrm>
          <a:off x="573088" y="587812"/>
          <a:ext cx="8494711" cy="62324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0028"/>
                <a:gridCol w="1089234"/>
                <a:gridCol w="882045"/>
                <a:gridCol w="997515"/>
                <a:gridCol w="625427"/>
                <a:gridCol w="554175"/>
                <a:gridCol w="815429"/>
                <a:gridCol w="815429"/>
                <a:gridCol w="815429"/>
              </a:tblGrid>
              <a:tr h="87331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Федеральный бюджет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 Республики Татарстан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Местные бюджеты (консолидированные)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из них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бюджеты муниципальных районов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Бюджеты сельских поселений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Бюджеты городских поселений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Городские округа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1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  <a:latin typeface="+mn-lt"/>
                        </a:rPr>
                        <a:t>с сельских поселений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  <a:latin typeface="+mn-lt"/>
                        </a:rPr>
                        <a:t>с городских поселений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600">
                <a:tc>
                  <a:txBody>
                    <a:bodyPr/>
                    <a:lstStyle/>
                    <a:p>
                      <a:pPr algn="l" fontAlgn="ctr">
                        <a:lnSpc>
                          <a:spcPts val="900"/>
                        </a:lnSpc>
                      </a:pPr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Сбор за пользование объектами водных биологических ресурсов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20%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80%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Сбор за пользование объектами животного мира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Водный налог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 на имущество организаций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 на игорный бизнес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Транспортный налог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600">
                <a:tc>
                  <a:txBody>
                    <a:bodyPr/>
                    <a:lstStyle/>
                    <a:p>
                      <a:pPr algn="l" fontAlgn="ctr">
                        <a:lnSpc>
                          <a:spcPts val="1000"/>
                        </a:lnSpc>
                      </a:pPr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Единый налог на вмененный доход для определенных видов деятельности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600">
                <a:tc>
                  <a:txBody>
                    <a:bodyPr/>
                    <a:lstStyle/>
                    <a:p>
                      <a:pPr algn="l" fontAlgn="ctr">
                        <a:lnSpc>
                          <a:spcPts val="1000"/>
                        </a:lnSpc>
                      </a:pPr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70%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30%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30%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1591">
                <a:tc>
                  <a:txBody>
                    <a:bodyPr/>
                    <a:lstStyle/>
                    <a:p>
                      <a:pPr algn="l" fontAlgn="ctr">
                        <a:lnSpc>
                          <a:spcPts val="1000"/>
                        </a:lnSpc>
                      </a:pPr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Минимальный налог, взимаемый в связи с применением упрощенной системы налогообложения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609">
                <a:tc>
                  <a:txBody>
                    <a:bodyPr/>
                    <a:lstStyle/>
                    <a:p>
                      <a:pPr algn="l" fontAlgn="ctr">
                        <a:lnSpc>
                          <a:spcPts val="1000"/>
                        </a:lnSpc>
                      </a:pPr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Государственная госпошлина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Государственная госпошлина (через МФЦ)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600">
                <a:tc>
                  <a:txBody>
                    <a:bodyPr/>
                    <a:lstStyle/>
                    <a:p>
                      <a:pPr algn="l" fontAlgn="ctr">
                        <a:lnSpc>
                          <a:spcPts val="1000"/>
                        </a:lnSpc>
                      </a:pPr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Единый сельскохозяйственный налог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Земельный налог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1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 на имущество физических лиц</a:t>
                      </a: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+mn-lt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6582">
                <a:tc gridSpan="9">
                  <a:txBody>
                    <a:bodyPr/>
                    <a:lstStyle/>
                    <a:p>
                      <a:pPr algn="l" fontAlgn="b">
                        <a:lnSpc>
                          <a:spcPts val="1000"/>
                        </a:lnSpc>
                      </a:pPr>
                      <a:r>
                        <a:rPr lang="ru-RU" sz="1050" u="none" strike="noStrike" dirty="0">
                          <a:effectLst/>
                          <a:latin typeface="+mn-lt"/>
                        </a:rPr>
                        <a:t>*Распределение между бюджетами городских, сельских поселений и муниципальных районов (городских округов) дополнительного норматива отчислений от налога на доходы физических лиц, исходя из зачисления в местные бюджеты 15 процентов налоговых доходов консолидированного бюджета Республики Татарстан от указанного налога, утверждается законом Республики Татарстан о бюджете Республики Татарстан в соответствии с порядком расчета дополнительных нормативов отчислений от налога на доходы физических лиц,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472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97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Ф РТ 20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1C5"/>
      </a:accent1>
      <a:accent2>
        <a:srgbClr val="DA1B23"/>
      </a:accent2>
      <a:accent3>
        <a:srgbClr val="138815"/>
      </a:accent3>
      <a:accent4>
        <a:srgbClr val="A6A6A6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24530</TotalTime>
  <Words>1032</Words>
  <Application>Microsoft Office PowerPoint</Application>
  <PresentationFormat>Экран (4:3)</PresentationFormat>
  <Paragraphs>350</Paragraphs>
  <Slides>17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Программы Республики Татарстан по капитальному строительству, реконструкции и капитальному ремонту объектов общественной инфраструктуры,  реализуемые  в 2016 году </vt:lpstr>
      <vt:lpstr>Программы Республики Татарстан по капитальному строительству, реконструкции и капитальному ремонту объектов общественной инфраструктуры,  реализуемые  в 2016 году  (продолжение) </vt:lpstr>
      <vt:lpstr>Презентация PowerPoint</vt:lpstr>
      <vt:lpstr>Презентация PowerPoint</vt:lpstr>
      <vt:lpstr>Презентация PowerPoint</vt:lpstr>
      <vt:lpstr>Средства самообложения граждан</vt:lpstr>
      <vt:lpstr>Гранты сельским поселениям </vt:lpstr>
      <vt:lpstr>Государственная поддержка территориального общественного самоуправления в части осуществления компенсационных  выплат руководителям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Семен Сингаевский</dc:creator>
  <cp:lastModifiedBy>Семен Сингаевский</cp:lastModifiedBy>
  <cp:revision>548</cp:revision>
  <cp:lastPrinted>2016-04-02T13:04:26Z</cp:lastPrinted>
  <dcterms:created xsi:type="dcterms:W3CDTF">2015-08-31T08:00:32Z</dcterms:created>
  <dcterms:modified xsi:type="dcterms:W3CDTF">2016-04-02T13:17:21Z</dcterms:modified>
</cp:coreProperties>
</file>