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5122525" cy="21386800"/>
  <p:notesSz cx="6858000" cy="9144000"/>
  <p:defaultTextStyle>
    <a:defPPr>
      <a:defRPr lang="ru-RU"/>
    </a:defPPr>
    <a:lvl1pPr marL="0" algn="l" defTabSz="2086204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1pPr>
    <a:lvl2pPr marL="1043102" algn="l" defTabSz="2086204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2pPr>
    <a:lvl3pPr marL="2086204" algn="l" defTabSz="2086204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3pPr>
    <a:lvl4pPr marL="3129305" algn="l" defTabSz="2086204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4pPr>
    <a:lvl5pPr marL="4172407" algn="l" defTabSz="2086204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5pPr>
    <a:lvl6pPr marL="5215509" algn="l" defTabSz="2086204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6pPr>
    <a:lvl7pPr marL="6258611" algn="l" defTabSz="2086204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7pPr>
    <a:lvl8pPr marL="7301713" algn="l" defTabSz="2086204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8pPr>
    <a:lvl9pPr marL="8344814" algn="l" defTabSz="2086204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564" y="2778"/>
      </p:cViewPr>
      <p:guideLst>
        <p:guide orient="horz" pos="6736"/>
        <p:guide pos="476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2E4BA4-4587-45FE-B20A-CA835F96FD4D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685800"/>
            <a:ext cx="24257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F6CB50-53EF-4CBE-ABF4-6B40AA873B4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208620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1043102" algn="l" defTabSz="208620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2086204" algn="l" defTabSz="208620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3129305" algn="l" defTabSz="208620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4172407" algn="l" defTabSz="208620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5215509" algn="l" defTabSz="208620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6258611" algn="l" defTabSz="208620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7301713" algn="l" defTabSz="208620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8344814" algn="l" defTabSz="208620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6CB50-53EF-4CBE-ABF4-6B40AA873B4A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4190" y="6643773"/>
            <a:ext cx="12854146" cy="45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8379" y="12119188"/>
            <a:ext cx="10585768" cy="546551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43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08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29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172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15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2586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017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344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963831" y="856466"/>
            <a:ext cx="3402568" cy="182480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56127" y="856466"/>
            <a:ext cx="9955662" cy="182480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4576" y="13743002"/>
            <a:ext cx="12854146" cy="4247655"/>
          </a:xfrm>
        </p:spPr>
        <p:txBody>
          <a:bodyPr anchor="t"/>
          <a:lstStyle>
            <a:lvl1pPr algn="l">
              <a:defRPr sz="9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94576" y="9064641"/>
            <a:ext cx="12854146" cy="4678361"/>
          </a:xfrm>
        </p:spPr>
        <p:txBody>
          <a:bodyPr anchor="b"/>
          <a:lstStyle>
            <a:lvl1pPr marL="0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1pPr>
            <a:lvl2pPr marL="1043102" indent="0">
              <a:buNone/>
              <a:defRPr sz="4100">
                <a:solidFill>
                  <a:schemeClr val="tx1">
                    <a:tint val="75000"/>
                  </a:schemeClr>
                </a:solidFill>
              </a:defRPr>
            </a:lvl2pPr>
            <a:lvl3pPr marL="2086204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3pPr>
            <a:lvl4pPr marL="3129305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417240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5215509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625861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730171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834481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56127" y="4990257"/>
            <a:ext cx="6679115" cy="14114299"/>
          </a:xfrm>
        </p:spPr>
        <p:txBody>
          <a:bodyPr/>
          <a:lstStyle>
            <a:lvl1pPr>
              <a:defRPr sz="6400"/>
            </a:lvl1pPr>
            <a:lvl2pPr>
              <a:defRPr sz="5500"/>
            </a:lvl2pPr>
            <a:lvl3pPr>
              <a:defRPr sz="4600"/>
            </a:lvl3pPr>
            <a:lvl4pPr>
              <a:defRPr sz="4100"/>
            </a:lvl4pPr>
            <a:lvl5pPr>
              <a:defRPr sz="4100"/>
            </a:lvl5pPr>
            <a:lvl6pPr>
              <a:defRPr sz="4100"/>
            </a:lvl6pPr>
            <a:lvl7pPr>
              <a:defRPr sz="4100"/>
            </a:lvl7pPr>
            <a:lvl8pPr>
              <a:defRPr sz="4100"/>
            </a:lvl8pPr>
            <a:lvl9pPr>
              <a:defRPr sz="4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687284" y="4990257"/>
            <a:ext cx="6679115" cy="14114299"/>
          </a:xfrm>
        </p:spPr>
        <p:txBody>
          <a:bodyPr/>
          <a:lstStyle>
            <a:lvl1pPr>
              <a:defRPr sz="6400"/>
            </a:lvl1pPr>
            <a:lvl2pPr>
              <a:defRPr sz="5500"/>
            </a:lvl2pPr>
            <a:lvl3pPr>
              <a:defRPr sz="4600"/>
            </a:lvl3pPr>
            <a:lvl4pPr>
              <a:defRPr sz="4100"/>
            </a:lvl4pPr>
            <a:lvl5pPr>
              <a:defRPr sz="4100"/>
            </a:lvl5pPr>
            <a:lvl6pPr>
              <a:defRPr sz="4100"/>
            </a:lvl6pPr>
            <a:lvl7pPr>
              <a:defRPr sz="4100"/>
            </a:lvl7pPr>
            <a:lvl8pPr>
              <a:defRPr sz="4100"/>
            </a:lvl8pPr>
            <a:lvl9pPr>
              <a:defRPr sz="4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6126" y="4787279"/>
            <a:ext cx="6681742" cy="1995109"/>
          </a:xfrm>
        </p:spPr>
        <p:txBody>
          <a:bodyPr anchor="b"/>
          <a:lstStyle>
            <a:lvl1pPr marL="0" indent="0">
              <a:buNone/>
              <a:defRPr sz="5500" b="1"/>
            </a:lvl1pPr>
            <a:lvl2pPr marL="1043102" indent="0">
              <a:buNone/>
              <a:defRPr sz="4600" b="1"/>
            </a:lvl2pPr>
            <a:lvl3pPr marL="2086204" indent="0">
              <a:buNone/>
              <a:defRPr sz="4100" b="1"/>
            </a:lvl3pPr>
            <a:lvl4pPr marL="3129305" indent="0">
              <a:buNone/>
              <a:defRPr sz="3700" b="1"/>
            </a:lvl4pPr>
            <a:lvl5pPr marL="4172407" indent="0">
              <a:buNone/>
              <a:defRPr sz="3700" b="1"/>
            </a:lvl5pPr>
            <a:lvl6pPr marL="5215509" indent="0">
              <a:buNone/>
              <a:defRPr sz="3700" b="1"/>
            </a:lvl6pPr>
            <a:lvl7pPr marL="6258611" indent="0">
              <a:buNone/>
              <a:defRPr sz="3700" b="1"/>
            </a:lvl7pPr>
            <a:lvl8pPr marL="7301713" indent="0">
              <a:buNone/>
              <a:defRPr sz="3700" b="1"/>
            </a:lvl8pPr>
            <a:lvl9pPr marL="8344814" indent="0">
              <a:buNone/>
              <a:defRPr sz="3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56126" y="6782388"/>
            <a:ext cx="6681742" cy="12322165"/>
          </a:xfrm>
        </p:spPr>
        <p:txBody>
          <a:bodyPr/>
          <a:lstStyle>
            <a:lvl1pPr>
              <a:defRPr sz="5500"/>
            </a:lvl1pPr>
            <a:lvl2pPr>
              <a:defRPr sz="4600"/>
            </a:lvl2pPr>
            <a:lvl3pPr>
              <a:defRPr sz="41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682034" y="4787279"/>
            <a:ext cx="6684366" cy="1995109"/>
          </a:xfrm>
        </p:spPr>
        <p:txBody>
          <a:bodyPr anchor="b"/>
          <a:lstStyle>
            <a:lvl1pPr marL="0" indent="0">
              <a:buNone/>
              <a:defRPr sz="5500" b="1"/>
            </a:lvl1pPr>
            <a:lvl2pPr marL="1043102" indent="0">
              <a:buNone/>
              <a:defRPr sz="4600" b="1"/>
            </a:lvl2pPr>
            <a:lvl3pPr marL="2086204" indent="0">
              <a:buNone/>
              <a:defRPr sz="4100" b="1"/>
            </a:lvl3pPr>
            <a:lvl4pPr marL="3129305" indent="0">
              <a:buNone/>
              <a:defRPr sz="3700" b="1"/>
            </a:lvl4pPr>
            <a:lvl5pPr marL="4172407" indent="0">
              <a:buNone/>
              <a:defRPr sz="3700" b="1"/>
            </a:lvl5pPr>
            <a:lvl6pPr marL="5215509" indent="0">
              <a:buNone/>
              <a:defRPr sz="3700" b="1"/>
            </a:lvl6pPr>
            <a:lvl7pPr marL="6258611" indent="0">
              <a:buNone/>
              <a:defRPr sz="3700" b="1"/>
            </a:lvl7pPr>
            <a:lvl8pPr marL="7301713" indent="0">
              <a:buNone/>
              <a:defRPr sz="3700" b="1"/>
            </a:lvl8pPr>
            <a:lvl9pPr marL="8344814" indent="0">
              <a:buNone/>
              <a:defRPr sz="3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7682034" y="6782388"/>
            <a:ext cx="6684366" cy="12322165"/>
          </a:xfrm>
        </p:spPr>
        <p:txBody>
          <a:bodyPr/>
          <a:lstStyle>
            <a:lvl1pPr>
              <a:defRPr sz="5500"/>
            </a:lvl1pPr>
            <a:lvl2pPr>
              <a:defRPr sz="4600"/>
            </a:lvl2pPr>
            <a:lvl3pPr>
              <a:defRPr sz="41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6127" y="851511"/>
            <a:ext cx="4975207" cy="3623875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12488" y="851514"/>
            <a:ext cx="8453911" cy="18253041"/>
          </a:xfrm>
        </p:spPr>
        <p:txBody>
          <a:bodyPr/>
          <a:lstStyle>
            <a:lvl1pPr>
              <a:defRPr sz="7300"/>
            </a:lvl1pPr>
            <a:lvl2pPr>
              <a:defRPr sz="6400"/>
            </a:lvl2pPr>
            <a:lvl3pPr>
              <a:defRPr sz="55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6127" y="4475388"/>
            <a:ext cx="4975207" cy="14629166"/>
          </a:xfrm>
        </p:spPr>
        <p:txBody>
          <a:bodyPr/>
          <a:lstStyle>
            <a:lvl1pPr marL="0" indent="0">
              <a:buNone/>
              <a:defRPr sz="3200"/>
            </a:lvl1pPr>
            <a:lvl2pPr marL="1043102" indent="0">
              <a:buNone/>
              <a:defRPr sz="2700"/>
            </a:lvl2pPr>
            <a:lvl3pPr marL="2086204" indent="0">
              <a:buNone/>
              <a:defRPr sz="2300"/>
            </a:lvl3pPr>
            <a:lvl4pPr marL="3129305" indent="0">
              <a:buNone/>
              <a:defRPr sz="2100"/>
            </a:lvl4pPr>
            <a:lvl5pPr marL="4172407" indent="0">
              <a:buNone/>
              <a:defRPr sz="2100"/>
            </a:lvl5pPr>
            <a:lvl6pPr marL="5215509" indent="0">
              <a:buNone/>
              <a:defRPr sz="2100"/>
            </a:lvl6pPr>
            <a:lvl7pPr marL="6258611" indent="0">
              <a:buNone/>
              <a:defRPr sz="2100"/>
            </a:lvl7pPr>
            <a:lvl8pPr marL="7301713" indent="0">
              <a:buNone/>
              <a:defRPr sz="2100"/>
            </a:lvl8pPr>
            <a:lvl9pPr marL="8344814" indent="0">
              <a:buNone/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4120" y="14970759"/>
            <a:ext cx="9073515" cy="1767383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64120" y="1910951"/>
            <a:ext cx="9073515" cy="12832080"/>
          </a:xfrm>
        </p:spPr>
        <p:txBody>
          <a:bodyPr/>
          <a:lstStyle>
            <a:lvl1pPr marL="0" indent="0">
              <a:buNone/>
              <a:defRPr sz="7300"/>
            </a:lvl1pPr>
            <a:lvl2pPr marL="1043102" indent="0">
              <a:buNone/>
              <a:defRPr sz="6400"/>
            </a:lvl2pPr>
            <a:lvl3pPr marL="2086204" indent="0">
              <a:buNone/>
              <a:defRPr sz="5500"/>
            </a:lvl3pPr>
            <a:lvl4pPr marL="3129305" indent="0">
              <a:buNone/>
              <a:defRPr sz="4600"/>
            </a:lvl4pPr>
            <a:lvl5pPr marL="4172407" indent="0">
              <a:buNone/>
              <a:defRPr sz="4600"/>
            </a:lvl5pPr>
            <a:lvl6pPr marL="5215509" indent="0">
              <a:buNone/>
              <a:defRPr sz="4600"/>
            </a:lvl6pPr>
            <a:lvl7pPr marL="6258611" indent="0">
              <a:buNone/>
              <a:defRPr sz="4600"/>
            </a:lvl7pPr>
            <a:lvl8pPr marL="7301713" indent="0">
              <a:buNone/>
              <a:defRPr sz="4600"/>
            </a:lvl8pPr>
            <a:lvl9pPr marL="8344814" indent="0">
              <a:buNone/>
              <a:defRPr sz="46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964120" y="16738143"/>
            <a:ext cx="9073515" cy="2509977"/>
          </a:xfrm>
        </p:spPr>
        <p:txBody>
          <a:bodyPr/>
          <a:lstStyle>
            <a:lvl1pPr marL="0" indent="0">
              <a:buNone/>
              <a:defRPr sz="3200"/>
            </a:lvl1pPr>
            <a:lvl2pPr marL="1043102" indent="0">
              <a:buNone/>
              <a:defRPr sz="2700"/>
            </a:lvl2pPr>
            <a:lvl3pPr marL="2086204" indent="0">
              <a:buNone/>
              <a:defRPr sz="2300"/>
            </a:lvl3pPr>
            <a:lvl4pPr marL="3129305" indent="0">
              <a:buNone/>
              <a:defRPr sz="2100"/>
            </a:lvl4pPr>
            <a:lvl5pPr marL="4172407" indent="0">
              <a:buNone/>
              <a:defRPr sz="2100"/>
            </a:lvl5pPr>
            <a:lvl6pPr marL="5215509" indent="0">
              <a:buNone/>
              <a:defRPr sz="2100"/>
            </a:lvl6pPr>
            <a:lvl7pPr marL="6258611" indent="0">
              <a:buNone/>
              <a:defRPr sz="2100"/>
            </a:lvl7pPr>
            <a:lvl8pPr marL="7301713" indent="0">
              <a:buNone/>
              <a:defRPr sz="2100"/>
            </a:lvl8pPr>
            <a:lvl9pPr marL="8344814" indent="0">
              <a:buNone/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6126" y="856464"/>
            <a:ext cx="13610273" cy="3564467"/>
          </a:xfrm>
          <a:prstGeom prst="rect">
            <a:avLst/>
          </a:prstGeom>
        </p:spPr>
        <p:txBody>
          <a:bodyPr vert="horz" lIns="208620" tIns="104310" rIns="208620" bIns="10431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6126" y="4990257"/>
            <a:ext cx="13610273" cy="14114299"/>
          </a:xfrm>
          <a:prstGeom prst="rect">
            <a:avLst/>
          </a:prstGeom>
        </p:spPr>
        <p:txBody>
          <a:bodyPr vert="horz" lIns="208620" tIns="104310" rIns="208620" bIns="10431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56127" y="19822398"/>
            <a:ext cx="3528589" cy="1138648"/>
          </a:xfrm>
          <a:prstGeom prst="rect">
            <a:avLst/>
          </a:prstGeom>
        </p:spPr>
        <p:txBody>
          <a:bodyPr vert="horz" lIns="208620" tIns="104310" rIns="208620" bIns="104310" rtlCol="0" anchor="ctr"/>
          <a:lstStyle>
            <a:lvl1pPr algn="l">
              <a:defRPr sz="2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166863" y="19822398"/>
            <a:ext cx="4788800" cy="1138648"/>
          </a:xfrm>
          <a:prstGeom prst="rect">
            <a:avLst/>
          </a:prstGeom>
        </p:spPr>
        <p:txBody>
          <a:bodyPr vert="horz" lIns="208620" tIns="104310" rIns="208620" bIns="104310" rtlCol="0" anchor="ctr"/>
          <a:lstStyle>
            <a:lvl1pPr algn="ctr">
              <a:defRPr sz="2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837810" y="19822398"/>
            <a:ext cx="3528589" cy="1138648"/>
          </a:xfrm>
          <a:prstGeom prst="rect">
            <a:avLst/>
          </a:prstGeom>
        </p:spPr>
        <p:txBody>
          <a:bodyPr vert="horz" lIns="208620" tIns="104310" rIns="208620" bIns="104310" rtlCol="0" anchor="ctr"/>
          <a:lstStyle>
            <a:lvl1pPr algn="r">
              <a:defRPr sz="2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086204" rtl="0" eaLnBrk="1" latinLnBrk="0" hangingPunct="1">
        <a:spcBef>
          <a:spcPct val="0"/>
        </a:spcBef>
        <a:buNone/>
        <a:defRPr sz="10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2326" indent="-782326" algn="l" defTabSz="2086204" rtl="0" eaLnBrk="1" latinLnBrk="0" hangingPunct="1">
        <a:spcBef>
          <a:spcPct val="20000"/>
        </a:spcBef>
        <a:buFont typeface="Arial" pitchFamily="34" charset="0"/>
        <a:buChar char="•"/>
        <a:defRPr sz="7300" kern="1200">
          <a:solidFill>
            <a:schemeClr val="tx1"/>
          </a:solidFill>
          <a:latin typeface="+mn-lt"/>
          <a:ea typeface="+mn-ea"/>
          <a:cs typeface="+mn-cs"/>
        </a:defRPr>
      </a:lvl1pPr>
      <a:lvl2pPr marL="1695040" indent="-651939" algn="l" defTabSz="2086204" rtl="0" eaLnBrk="1" latinLnBrk="0" hangingPunct="1">
        <a:spcBef>
          <a:spcPct val="20000"/>
        </a:spcBef>
        <a:buFont typeface="Arial" pitchFamily="34" charset="0"/>
        <a:buChar char="–"/>
        <a:defRPr sz="6400" kern="1200">
          <a:solidFill>
            <a:schemeClr val="tx1"/>
          </a:solidFill>
          <a:latin typeface="+mn-lt"/>
          <a:ea typeface="+mn-ea"/>
          <a:cs typeface="+mn-cs"/>
        </a:defRPr>
      </a:lvl2pPr>
      <a:lvl3pPr marL="2607755" indent="-521551" algn="l" defTabSz="2086204" rtl="0" eaLnBrk="1" latinLnBrk="0" hangingPunct="1">
        <a:spcBef>
          <a:spcPct val="20000"/>
        </a:spcBef>
        <a:buFont typeface="Arial" pitchFamily="34" charset="0"/>
        <a:buChar char="•"/>
        <a:defRPr sz="5500" kern="1200">
          <a:solidFill>
            <a:schemeClr val="tx1"/>
          </a:solidFill>
          <a:latin typeface="+mn-lt"/>
          <a:ea typeface="+mn-ea"/>
          <a:cs typeface="+mn-cs"/>
        </a:defRPr>
      </a:lvl3pPr>
      <a:lvl4pPr marL="3650856" indent="-521551" algn="l" defTabSz="2086204" rtl="0" eaLnBrk="1" latinLnBrk="0" hangingPunct="1">
        <a:spcBef>
          <a:spcPct val="20000"/>
        </a:spcBef>
        <a:buFont typeface="Arial" pitchFamily="34" charset="0"/>
        <a:buChar char="–"/>
        <a:defRPr sz="4600" kern="1200">
          <a:solidFill>
            <a:schemeClr val="tx1"/>
          </a:solidFill>
          <a:latin typeface="+mn-lt"/>
          <a:ea typeface="+mn-ea"/>
          <a:cs typeface="+mn-cs"/>
        </a:defRPr>
      </a:lvl4pPr>
      <a:lvl5pPr marL="4693958" indent="-521551" algn="l" defTabSz="2086204" rtl="0" eaLnBrk="1" latinLnBrk="0" hangingPunct="1">
        <a:spcBef>
          <a:spcPct val="20000"/>
        </a:spcBef>
        <a:buFont typeface="Arial" pitchFamily="34" charset="0"/>
        <a:buChar char="»"/>
        <a:defRPr sz="4600" kern="1200">
          <a:solidFill>
            <a:schemeClr val="tx1"/>
          </a:solidFill>
          <a:latin typeface="+mn-lt"/>
          <a:ea typeface="+mn-ea"/>
          <a:cs typeface="+mn-cs"/>
        </a:defRPr>
      </a:lvl5pPr>
      <a:lvl6pPr marL="5737060" indent="-521551" algn="l" defTabSz="2086204" rtl="0" eaLnBrk="1" latinLnBrk="0" hangingPunct="1">
        <a:spcBef>
          <a:spcPct val="20000"/>
        </a:spcBef>
        <a:buFont typeface="Arial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6pPr>
      <a:lvl7pPr marL="6780162" indent="-521551" algn="l" defTabSz="2086204" rtl="0" eaLnBrk="1" latinLnBrk="0" hangingPunct="1">
        <a:spcBef>
          <a:spcPct val="20000"/>
        </a:spcBef>
        <a:buFont typeface="Arial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7pPr>
      <a:lvl8pPr marL="7823264" indent="-521551" algn="l" defTabSz="2086204" rtl="0" eaLnBrk="1" latinLnBrk="0" hangingPunct="1">
        <a:spcBef>
          <a:spcPct val="20000"/>
        </a:spcBef>
        <a:buFont typeface="Arial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8pPr>
      <a:lvl9pPr marL="8866365" indent="-521551" algn="l" defTabSz="2086204" rtl="0" eaLnBrk="1" latinLnBrk="0" hangingPunct="1">
        <a:spcBef>
          <a:spcPct val="20000"/>
        </a:spcBef>
        <a:buFont typeface="Arial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2086204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1043102" algn="l" defTabSz="2086204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2pPr>
      <a:lvl3pPr marL="2086204" algn="l" defTabSz="2086204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3pPr>
      <a:lvl4pPr marL="3129305" algn="l" defTabSz="2086204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4pPr>
      <a:lvl5pPr marL="4172407" algn="l" defTabSz="2086204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5pPr>
      <a:lvl6pPr marL="5215509" algn="l" defTabSz="2086204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6pPr>
      <a:lvl7pPr marL="6258611" algn="l" defTabSz="2086204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7pPr>
      <a:lvl8pPr marL="7301713" algn="l" defTabSz="2086204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8pPr>
      <a:lvl9pPr marL="8344814" algn="l" defTabSz="2086204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756127" y="856465"/>
            <a:ext cx="13429872" cy="1484007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Проект внесения изменения в КАРТУ ГРАДОСТРОИТЕЛЬНОГО ЗОНИРОВАНИЯ 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«город Тетюши» Тетюшского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муниципального района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Республики Татарстан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части изменения территориальной зоны земельного участка с кадастровым номером 16:38:000000:983, общей площадью 171136 кв.м, расположенного по адресу: Республика Татарстан, Тетюшский муниципальный район, МО «г. Тетюши», г. Тетюши, в зонах «Р1 – зона природных ландшафтов» и «И1 – зона транспортной инфраструктуры» на зону «И2 – зона инженерной инфраструктуры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152550" y="2484488"/>
            <a:ext cx="7560840" cy="648072"/>
          </a:xfrm>
        </p:spPr>
        <p:txBody>
          <a:bodyPr anchor="t">
            <a:noAutofit/>
          </a:bodyPr>
          <a:lstStyle/>
          <a:p>
            <a:pPr>
              <a:spcBef>
                <a:spcPts val="0"/>
              </a:spcBef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Существующее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положение: территориальные зоны  </a:t>
            </a:r>
          </a:p>
          <a:p>
            <a:pPr>
              <a:spcBef>
                <a:spcPts val="0"/>
              </a:spcBef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Р1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– зона природных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ландшафтов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И1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– зона транспортной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инфраструктуры 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Содержимое 11" descr="карта до изменений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232670" y="3348584"/>
            <a:ext cx="3497583" cy="14629022"/>
          </a:xfrm>
        </p:spPr>
      </p:pic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8785398" y="2412480"/>
            <a:ext cx="5904656" cy="720080"/>
          </a:xfrm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Проектное положение: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территориальная зона 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И2 – зона инженерной инфраструктуры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Содержимое 12" descr="Измененная карта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9649494" y="3276576"/>
            <a:ext cx="3460467" cy="14603263"/>
          </a:xfrm>
        </p:spPr>
      </p:pic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2232670" y="18326248"/>
          <a:ext cx="10945216" cy="2592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0"/>
                <a:gridCol w="5184576"/>
              </a:tblGrid>
              <a:tr h="31232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cap="all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Условные обозначения:</a:t>
                      </a:r>
                      <a:endParaRPr lang="ru-RU" sz="1400" cap="all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7996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Ж1 – зона индивидуальной жилой застройки;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Ж2 – зона малоэтажной многоквартирной жилой застройки;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Ж3 – зона многоквартирной жилой застройки средней этажности;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ОД1 – зона многофункциональной общественно-деловой застройки;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ОД2 – зона объектов здравоохранения;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ОД3 – зона объектов образования;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ОД4 – зона объектов религиозного назначения;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КО – зона объектов коммунального обслуживания;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И1 – зона транспортной инфраструктуры;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И2 – зона инженерной инфраструктуры;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 – зона объектов промышленного производства;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С1 – зона складских объектов;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С2 – зона объектов обеспечения сельского хозяйства;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СХ2 – зона объектов сельскохозяйственного производства;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СХ3 – зона огородничества;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Р1 – зона природных ландшафтов;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Р2 – зона озелененных территорий общего пользования;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Р3 – зона объектов рекреации и туризма;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СН1 – зона специального назначения;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СН2 – зона иного специального назначения.</a:t>
                      </a:r>
                      <a:endParaRPr kumimoji="0" lang="ru-RU" sz="1400" i="0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Текст 9"/>
          <p:cNvSpPr txBox="1">
            <a:spLocks/>
          </p:cNvSpPr>
          <p:nvPr/>
        </p:nvSpPr>
        <p:spPr>
          <a:xfrm>
            <a:off x="8929414" y="180232"/>
            <a:ext cx="5904656" cy="720080"/>
          </a:xfrm>
          <a:prstGeom prst="rect">
            <a:avLst/>
          </a:prstGeom>
        </p:spPr>
        <p:txBody>
          <a:bodyPr vert="horz" lIns="208620" tIns="104310" rIns="208620" bIns="104310" rtlCol="0" anchor="t">
            <a:normAutofit/>
          </a:bodyPr>
          <a:lstStyle/>
          <a:p>
            <a:pPr marL="0" marR="0" lvl="0" indent="0" algn="l" defTabSz="208620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174</Words>
  <Application>Microsoft Office PowerPoint</Application>
  <PresentationFormat>Произвольный</PresentationFormat>
  <Paragraphs>27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Проект внесения изменения в КАРТУ ГРАДОСТРОИТЕЛЬНОГО ЗОНИРОВАНИЯ  муниципального образования «город Тетюши» Тетюшского муниципального района Республики Татарстан в части изменения территориальной зоны земельного участка с кадастровым номером 16:38:000000:983, общей площадью 171136 кв.м, расположенного по адресу: Республика Татарстан, Тетюшский муниципальный район, МО «г. Тетюши», г. Тетюши, в зонах «Р1 – зона природных ландшафтов» и «И1 – зона транспортной инфраструктуры» на зону «И2 – зона инженерной инфраструктуры»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внесения изменения в КАРТУ ГРАДОСТРОИТЕЛЬНОГО ЗОНИРОВАНИЯ  муниципального образования «пгт. Рыбная Слобода» Рыбно-Слободского муниципального района РТ в отношении земельного участка с кадастровым номером 16:34:200111:468, площадью 462 кв.м., расположенного по адресу: Республика Татарстан, Рыбно-Слободский муниципальный район, пгт Рыбная Слобода, пер. Садовый, д. 6 А </dc:title>
  <dc:creator>Галина</dc:creator>
  <cp:lastModifiedBy>Рустем</cp:lastModifiedBy>
  <cp:revision>8</cp:revision>
  <dcterms:created xsi:type="dcterms:W3CDTF">2020-12-18T11:51:05Z</dcterms:created>
  <dcterms:modified xsi:type="dcterms:W3CDTF">2020-12-18T13:24:44Z</dcterms:modified>
</cp:coreProperties>
</file>