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charts/style1.xml" ContentType="application/vnd.ms-office.chartstyl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webextensions/webextension1.xml" ContentType="application/vnd.ms-office.webextension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ppt/webextensions/taskpanes.xml" ContentType="application/vnd.ms-office.webextensiontaskpan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charts/colors1.xml" ContentType="application/vnd.ms-office.chartcolorstyle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720" r:id="rId3"/>
    <p:sldMasterId id="2147483780" r:id="rId4"/>
    <p:sldMasterId id="2147483796" r:id="rId5"/>
  </p:sldMasterIdLst>
  <p:notesMasterIdLst>
    <p:notesMasterId r:id="rId41"/>
  </p:notesMasterIdLst>
  <p:handoutMasterIdLst>
    <p:handoutMasterId r:id="rId42"/>
  </p:handoutMasterIdLst>
  <p:sldIdLst>
    <p:sldId id="405" r:id="rId6"/>
    <p:sldId id="409" r:id="rId7"/>
    <p:sldId id="469" r:id="rId8"/>
    <p:sldId id="410" r:id="rId9"/>
    <p:sldId id="411" r:id="rId10"/>
    <p:sldId id="470" r:id="rId11"/>
    <p:sldId id="413" r:id="rId12"/>
    <p:sldId id="334" r:id="rId13"/>
    <p:sldId id="389" r:id="rId14"/>
    <p:sldId id="394" r:id="rId15"/>
    <p:sldId id="475" r:id="rId16"/>
    <p:sldId id="399" r:id="rId17"/>
    <p:sldId id="422" r:id="rId18"/>
    <p:sldId id="416" r:id="rId19"/>
    <p:sldId id="418" r:id="rId20"/>
    <p:sldId id="421" r:id="rId21"/>
    <p:sldId id="423" r:id="rId22"/>
    <p:sldId id="473" r:id="rId23"/>
    <p:sldId id="437" r:id="rId24"/>
    <p:sldId id="425" r:id="rId25"/>
    <p:sldId id="427" r:id="rId26"/>
    <p:sldId id="428" r:id="rId27"/>
    <p:sldId id="429" r:id="rId28"/>
    <p:sldId id="445" r:id="rId29"/>
    <p:sldId id="452" r:id="rId30"/>
    <p:sldId id="453" r:id="rId31"/>
    <p:sldId id="455" r:id="rId32"/>
    <p:sldId id="474" r:id="rId33"/>
    <p:sldId id="457" r:id="rId34"/>
    <p:sldId id="458" r:id="rId35"/>
    <p:sldId id="459" r:id="rId36"/>
    <p:sldId id="479" r:id="rId37"/>
    <p:sldId id="480" r:id="rId38"/>
    <p:sldId id="476" r:id="rId39"/>
    <p:sldId id="478" r:id="rId40"/>
  </p:sldIdLst>
  <p:sldSz cx="12192000" cy="6858000"/>
  <p:notesSz cx="6808788" cy="9940925"/>
  <p:defaultTextStyle>
    <a:defPPr>
      <a:defRPr lang="ru-RU"/>
    </a:defPPr>
    <a:lvl1pPr marL="0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35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74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08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46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81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20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54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292" algn="l" defTabSz="9140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Стандартный раздел" id="{F0B29B9E-B315-504B-AA6F-206A059E4670}">
          <p14:sldIdLst>
            <p14:sldId id="405"/>
            <p14:sldId id="409"/>
            <p14:sldId id="469"/>
            <p14:sldId id="410"/>
            <p14:sldId id="411"/>
            <p14:sldId id="470"/>
          </p14:sldIdLst>
        </p14:section>
        <p14:section name="ЖИЛЬЕ" id="{A2309343-7034-EA4C-A40B-58140D1DC240}">
          <p14:sldIdLst>
            <p14:sldId id="413"/>
            <p14:sldId id="334"/>
            <p14:sldId id="389"/>
            <p14:sldId id="394"/>
            <p14:sldId id="475"/>
            <p14:sldId id="399"/>
          </p14:sldIdLst>
        </p14:section>
        <p14:section name="ЗАНЯТОСТЬ" id="{042F9523-C207-7646-B1CD-BA72100F00D5}">
          <p14:sldIdLst>
            <p14:sldId id="422"/>
            <p14:sldId id="416"/>
            <p14:sldId id="418"/>
            <p14:sldId id="421"/>
          </p14:sldIdLst>
        </p14:section>
        <p14:section name="ИНФРАСТРУКТУРА" id="{A34EF6B5-47B1-324C-AEFC-AE5A227E988B}">
          <p14:sldIdLst>
            <p14:sldId id="423"/>
            <p14:sldId id="473"/>
          </p14:sldIdLst>
        </p14:section>
        <p14:section name="БЛАГОУСТРОЙСТВО" id="{DC9542BF-C108-324E-A4DA-D323D58BD4DA}">
          <p14:sldIdLst>
            <p14:sldId id="437"/>
          </p14:sldIdLst>
        </p14:section>
        <p14:section name="ИНЖЕНЕРНАЯ ИНФР" id="{531EFD17-1099-9D41-AD42-01D603B2A046}">
          <p14:sldIdLst>
            <p14:sldId id="425"/>
            <p14:sldId id="427"/>
            <p14:sldId id="428"/>
            <p14:sldId id="429"/>
          </p14:sldIdLst>
        </p14:section>
        <p14:section name="ДОРОГИ" id="{C23B37F2-312D-464D-A0F1-B047FA3121EB}">
          <p14:sldIdLst>
            <p14:sldId id="445"/>
          </p14:sldIdLst>
        </p14:section>
        <p14:section name="СОСТ" id="{DEC14DD5-B879-F94B-8F72-3481C5FF4EB7}">
          <p14:sldIdLst>
            <p14:sldId id="452"/>
            <p14:sldId id="453"/>
            <p14:sldId id="455"/>
            <p14:sldId id="474"/>
            <p14:sldId id="457"/>
            <p14:sldId id="458"/>
            <p14:sldId id="459"/>
            <p14:sldId id="479"/>
            <p14:sldId id="480"/>
            <p14:sldId id="476"/>
            <p14:sldId id="47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еркулов Владислав Васильевич" initials="МВ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943C"/>
    <a:srgbClr val="00CC00"/>
    <a:srgbClr val="EBF1E3"/>
    <a:srgbClr val="B9D08C"/>
    <a:srgbClr val="D1F1DB"/>
    <a:srgbClr val="B2B2B2"/>
    <a:srgbClr val="C5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9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402784001099002"/>
          <c:y val="2.7053071097487606E-2"/>
          <c:w val="0.85927100480746599"/>
          <c:h val="0.72119352884041599"/>
        </c:manualLayout>
      </c:layout>
      <c:scatterChart>
        <c:scatterStyle val="smoothMarker"/>
        <c:ser>
          <c:idx val="1"/>
          <c:order val="1"/>
          <c:tx>
            <c:strRef>
              <c:f>Лист1!$C$1</c:f>
              <c:strCache>
                <c:ptCount val="1"/>
                <c:pt idx="0">
                  <c:v>по ФЗ о бюджете</c:v>
                </c:pt>
              </c:strCache>
            </c:strRef>
          </c:tx>
          <c:spPr>
            <a:ln w="19050" cap="rnd" cmpd="sng" algn="ctr">
              <a:solidFill>
                <a:schemeClr val="accent4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6350" cap="flat" cmpd="sng" algn="ctr">
                <a:solidFill>
                  <a:schemeClr val="accent4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16930981768026823"/>
                  <c:y val="1.5067400286888324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0261920182783042E-2"/>
                  <c:y val="-0.1002718287660021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5820543681479451E-2"/>
                  <c:y val="-0.1002718287660011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35.9</c:v>
                </c:pt>
                <c:pt idx="1">
                  <c:v>34.4</c:v>
                </c:pt>
                <c:pt idx="2">
                  <c:v>35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9ED-434D-9450-D3F80986610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по паспорту ГП КРСТ</c:v>
                </c:pt>
              </c:strCache>
            </c:strRef>
          </c:tx>
          <c:spPr>
            <a:ln w="19050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1498838814113243"/>
                  <c:y val="-5.005155486779134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79,2</a:t>
                    </a:r>
                    <a:endParaRPr lang="en-US" dirty="0"/>
                  </a:p>
                </c:rich>
              </c:tx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7343791401632824"/>
                  <c:y val="-2.81249982698697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160,6</a:t>
                    </a:r>
                    <a:endParaRPr lang="en-US" dirty="0"/>
                  </a:p>
                </c:rich>
              </c:tx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170881810768123E-2"/>
                  <c:y val="7.17718233287670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24996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79.2</c:v>
                </c:pt>
                <c:pt idx="1">
                  <c:v>160.6</c:v>
                </c:pt>
                <c:pt idx="2">
                  <c:v>193.1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9ED-434D-9450-D3F80986610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доведены</c:v>
                </c:pt>
              </c:strCache>
            </c:strRef>
          </c:tx>
          <c:spPr>
            <a:ln w="19050" cap="rnd" cmpd="sng" algn="ctr">
              <a:solidFill>
                <a:schemeClr val="accent6"/>
              </a:solidFill>
              <a:prstDash val="solid"/>
              <a:round/>
            </a:ln>
            <a:effectLst/>
          </c:spPr>
          <c:marker>
            <c:spPr>
              <a:solidFill>
                <a:schemeClr val="accent6"/>
              </a:solidFill>
              <a:ln w="6350" cap="flat" cmpd="sng" algn="ctr">
                <a:solidFill>
                  <a:schemeClr val="accent6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15558509469964699"/>
                  <c:y val="-6.2775342372762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324144116944701E-2"/>
                  <c:y val="5.8590319547912113E-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rebuchet MS" panose="020B0603020202020204" pitchFamily="34" charset="0"/>
                      </a:rPr>
                      <a:t>126,2</a:t>
                    </a:r>
                    <a:endParaRPr lang="en-US" dirty="0">
                      <a:latin typeface="Microsoft JhengHei" panose="020B0604030504040204" pitchFamily="34" charset="-120"/>
                    </a:endParaRPr>
                  </a:p>
                </c:rich>
              </c:tx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2537940960582738E-2"/>
                  <c:y val="8.37004564970174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xVal>
          <c:yVal>
            <c:numRef>
              <c:f>Лист1!$D$2:$D$4</c:f>
              <c:numCache>
                <c:formatCode>General</c:formatCode>
                <c:ptCount val="3"/>
                <c:pt idx="0">
                  <c:v>43.3</c:v>
                </c:pt>
                <c:pt idx="1">
                  <c:v>126.2</c:v>
                </c:pt>
                <c:pt idx="2">
                  <c:v>158.19999999999999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D9ED-434D-9450-D3F809866103}"/>
            </c:ext>
          </c:extLst>
        </c:ser>
        <c:dLbls>
          <c:showVal val="1"/>
        </c:dLbls>
        <c:axId val="110028288"/>
        <c:axId val="110029824"/>
      </c:scatterChart>
      <c:valAx>
        <c:axId val="1100282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ru-RU"/>
          </a:p>
        </c:txPr>
        <c:crossAx val="110029824"/>
        <c:crosses val="autoZero"/>
        <c:crossBetween val="midCat"/>
      </c:valAx>
      <c:valAx>
        <c:axId val="110029824"/>
        <c:scaling>
          <c:orientation val="minMax"/>
          <c:max val="200"/>
        </c:scaling>
        <c:axPos val="l"/>
        <c:numFmt formatCode="General" sourceLinked="1"/>
        <c:maj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ru-RU"/>
          </a:p>
        </c:txPr>
        <c:crossAx val="110028288"/>
        <c:crosses val="autoZero"/>
        <c:crossBetween val="midCat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517235164793411"/>
          <c:w val="1"/>
          <c:h val="0.2249213142278652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3.5</c:v>
                </c:pt>
                <c:pt idx="1">
                  <c:v>3.5</c:v>
                </c:pt>
                <c:pt idx="2">
                  <c:v>4</c:v>
                </c:pt>
              </c:numCache>
            </c:numRef>
          </c:val>
        </c:ser>
        <c:gapWidth val="182"/>
        <c:axId val="145463936"/>
        <c:axId val="145465728"/>
      </c:barChart>
      <c:catAx>
        <c:axId val="14546393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465728"/>
        <c:crosses val="autoZero"/>
        <c:auto val="1"/>
        <c:lblAlgn val="ctr"/>
        <c:lblOffset val="100"/>
      </c:catAx>
      <c:valAx>
        <c:axId val="14546572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46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 финансирования (в соответствии с Законом о бюджете), млрд руб.</a:t>
            </a:r>
            <a:r>
              <a:rPr lang="ru-RU" sz="1400" b="1" i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endParaRPr lang="ru-RU" sz="1400" b="1" i="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c:rich>
      </c:tx>
      <c:spPr>
        <a:noFill/>
        <a:ln>
          <a:noFill/>
        </a:ln>
        <a:effectLst/>
      </c:spPr>
    </c:title>
    <c:plotArea>
      <c:layout/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F9B81D6-E726-45E1-B30F-DA53FE53DE03}" type="VALUE">
                      <a:rPr lang="en-US">
                        <a:latin typeface="Microsoft JhengHei" panose="020B0604030504040204" pitchFamily="34" charset="-120"/>
                      </a:rPr>
                      <a:pPr>
                        <a:defRPr sz="16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numFmt formatCode="#,##0.0" sourceLinked="0"/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2.6</c:v>
                </c:pt>
                <c:pt idx="1">
                  <c:v>2.5</c:v>
                </c:pt>
              </c:numCache>
            </c:numRef>
          </c:val>
        </c:ser>
        <c:overlap val="100"/>
        <c:axId val="145776640"/>
        <c:axId val="145778176"/>
      </c:barChart>
      <c:catAx>
        <c:axId val="14577664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78176"/>
        <c:crosses val="autoZero"/>
        <c:auto val="1"/>
        <c:lblAlgn val="ctr"/>
        <c:lblOffset val="100"/>
      </c:catAx>
      <c:valAx>
        <c:axId val="145778176"/>
        <c:scaling>
          <c:orientation val="minMax"/>
          <c:max val="3"/>
          <c:min val="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7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1.2</c:v>
                </c:pt>
                <c:pt idx="1">
                  <c:v>1.2</c:v>
                </c:pt>
              </c:numCache>
            </c:numRef>
          </c:val>
        </c:ser>
        <c:gapWidth val="182"/>
        <c:axId val="145657856"/>
        <c:axId val="145659392"/>
      </c:barChart>
      <c:catAx>
        <c:axId val="14565785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659392"/>
        <c:crosses val="autoZero"/>
        <c:auto val="1"/>
        <c:lblAlgn val="ctr"/>
        <c:lblOffset val="100"/>
      </c:catAx>
      <c:valAx>
        <c:axId val="145659392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65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1.4</c:v>
                </c:pt>
                <c:pt idx="1">
                  <c:v>1.3</c:v>
                </c:pt>
              </c:numCache>
            </c:numRef>
          </c:val>
        </c:ser>
        <c:gapWidth val="182"/>
        <c:axId val="145707776"/>
        <c:axId val="145709312"/>
      </c:barChart>
      <c:catAx>
        <c:axId val="14570777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09312"/>
        <c:crosses val="autoZero"/>
        <c:auto val="1"/>
        <c:lblAlgn val="ctr"/>
        <c:lblOffset val="100"/>
      </c:catAx>
      <c:valAx>
        <c:axId val="145709312"/>
        <c:scaling>
          <c:orientation val="minMax"/>
          <c:min val="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0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 dirty="0" smtClean="0">
                <a:effectLst/>
              </a:rPr>
              <a:t>Объем финансирования (в соответствии с Законом о бюджете), млрд руб.</a:t>
            </a:r>
            <a:r>
              <a:rPr lang="ru-RU" sz="1800" b="1" i="0" baseline="0" dirty="0" smtClean="0">
                <a:effectLst/>
              </a:rPr>
              <a:t> </a:t>
            </a:r>
            <a:endParaRPr lang="ru-RU" sz="1200" dirty="0" smtClean="0"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ru-RU" sz="1200" dirty="0">
              <a:solidFill>
                <a:schemeClr val="tx1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c:rich>
      </c:tx>
      <c:layout>
        <c:manualLayout>
          <c:xMode val="edge"/>
          <c:yMode val="edge"/>
          <c:x val="0.47626772610197599"/>
          <c:y val="0.191142251612679"/>
        </c:manualLayout>
      </c:layout>
      <c:spPr>
        <a:noFill/>
        <a:ln>
          <a:noFill/>
        </a:ln>
        <a:effectLst/>
      </c:spPr>
    </c:title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0.8</c:v>
                </c:pt>
                <c:pt idx="1">
                  <c:v>0.70000000000000051</c:v>
                </c:pt>
              </c:numCache>
            </c:numRef>
          </c:val>
        </c:ser>
        <c:gapWidth val="182"/>
        <c:axId val="145937920"/>
        <c:axId val="145939456"/>
      </c:barChart>
      <c:catAx>
        <c:axId val="14593792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939456"/>
        <c:crosses val="autoZero"/>
        <c:auto val="1"/>
        <c:lblAlgn val="ctr"/>
        <c:lblOffset val="100"/>
      </c:catAx>
      <c:valAx>
        <c:axId val="145939456"/>
        <c:scaling>
          <c:orientation val="minMax"/>
          <c:max val="0.9"/>
          <c:min val="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93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0730713850225188E-2"/>
          <c:y val="5.0542888327080086E-2"/>
          <c:w val="0.9029184449143195"/>
          <c:h val="0.8745690671553815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10.6</c:v>
                </c:pt>
                <c:pt idx="1">
                  <c:v>10.1</c:v>
                </c:pt>
                <c:pt idx="2">
                  <c:v>9.8000000000000007</c:v>
                </c:pt>
              </c:numCache>
            </c:numRef>
          </c:val>
        </c:ser>
        <c:gapWidth val="182"/>
        <c:axId val="146046336"/>
        <c:axId val="146060416"/>
      </c:barChart>
      <c:catAx>
        <c:axId val="14604633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060416"/>
        <c:crosses val="autoZero"/>
        <c:auto val="1"/>
        <c:lblAlgn val="ctr"/>
        <c:lblOffset val="100"/>
      </c:catAx>
      <c:valAx>
        <c:axId val="146060416"/>
        <c:scaling>
          <c:orientation val="minMax"/>
          <c:max val="12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04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5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A4D2B8-54B7-4B75-BB42-E32C0B652971}" type="doc">
      <dgm:prSet loTypeId="urn:microsoft.com/office/officeart/2005/8/layout/vList6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D83DA942-5158-4492-BA2A-E8DAD1B11207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</a:rPr>
            <a:t>приближение условий жизни в сельских поселениях к городским условиям при сохранении особенностей расселения и застройки  на сельских территориях, а также сельского образа </a:t>
          </a:r>
          <a:r>
            <a:rPr lang="ru-RU" sz="1100" dirty="0" smtClean="0">
              <a:solidFill>
                <a:schemeClr val="tx1"/>
              </a:solidFill>
            </a:rPr>
            <a:t>жизни</a:t>
          </a:r>
          <a:endParaRPr lang="ru-RU" sz="1100" dirty="0">
            <a:solidFill>
              <a:schemeClr val="tx1"/>
            </a:solidFill>
          </a:endParaRPr>
        </a:p>
      </dgm:t>
    </dgm:pt>
    <dgm:pt modelId="{D50F7689-73E7-463B-BE5F-3C39512B9826}" type="parTrans" cxnId="{794E7EBC-2574-4365-89F1-BEBB73C404F9}">
      <dgm:prSet/>
      <dgm:spPr/>
      <dgm:t>
        <a:bodyPr/>
        <a:lstStyle/>
        <a:p>
          <a:endParaRPr lang="ru-RU" sz="1100"/>
        </a:p>
      </dgm:t>
    </dgm:pt>
    <dgm:pt modelId="{384293F5-6D21-4EC2-901E-4E81267E0D40}" type="sibTrans" cxnId="{794E7EBC-2574-4365-89F1-BEBB73C404F9}">
      <dgm:prSet/>
      <dgm:spPr/>
      <dgm:t>
        <a:bodyPr/>
        <a:lstStyle/>
        <a:p>
          <a:endParaRPr lang="ru-RU" sz="1100"/>
        </a:p>
      </dgm:t>
    </dgm:pt>
    <dgm:pt modelId="{531A465D-CCF2-4C18-8F82-E3ACB4EBA635}">
      <dgm:prSet phldrT="[Текст]" custT="1"/>
      <dgm:spPr>
        <a:solidFill>
          <a:srgbClr val="00CC00">
            <a:alpha val="0"/>
          </a:srgb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r>
            <a:rPr lang="en-US" sz="1100" dirty="0" smtClean="0"/>
            <a:t> </a:t>
          </a:r>
          <a:r>
            <a:rPr lang="ru-RU" sz="1100" dirty="0" smtClean="0"/>
            <a:t>расширение </a:t>
          </a:r>
          <a:r>
            <a:rPr lang="ru-RU" sz="1100" dirty="0"/>
            <a:t>социально-экономических и трудовых связей сел с малыми городами и поселками городского типа, формирование единых рынков труда, систем социально-культурного и торгово-бытового обслуживания </a:t>
          </a:r>
          <a:r>
            <a:rPr lang="ru-RU" sz="1100" dirty="0" smtClean="0"/>
            <a:t>населения</a:t>
          </a:r>
          <a:endParaRPr lang="ru-RU" sz="1100" dirty="0"/>
        </a:p>
      </dgm:t>
    </dgm:pt>
    <dgm:pt modelId="{857B2208-39F0-46F6-A9C7-0FE1E40B9E66}" type="parTrans" cxnId="{6AF40A0F-9A74-4E26-B028-0F018EE80A48}">
      <dgm:prSet/>
      <dgm:spPr/>
      <dgm:t>
        <a:bodyPr/>
        <a:lstStyle/>
        <a:p>
          <a:endParaRPr lang="ru-RU" sz="1100"/>
        </a:p>
      </dgm:t>
    </dgm:pt>
    <dgm:pt modelId="{E282AB79-0BCC-44D2-AF9D-9618EE02F796}" type="sibTrans" cxnId="{6AF40A0F-9A74-4E26-B028-0F018EE80A48}">
      <dgm:prSet/>
      <dgm:spPr/>
      <dgm:t>
        <a:bodyPr/>
        <a:lstStyle/>
        <a:p>
          <a:endParaRPr lang="ru-RU" sz="1100"/>
        </a:p>
      </dgm:t>
    </dgm:pt>
    <dgm:pt modelId="{B24389AF-3104-4E22-89D1-EE7BF192E716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</a:rPr>
            <a:t>улучшение жилищных условий сельского населения путем развития институтов субсидирования строительства и покупки жилья, </a:t>
          </a:r>
          <a:r>
            <a:rPr lang="ru-RU" sz="1100" dirty="0" smtClean="0">
              <a:solidFill>
                <a:schemeClr val="tx1"/>
              </a:solidFill>
            </a:rPr>
            <a:t>ипотечного </a:t>
          </a:r>
          <a:r>
            <a:rPr lang="ru-RU" sz="1100" dirty="0">
              <a:solidFill>
                <a:schemeClr val="tx1"/>
              </a:solidFill>
            </a:rPr>
            <a:t>кредитования с учетом преимуществ сельского образа </a:t>
          </a:r>
          <a:r>
            <a:rPr lang="ru-RU" sz="1100" dirty="0" smtClean="0">
              <a:solidFill>
                <a:schemeClr val="tx1"/>
              </a:solidFill>
            </a:rPr>
            <a:t>жизни, а также создание экологически благоприятных условий жизни в сельских поселениях, сохранение, восстановление и наращивание человеческого, культурного и природного потенциала сельских территорий</a:t>
          </a:r>
          <a:endParaRPr lang="ru-RU" sz="1100" dirty="0">
            <a:solidFill>
              <a:schemeClr val="tx1"/>
            </a:solidFill>
          </a:endParaRPr>
        </a:p>
      </dgm:t>
    </dgm:pt>
    <dgm:pt modelId="{A9864BB2-8802-4E1C-9D2C-A6345DDE127F}" type="parTrans" cxnId="{727196F6-7DD4-4CEE-87DF-64A77E29D365}">
      <dgm:prSet/>
      <dgm:spPr/>
      <dgm:t>
        <a:bodyPr/>
        <a:lstStyle/>
        <a:p>
          <a:endParaRPr lang="ru-RU" sz="1100"/>
        </a:p>
      </dgm:t>
    </dgm:pt>
    <dgm:pt modelId="{821EA1CB-E132-4FA1-AE72-6FEC9664E7E8}" type="sibTrans" cxnId="{727196F6-7DD4-4CEE-87DF-64A77E29D365}">
      <dgm:prSet/>
      <dgm:spPr/>
      <dgm:t>
        <a:bodyPr/>
        <a:lstStyle/>
        <a:p>
          <a:endParaRPr lang="ru-RU" sz="1100"/>
        </a:p>
      </dgm:t>
    </dgm:pt>
    <dgm:pt modelId="{3E8423E7-82D7-40B3-B204-0B2DD5460601}">
      <dgm:prSet phldrT="[Текст]" custT="1"/>
      <dgm:spPr>
        <a:noFill/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r>
            <a:rPr lang="en-US" sz="1100" dirty="0" smtClean="0"/>
            <a:t> </a:t>
          </a:r>
          <a:r>
            <a:rPr lang="ru-RU" sz="1100" dirty="0" smtClean="0"/>
            <a:t>повышение </a:t>
          </a:r>
          <a:r>
            <a:rPr lang="ru-RU" sz="1100" dirty="0"/>
            <a:t>привлекательности жизни в сельской местности для переселения горожан и соотечественников из-за </a:t>
          </a:r>
          <a:r>
            <a:rPr lang="ru-RU" sz="1100" dirty="0" smtClean="0"/>
            <a:t>рубежа</a:t>
          </a:r>
          <a:endParaRPr lang="ru-RU" sz="1100" dirty="0"/>
        </a:p>
      </dgm:t>
    </dgm:pt>
    <dgm:pt modelId="{18B10BD0-F01A-40CE-854F-176533001B80}" type="parTrans" cxnId="{511A26E6-7953-4500-86C5-70A96CB91B18}">
      <dgm:prSet/>
      <dgm:spPr/>
      <dgm:t>
        <a:bodyPr/>
        <a:lstStyle/>
        <a:p>
          <a:endParaRPr lang="ru-RU" sz="1100"/>
        </a:p>
      </dgm:t>
    </dgm:pt>
    <dgm:pt modelId="{7186D12A-2602-4B45-A21E-B80AF6D369BA}" type="sibTrans" cxnId="{511A26E6-7953-4500-86C5-70A96CB91B18}">
      <dgm:prSet/>
      <dgm:spPr/>
      <dgm:t>
        <a:bodyPr/>
        <a:lstStyle/>
        <a:p>
          <a:endParaRPr lang="ru-RU" sz="1100"/>
        </a:p>
      </dgm:t>
    </dgm:pt>
    <dgm:pt modelId="{8278F6BE-8FB5-4A25-959A-59669CF83699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</a:rPr>
            <a:t>повышение уровня занятости сельского населения, содействие созданию новых рабочих мест путем формирования благоприятных инфраструктурных условий для развития сельскохозяйственной и альтернативной </a:t>
          </a:r>
          <a:r>
            <a:rPr lang="ru-RU" sz="1100" dirty="0" smtClean="0">
              <a:solidFill>
                <a:schemeClr val="tx1"/>
              </a:solidFill>
            </a:rPr>
            <a:t>деятельности</a:t>
          </a:r>
          <a:endParaRPr lang="ru-RU" sz="1100" dirty="0">
            <a:solidFill>
              <a:schemeClr val="tx1"/>
            </a:solidFill>
          </a:endParaRPr>
        </a:p>
      </dgm:t>
    </dgm:pt>
    <dgm:pt modelId="{51A7868B-86F6-4CF3-AC15-C5362443B22A}" type="parTrans" cxnId="{138F366A-8F9A-4FE4-83BA-BA08A866D142}">
      <dgm:prSet/>
      <dgm:spPr/>
      <dgm:t>
        <a:bodyPr/>
        <a:lstStyle/>
        <a:p>
          <a:endParaRPr lang="ru-RU" sz="1100"/>
        </a:p>
      </dgm:t>
    </dgm:pt>
    <dgm:pt modelId="{533C3A86-0D3C-4A43-93F4-B21F0AB8D964}" type="sibTrans" cxnId="{138F366A-8F9A-4FE4-83BA-BA08A866D142}">
      <dgm:prSet/>
      <dgm:spPr/>
      <dgm:t>
        <a:bodyPr/>
        <a:lstStyle/>
        <a:p>
          <a:endParaRPr lang="ru-RU" sz="1100"/>
        </a:p>
      </dgm:t>
    </dgm:pt>
    <dgm:pt modelId="{EF36922F-A1A7-4C80-BC26-2051969EC33C}">
      <dgm:prSet phldrT="[Текст]" custT="1"/>
      <dgm:spPr>
        <a:noFill/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r>
            <a:rPr lang="en-US" sz="1100" dirty="0" smtClean="0"/>
            <a:t> </a:t>
          </a:r>
          <a:r>
            <a:rPr lang="ru-RU" sz="1100" dirty="0" smtClean="0"/>
            <a:t>повышение </a:t>
          </a:r>
          <a:r>
            <a:rPr lang="ru-RU" sz="1100" dirty="0"/>
            <a:t>уровня доходов сельского населения и диверсификация их источников, снижение масштабов бедности на сельских </a:t>
          </a:r>
          <a:r>
            <a:rPr lang="ru-RU" sz="1100" dirty="0" smtClean="0"/>
            <a:t>территориях</a:t>
          </a:r>
          <a:endParaRPr lang="ru-RU" sz="1100" dirty="0"/>
        </a:p>
      </dgm:t>
    </dgm:pt>
    <dgm:pt modelId="{5F6AE923-FB4E-4010-9CF1-5FBC11B5EBA9}" type="parTrans" cxnId="{4D74BFC0-EB33-4D6F-861C-62F2925C7BF7}">
      <dgm:prSet/>
      <dgm:spPr/>
      <dgm:t>
        <a:bodyPr/>
        <a:lstStyle/>
        <a:p>
          <a:endParaRPr lang="ru-RU" sz="1100"/>
        </a:p>
      </dgm:t>
    </dgm:pt>
    <dgm:pt modelId="{E19EE963-7D8C-4ACF-A91C-338F7C608287}" type="sibTrans" cxnId="{4D74BFC0-EB33-4D6F-861C-62F2925C7BF7}">
      <dgm:prSet/>
      <dgm:spPr/>
      <dgm:t>
        <a:bodyPr/>
        <a:lstStyle/>
        <a:p>
          <a:endParaRPr lang="ru-RU" sz="1100"/>
        </a:p>
      </dgm:t>
    </dgm:pt>
    <dgm:pt modelId="{7B4F7712-18FB-4A01-8D6D-A560EA79186A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</a:rPr>
            <a:t>повышение доступности и качества предоставляемых сельским гражданам социально-культурных, торгово-бытовых и государственных услуг путем развития дорожно-транспортных и информационно-телекоммуникационных сетей, мобильных и дистанционных форм обслуживания, укрепления и модернизации материально-технической базы образования, здравоохранения, культуры, физкультуры и спорта и т. д</a:t>
          </a:r>
          <a:r>
            <a:rPr lang="ru-RU" sz="1100" dirty="0" smtClean="0">
              <a:solidFill>
                <a:schemeClr val="tx1"/>
              </a:solidFill>
            </a:rPr>
            <a:t>.</a:t>
          </a:r>
          <a:endParaRPr lang="ru-RU" sz="1100" dirty="0">
            <a:solidFill>
              <a:schemeClr val="tx1"/>
            </a:solidFill>
          </a:endParaRPr>
        </a:p>
      </dgm:t>
    </dgm:pt>
    <dgm:pt modelId="{2AA1F062-2993-4454-A0AE-9A19223DE57F}" type="parTrans" cxnId="{0AD97A58-512A-480D-8FE4-AD9F962A159A}">
      <dgm:prSet/>
      <dgm:spPr/>
      <dgm:t>
        <a:bodyPr/>
        <a:lstStyle/>
        <a:p>
          <a:endParaRPr lang="ru-RU" sz="1100"/>
        </a:p>
      </dgm:t>
    </dgm:pt>
    <dgm:pt modelId="{776CBA38-C1B5-48CA-B2C1-406D5504AAAA}" type="sibTrans" cxnId="{0AD97A58-512A-480D-8FE4-AD9F962A159A}">
      <dgm:prSet/>
      <dgm:spPr/>
      <dgm:t>
        <a:bodyPr/>
        <a:lstStyle/>
        <a:p>
          <a:endParaRPr lang="ru-RU" sz="1100"/>
        </a:p>
      </dgm:t>
    </dgm:pt>
    <dgm:pt modelId="{98532AF5-CEB3-4454-BFB8-964AF8EA44CB}">
      <dgm:prSet phldrT="[Текст]" custT="1"/>
      <dgm:spPr>
        <a:noFill/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r>
            <a:rPr lang="en-US" sz="1100" dirty="0" smtClean="0"/>
            <a:t> </a:t>
          </a:r>
          <a:r>
            <a:rPr lang="ru-RU" sz="1100" dirty="0" smtClean="0"/>
            <a:t>повышение </a:t>
          </a:r>
          <a:r>
            <a:rPr lang="ru-RU" sz="1100" dirty="0"/>
            <a:t>уровня научно-информационного и методического обеспечения комплексного развития сельских территорий</a:t>
          </a:r>
          <a:r>
            <a:rPr lang="ru-RU" sz="1100" dirty="0" smtClean="0"/>
            <a:t>.</a:t>
          </a:r>
          <a:endParaRPr lang="ru-RU" sz="1100" dirty="0"/>
        </a:p>
      </dgm:t>
    </dgm:pt>
    <dgm:pt modelId="{96D7A820-06F5-4C85-922D-4416801A1A00}" type="sibTrans" cxnId="{312B178E-B150-49D9-B05D-88C0C6B9D70F}">
      <dgm:prSet/>
      <dgm:spPr/>
      <dgm:t>
        <a:bodyPr/>
        <a:lstStyle/>
        <a:p>
          <a:endParaRPr lang="ru-RU" sz="1100"/>
        </a:p>
      </dgm:t>
    </dgm:pt>
    <dgm:pt modelId="{1AFE930B-D2A3-4B05-9910-5F7095D893C0}" type="parTrans" cxnId="{312B178E-B150-49D9-B05D-88C0C6B9D70F}">
      <dgm:prSet/>
      <dgm:spPr/>
      <dgm:t>
        <a:bodyPr/>
        <a:lstStyle/>
        <a:p>
          <a:endParaRPr lang="ru-RU" sz="1100"/>
        </a:p>
      </dgm:t>
    </dgm:pt>
    <dgm:pt modelId="{C4FA13CE-F6B0-4D99-B8C7-45EE257EF67B}" type="pres">
      <dgm:prSet presAssocID="{9BA4D2B8-54B7-4B75-BB42-E32C0B65297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75864E-293B-428E-BC07-0B83F113DB04}" type="pres">
      <dgm:prSet presAssocID="{D83DA942-5158-4492-BA2A-E8DAD1B11207}" presName="linNode" presStyleCnt="0"/>
      <dgm:spPr/>
    </dgm:pt>
    <dgm:pt modelId="{F4AC33E1-DA65-434E-BDC9-AFEEFB64A886}" type="pres">
      <dgm:prSet presAssocID="{D83DA942-5158-4492-BA2A-E8DAD1B11207}" presName="parentShp" presStyleLbl="node1" presStyleIdx="0" presStyleCnt="4" custScaleX="120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5EFE4-B35F-4473-B0B0-9B80128DF866}" type="pres">
      <dgm:prSet presAssocID="{D83DA942-5158-4492-BA2A-E8DAD1B11207}" presName="childShp" presStyleLbl="bgAccFollowNode1" presStyleIdx="0" presStyleCnt="4" custScaleX="86346" custScaleY="98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DA5AB-8F63-46E4-A393-0422CA3D1135}" type="pres">
      <dgm:prSet presAssocID="{384293F5-6D21-4EC2-901E-4E81267E0D40}" presName="spacing" presStyleCnt="0"/>
      <dgm:spPr/>
    </dgm:pt>
    <dgm:pt modelId="{120D41AE-1FFF-47DC-8258-236466EB454E}" type="pres">
      <dgm:prSet presAssocID="{8278F6BE-8FB5-4A25-959A-59669CF83699}" presName="linNode" presStyleCnt="0"/>
      <dgm:spPr/>
    </dgm:pt>
    <dgm:pt modelId="{958F22E0-F8D0-47CF-B032-63E62C198D58}" type="pres">
      <dgm:prSet presAssocID="{8278F6BE-8FB5-4A25-959A-59669CF83699}" presName="parentShp" presStyleLbl="node1" presStyleIdx="1" presStyleCnt="4" custScaleX="120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9C25D-EB6C-4F08-A76C-3698C4DA137B}" type="pres">
      <dgm:prSet presAssocID="{8278F6BE-8FB5-4A25-959A-59669CF83699}" presName="childShp" presStyleLbl="bgAccFollowNode1" presStyleIdx="1" presStyleCnt="4" custScaleX="86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2B7A14-1715-4B49-A5FF-F1DA1DB8330D}" type="pres">
      <dgm:prSet presAssocID="{533C3A86-0D3C-4A43-93F4-B21F0AB8D964}" presName="spacing" presStyleCnt="0"/>
      <dgm:spPr/>
    </dgm:pt>
    <dgm:pt modelId="{69256A27-2D27-4B3F-A624-3868EA51EBDB}" type="pres">
      <dgm:prSet presAssocID="{B24389AF-3104-4E22-89D1-EE7BF192E716}" presName="linNode" presStyleCnt="0"/>
      <dgm:spPr/>
    </dgm:pt>
    <dgm:pt modelId="{1CA004BA-EFF8-40D1-BD92-1FE2B6DE192A}" type="pres">
      <dgm:prSet presAssocID="{B24389AF-3104-4E22-89D1-EE7BF192E716}" presName="parentShp" presStyleLbl="node1" presStyleIdx="2" presStyleCnt="4" custScaleX="120121" custScaleY="162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F5E2F-2D4F-4D93-80AF-8E4F4820DB85}" type="pres">
      <dgm:prSet presAssocID="{B24389AF-3104-4E22-89D1-EE7BF192E716}" presName="childShp" presStyleLbl="bgAccFollowNode1" presStyleIdx="2" presStyleCnt="4" custScaleX="86346" custLinFactNeighborX="1451" custLinFactNeighborY="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E9E1D-40F7-4EE4-B3B1-67355C5819DE}" type="pres">
      <dgm:prSet presAssocID="{821EA1CB-E132-4FA1-AE72-6FEC9664E7E8}" presName="spacing" presStyleCnt="0"/>
      <dgm:spPr/>
    </dgm:pt>
    <dgm:pt modelId="{87706921-C950-4470-AD47-78B098763E2D}" type="pres">
      <dgm:prSet presAssocID="{7B4F7712-18FB-4A01-8D6D-A560EA79186A}" presName="linNode" presStyleCnt="0"/>
      <dgm:spPr/>
    </dgm:pt>
    <dgm:pt modelId="{7AEBF6D9-D64A-4A76-8D08-B4C0BBBA79C7}" type="pres">
      <dgm:prSet presAssocID="{7B4F7712-18FB-4A01-8D6D-A560EA79186A}" presName="parentShp" presStyleLbl="node1" presStyleIdx="3" presStyleCnt="4" custScaleX="120121" custScaleY="182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A841A-C588-4C54-8C03-ABAC4479A55D}" type="pres">
      <dgm:prSet presAssocID="{7B4F7712-18FB-4A01-8D6D-A560EA79186A}" presName="childShp" presStyleLbl="bgAccFollowNode1" presStyleIdx="3" presStyleCnt="4" custScaleX="86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3240AF-F351-7B41-B975-F17BDB1A87BE}" type="presOf" srcId="{B24389AF-3104-4E22-89D1-EE7BF192E716}" destId="{1CA004BA-EFF8-40D1-BD92-1FE2B6DE192A}" srcOrd="0" destOrd="0" presId="urn:microsoft.com/office/officeart/2005/8/layout/vList6"/>
    <dgm:cxn modelId="{4CB22F1F-4EC9-9F42-A614-A5E8183C1E35}" type="presOf" srcId="{EF36922F-A1A7-4C80-BC26-2051969EC33C}" destId="{0999C25D-EB6C-4F08-A76C-3698C4DA137B}" srcOrd="0" destOrd="0" presId="urn:microsoft.com/office/officeart/2005/8/layout/vList6"/>
    <dgm:cxn modelId="{E16CF85F-4E09-FF48-AA41-0BFC6FB30F09}" type="presOf" srcId="{D83DA942-5158-4492-BA2A-E8DAD1B11207}" destId="{F4AC33E1-DA65-434E-BDC9-AFEEFB64A886}" srcOrd="0" destOrd="0" presId="urn:microsoft.com/office/officeart/2005/8/layout/vList6"/>
    <dgm:cxn modelId="{7D35A667-6584-CC46-8B2E-ADD6DC3F751D}" type="presOf" srcId="{7B4F7712-18FB-4A01-8D6D-A560EA79186A}" destId="{7AEBF6D9-D64A-4A76-8D08-B4C0BBBA79C7}" srcOrd="0" destOrd="0" presId="urn:microsoft.com/office/officeart/2005/8/layout/vList6"/>
    <dgm:cxn modelId="{0AD97A58-512A-480D-8FE4-AD9F962A159A}" srcId="{9BA4D2B8-54B7-4B75-BB42-E32C0B652971}" destId="{7B4F7712-18FB-4A01-8D6D-A560EA79186A}" srcOrd="3" destOrd="0" parTransId="{2AA1F062-2993-4454-A0AE-9A19223DE57F}" sibTransId="{776CBA38-C1B5-48CA-B2C1-406D5504AAAA}"/>
    <dgm:cxn modelId="{312B178E-B150-49D9-B05D-88C0C6B9D70F}" srcId="{7B4F7712-18FB-4A01-8D6D-A560EA79186A}" destId="{98532AF5-CEB3-4454-BFB8-964AF8EA44CB}" srcOrd="0" destOrd="0" parTransId="{1AFE930B-D2A3-4B05-9910-5F7095D893C0}" sibTransId="{96D7A820-06F5-4C85-922D-4416801A1A00}"/>
    <dgm:cxn modelId="{4D74BFC0-EB33-4D6F-861C-62F2925C7BF7}" srcId="{8278F6BE-8FB5-4A25-959A-59669CF83699}" destId="{EF36922F-A1A7-4C80-BC26-2051969EC33C}" srcOrd="0" destOrd="0" parTransId="{5F6AE923-FB4E-4010-9CF1-5FBC11B5EBA9}" sibTransId="{E19EE963-7D8C-4ACF-A91C-338F7C608287}"/>
    <dgm:cxn modelId="{6AF40A0F-9A74-4E26-B028-0F018EE80A48}" srcId="{D83DA942-5158-4492-BA2A-E8DAD1B11207}" destId="{531A465D-CCF2-4C18-8F82-E3ACB4EBA635}" srcOrd="0" destOrd="0" parTransId="{857B2208-39F0-46F6-A9C7-0FE1E40B9E66}" sibTransId="{E282AB79-0BCC-44D2-AF9D-9618EE02F796}"/>
    <dgm:cxn modelId="{CD52CF7E-A997-A34C-8D94-AD33B2C0DF95}" type="presOf" srcId="{8278F6BE-8FB5-4A25-959A-59669CF83699}" destId="{958F22E0-F8D0-47CF-B032-63E62C198D58}" srcOrd="0" destOrd="0" presId="urn:microsoft.com/office/officeart/2005/8/layout/vList6"/>
    <dgm:cxn modelId="{07FFE0B2-1A5E-7241-9BE4-80AD202F2742}" type="presOf" srcId="{98532AF5-CEB3-4454-BFB8-964AF8EA44CB}" destId="{045A841A-C588-4C54-8C03-ABAC4479A55D}" srcOrd="0" destOrd="0" presId="urn:microsoft.com/office/officeart/2005/8/layout/vList6"/>
    <dgm:cxn modelId="{727196F6-7DD4-4CEE-87DF-64A77E29D365}" srcId="{9BA4D2B8-54B7-4B75-BB42-E32C0B652971}" destId="{B24389AF-3104-4E22-89D1-EE7BF192E716}" srcOrd="2" destOrd="0" parTransId="{A9864BB2-8802-4E1C-9D2C-A6345DDE127F}" sibTransId="{821EA1CB-E132-4FA1-AE72-6FEC9664E7E8}"/>
    <dgm:cxn modelId="{908991A5-0FF3-0C4F-B898-1A48F879F2B0}" type="presOf" srcId="{531A465D-CCF2-4C18-8F82-E3ACB4EBA635}" destId="{DB35EFE4-B35F-4473-B0B0-9B80128DF866}" srcOrd="0" destOrd="0" presId="urn:microsoft.com/office/officeart/2005/8/layout/vList6"/>
    <dgm:cxn modelId="{794E7EBC-2574-4365-89F1-BEBB73C404F9}" srcId="{9BA4D2B8-54B7-4B75-BB42-E32C0B652971}" destId="{D83DA942-5158-4492-BA2A-E8DAD1B11207}" srcOrd="0" destOrd="0" parTransId="{D50F7689-73E7-463B-BE5F-3C39512B9826}" sibTransId="{384293F5-6D21-4EC2-901E-4E81267E0D40}"/>
    <dgm:cxn modelId="{268F7077-FD21-AE4E-B4B5-E0E258B031AA}" type="presOf" srcId="{3E8423E7-82D7-40B3-B204-0B2DD5460601}" destId="{569F5E2F-2D4F-4D93-80AF-8E4F4820DB85}" srcOrd="0" destOrd="0" presId="urn:microsoft.com/office/officeart/2005/8/layout/vList6"/>
    <dgm:cxn modelId="{511A26E6-7953-4500-86C5-70A96CB91B18}" srcId="{B24389AF-3104-4E22-89D1-EE7BF192E716}" destId="{3E8423E7-82D7-40B3-B204-0B2DD5460601}" srcOrd="0" destOrd="0" parTransId="{18B10BD0-F01A-40CE-854F-176533001B80}" sibTransId="{7186D12A-2602-4B45-A21E-B80AF6D369BA}"/>
    <dgm:cxn modelId="{45AD56F8-316F-C746-8D87-F3335F75FE88}" type="presOf" srcId="{9BA4D2B8-54B7-4B75-BB42-E32C0B652971}" destId="{C4FA13CE-F6B0-4D99-B8C7-45EE257EF67B}" srcOrd="0" destOrd="0" presId="urn:microsoft.com/office/officeart/2005/8/layout/vList6"/>
    <dgm:cxn modelId="{138F366A-8F9A-4FE4-83BA-BA08A866D142}" srcId="{9BA4D2B8-54B7-4B75-BB42-E32C0B652971}" destId="{8278F6BE-8FB5-4A25-959A-59669CF83699}" srcOrd="1" destOrd="0" parTransId="{51A7868B-86F6-4CF3-AC15-C5362443B22A}" sibTransId="{533C3A86-0D3C-4A43-93F4-B21F0AB8D964}"/>
    <dgm:cxn modelId="{26D791B5-7232-F84A-9774-8A9F037F5E86}" type="presParOf" srcId="{C4FA13CE-F6B0-4D99-B8C7-45EE257EF67B}" destId="{9075864E-293B-428E-BC07-0B83F113DB04}" srcOrd="0" destOrd="0" presId="urn:microsoft.com/office/officeart/2005/8/layout/vList6"/>
    <dgm:cxn modelId="{F70ECCCB-1EC5-404C-8C82-F5BDBE3CB4E2}" type="presParOf" srcId="{9075864E-293B-428E-BC07-0B83F113DB04}" destId="{F4AC33E1-DA65-434E-BDC9-AFEEFB64A886}" srcOrd="0" destOrd="0" presId="urn:microsoft.com/office/officeart/2005/8/layout/vList6"/>
    <dgm:cxn modelId="{D0B4B462-8104-0545-A09A-CC84F64A5921}" type="presParOf" srcId="{9075864E-293B-428E-BC07-0B83F113DB04}" destId="{DB35EFE4-B35F-4473-B0B0-9B80128DF866}" srcOrd="1" destOrd="0" presId="urn:microsoft.com/office/officeart/2005/8/layout/vList6"/>
    <dgm:cxn modelId="{0FA9492E-02BF-9447-A7AB-0C8BE09A50F9}" type="presParOf" srcId="{C4FA13CE-F6B0-4D99-B8C7-45EE257EF67B}" destId="{E6EDA5AB-8F63-46E4-A393-0422CA3D1135}" srcOrd="1" destOrd="0" presId="urn:microsoft.com/office/officeart/2005/8/layout/vList6"/>
    <dgm:cxn modelId="{D7B15F66-0210-0C4B-AA33-1ED873D151AB}" type="presParOf" srcId="{C4FA13CE-F6B0-4D99-B8C7-45EE257EF67B}" destId="{120D41AE-1FFF-47DC-8258-236466EB454E}" srcOrd="2" destOrd="0" presId="urn:microsoft.com/office/officeart/2005/8/layout/vList6"/>
    <dgm:cxn modelId="{E96F91E4-B886-9943-ABC7-D14181894DAF}" type="presParOf" srcId="{120D41AE-1FFF-47DC-8258-236466EB454E}" destId="{958F22E0-F8D0-47CF-B032-63E62C198D58}" srcOrd="0" destOrd="0" presId="urn:microsoft.com/office/officeart/2005/8/layout/vList6"/>
    <dgm:cxn modelId="{BBDCF34A-E098-A144-B861-D023C0358DED}" type="presParOf" srcId="{120D41AE-1FFF-47DC-8258-236466EB454E}" destId="{0999C25D-EB6C-4F08-A76C-3698C4DA137B}" srcOrd="1" destOrd="0" presId="urn:microsoft.com/office/officeart/2005/8/layout/vList6"/>
    <dgm:cxn modelId="{B74BE229-A7BC-8946-9586-114A0A815397}" type="presParOf" srcId="{C4FA13CE-F6B0-4D99-B8C7-45EE257EF67B}" destId="{A62B7A14-1715-4B49-A5FF-F1DA1DB8330D}" srcOrd="3" destOrd="0" presId="urn:microsoft.com/office/officeart/2005/8/layout/vList6"/>
    <dgm:cxn modelId="{86CB23A8-DDF4-C84A-9F49-B91DF88046DF}" type="presParOf" srcId="{C4FA13CE-F6B0-4D99-B8C7-45EE257EF67B}" destId="{69256A27-2D27-4B3F-A624-3868EA51EBDB}" srcOrd="4" destOrd="0" presId="urn:microsoft.com/office/officeart/2005/8/layout/vList6"/>
    <dgm:cxn modelId="{469CCC48-9CDA-0643-8B38-4A081D8AA1B6}" type="presParOf" srcId="{69256A27-2D27-4B3F-A624-3868EA51EBDB}" destId="{1CA004BA-EFF8-40D1-BD92-1FE2B6DE192A}" srcOrd="0" destOrd="0" presId="urn:microsoft.com/office/officeart/2005/8/layout/vList6"/>
    <dgm:cxn modelId="{1CD0B1DF-FE88-9D49-A5CE-B006590BCC9E}" type="presParOf" srcId="{69256A27-2D27-4B3F-A624-3868EA51EBDB}" destId="{569F5E2F-2D4F-4D93-80AF-8E4F4820DB85}" srcOrd="1" destOrd="0" presId="urn:microsoft.com/office/officeart/2005/8/layout/vList6"/>
    <dgm:cxn modelId="{00541939-5CEC-9B40-8F76-A7B81C404DCF}" type="presParOf" srcId="{C4FA13CE-F6B0-4D99-B8C7-45EE257EF67B}" destId="{4CFE9E1D-40F7-4EE4-B3B1-67355C5819DE}" srcOrd="5" destOrd="0" presId="urn:microsoft.com/office/officeart/2005/8/layout/vList6"/>
    <dgm:cxn modelId="{2968E0EE-ACD9-E04C-8940-505EED716C4D}" type="presParOf" srcId="{C4FA13CE-F6B0-4D99-B8C7-45EE257EF67B}" destId="{87706921-C950-4470-AD47-78B098763E2D}" srcOrd="6" destOrd="0" presId="urn:microsoft.com/office/officeart/2005/8/layout/vList6"/>
    <dgm:cxn modelId="{905A740C-5A7B-E941-95E9-3B9F5F2DC5C7}" type="presParOf" srcId="{87706921-C950-4470-AD47-78B098763E2D}" destId="{7AEBF6D9-D64A-4A76-8D08-B4C0BBBA79C7}" srcOrd="0" destOrd="0" presId="urn:microsoft.com/office/officeart/2005/8/layout/vList6"/>
    <dgm:cxn modelId="{2971BDD4-9464-A041-8204-86368F89B137}" type="presParOf" srcId="{87706921-C950-4470-AD47-78B098763E2D}" destId="{045A841A-C588-4C54-8C03-ABAC4479A55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61ADFAA-6F86-44A5-B15D-0A940736F700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0C0D090F-E72C-4565-B4E5-319D48392E5D}">
      <dgm:prSet phldrT="[Текст]"/>
      <dgm:spPr>
        <a:noFill/>
      </dgm:spPr>
      <dgm:t>
        <a:bodyPr/>
        <a:lstStyle/>
        <a:p>
          <a:r>
            <a:rPr lang="ru-RU" dirty="0" smtClean="0"/>
            <a:t>Направлено предварительное распределение б/а к проекту закона о федеральном бюджете на 2020-2022 годы в октябре 2019</a:t>
          </a:r>
          <a:endParaRPr lang="ru-RU" dirty="0"/>
        </a:p>
      </dgm:t>
    </dgm:pt>
    <dgm:pt modelId="{5E8D8E82-E9C1-4589-8493-BC0A6BFACF91}" type="parTrans" cxnId="{29D9B8E2-C811-498C-892C-69466CC2014A}">
      <dgm:prSet/>
      <dgm:spPr/>
      <dgm:t>
        <a:bodyPr/>
        <a:lstStyle/>
        <a:p>
          <a:endParaRPr lang="ru-RU"/>
        </a:p>
      </dgm:t>
    </dgm:pt>
    <dgm:pt modelId="{60824B46-D88A-4FE3-9B3F-1CF7AC7F675E}" type="sibTrans" cxnId="{29D9B8E2-C811-498C-892C-69466CC2014A}">
      <dgm:prSet/>
      <dgm:spPr/>
      <dgm:t>
        <a:bodyPr/>
        <a:lstStyle/>
        <a:p>
          <a:endParaRPr lang="ru-RU"/>
        </a:p>
      </dgm:t>
    </dgm:pt>
    <dgm:pt modelId="{8846ABFD-BE71-4CD6-A84B-0B5C56347342}">
      <dgm:prSet phldrT="[Текст]"/>
      <dgm:spPr>
        <a:solidFill>
          <a:schemeClr val="bg1">
            <a:lumMod val="85000"/>
            <a:alpha val="49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Минфином России принято предварительное распределение б/а по субъектам Российской Федерации</a:t>
          </a:r>
        </a:p>
      </dgm:t>
    </dgm:pt>
    <dgm:pt modelId="{36123B4E-49BF-40AA-A1F3-2D065A544396}" type="parTrans" cxnId="{28F0DD3E-8624-41B3-BCE3-1B39DEBA78CE}">
      <dgm:prSet/>
      <dgm:spPr/>
      <dgm:t>
        <a:bodyPr/>
        <a:lstStyle/>
        <a:p>
          <a:endParaRPr lang="ru-RU"/>
        </a:p>
      </dgm:t>
    </dgm:pt>
    <dgm:pt modelId="{15466A43-45AA-4A47-8B4D-270519E9E110}" type="sibTrans" cxnId="{28F0DD3E-8624-41B3-BCE3-1B39DEBA78CE}">
      <dgm:prSet/>
      <dgm:spPr/>
      <dgm:t>
        <a:bodyPr/>
        <a:lstStyle/>
        <a:p>
          <a:endParaRPr lang="ru-RU"/>
        </a:p>
      </dgm:t>
    </dgm:pt>
    <dgm:pt modelId="{91C88460-5540-4225-8310-5BDD6B4329B8}" type="pres">
      <dgm:prSet presAssocID="{361ADFAA-6F86-44A5-B15D-0A940736F700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DC4DA21-CB58-4FEE-B122-31E8DBE48E2A}" type="pres">
      <dgm:prSet presAssocID="{0C0D090F-E72C-4565-B4E5-319D48392E5D}" presName="chaos" presStyleCnt="0"/>
      <dgm:spPr/>
    </dgm:pt>
    <dgm:pt modelId="{6229B593-E29B-4A2E-9D32-6642DF99C87D}" type="pres">
      <dgm:prSet presAssocID="{0C0D090F-E72C-4565-B4E5-319D48392E5D}" presName="parTx1" presStyleLbl="revTx" presStyleIdx="0" presStyleCnt="1" custScaleX="110717"/>
      <dgm:spPr/>
      <dgm:t>
        <a:bodyPr/>
        <a:lstStyle/>
        <a:p>
          <a:endParaRPr lang="ru-RU"/>
        </a:p>
      </dgm:t>
    </dgm:pt>
    <dgm:pt modelId="{FE83EF6A-B937-4A3B-80F1-62087B442083}" type="pres">
      <dgm:prSet presAssocID="{0C0D090F-E72C-4565-B4E5-319D48392E5D}" presName="c1" presStyleLbl="node1" presStyleIdx="0" presStyleCnt="19"/>
      <dgm:spPr>
        <a:solidFill>
          <a:schemeClr val="bg1">
            <a:lumMod val="85000"/>
          </a:schemeClr>
        </a:solidFill>
      </dgm:spPr>
    </dgm:pt>
    <dgm:pt modelId="{ECE46251-3BBC-4050-8AC1-7E18A149ECE7}" type="pres">
      <dgm:prSet presAssocID="{0C0D090F-E72C-4565-B4E5-319D48392E5D}" presName="c2" presStyleLbl="node1" presStyleIdx="1" presStyleCnt="19"/>
      <dgm:spPr>
        <a:solidFill>
          <a:schemeClr val="bg1">
            <a:lumMod val="85000"/>
          </a:schemeClr>
        </a:solidFill>
      </dgm:spPr>
    </dgm:pt>
    <dgm:pt modelId="{902AAE15-12D9-443E-B0E7-0CCE13A8011E}" type="pres">
      <dgm:prSet presAssocID="{0C0D090F-E72C-4565-B4E5-319D48392E5D}" presName="c3" presStyleLbl="node1" presStyleIdx="2" presStyleCnt="19"/>
      <dgm:spPr>
        <a:solidFill>
          <a:schemeClr val="bg1">
            <a:lumMod val="85000"/>
          </a:schemeClr>
        </a:solidFill>
      </dgm:spPr>
    </dgm:pt>
    <dgm:pt modelId="{F5318ADA-079A-4579-A0A2-FEEAE3315FD5}" type="pres">
      <dgm:prSet presAssocID="{0C0D090F-E72C-4565-B4E5-319D48392E5D}" presName="c4" presStyleLbl="node1" presStyleIdx="3" presStyleCnt="19"/>
      <dgm:spPr>
        <a:solidFill>
          <a:schemeClr val="bg1">
            <a:lumMod val="85000"/>
          </a:schemeClr>
        </a:solidFill>
      </dgm:spPr>
    </dgm:pt>
    <dgm:pt modelId="{67F2DCE8-0F12-41B9-A9C0-7A2A74E25931}" type="pres">
      <dgm:prSet presAssocID="{0C0D090F-E72C-4565-B4E5-319D48392E5D}" presName="c5" presStyleLbl="node1" presStyleIdx="4" presStyleCnt="19"/>
      <dgm:spPr>
        <a:solidFill>
          <a:schemeClr val="bg1">
            <a:lumMod val="85000"/>
          </a:schemeClr>
        </a:solidFill>
      </dgm:spPr>
    </dgm:pt>
    <dgm:pt modelId="{5AB8F129-FD22-4E71-8DCE-2366B13C2FFD}" type="pres">
      <dgm:prSet presAssocID="{0C0D090F-E72C-4565-B4E5-319D48392E5D}" presName="c6" presStyleLbl="node1" presStyleIdx="5" presStyleCnt="19"/>
      <dgm:spPr>
        <a:solidFill>
          <a:schemeClr val="bg1">
            <a:lumMod val="85000"/>
          </a:schemeClr>
        </a:solidFill>
      </dgm:spPr>
    </dgm:pt>
    <dgm:pt modelId="{2186D308-E67B-4263-909C-AA122D2263FB}" type="pres">
      <dgm:prSet presAssocID="{0C0D090F-E72C-4565-B4E5-319D48392E5D}" presName="c7" presStyleLbl="node1" presStyleIdx="6" presStyleCnt="19"/>
      <dgm:spPr>
        <a:solidFill>
          <a:schemeClr val="bg1">
            <a:lumMod val="85000"/>
          </a:schemeClr>
        </a:solidFill>
      </dgm:spPr>
    </dgm:pt>
    <dgm:pt modelId="{B6A1E10D-80D3-4000-98FE-D095F263D60F}" type="pres">
      <dgm:prSet presAssocID="{0C0D090F-E72C-4565-B4E5-319D48392E5D}" presName="c8" presStyleLbl="node1" presStyleIdx="7" presStyleCnt="19"/>
      <dgm:spPr>
        <a:solidFill>
          <a:schemeClr val="bg1">
            <a:lumMod val="85000"/>
          </a:schemeClr>
        </a:solidFill>
      </dgm:spPr>
    </dgm:pt>
    <dgm:pt modelId="{C2BEC3DF-9B45-48DC-B29F-E4613E8AAC85}" type="pres">
      <dgm:prSet presAssocID="{0C0D090F-E72C-4565-B4E5-319D48392E5D}" presName="c9" presStyleLbl="node1" presStyleIdx="8" presStyleCnt="19"/>
      <dgm:spPr>
        <a:solidFill>
          <a:schemeClr val="bg1">
            <a:lumMod val="85000"/>
          </a:schemeClr>
        </a:solidFill>
      </dgm:spPr>
    </dgm:pt>
    <dgm:pt modelId="{113DE5E6-4449-4F79-8D35-042EFCBEBC31}" type="pres">
      <dgm:prSet presAssocID="{0C0D090F-E72C-4565-B4E5-319D48392E5D}" presName="c10" presStyleLbl="node1" presStyleIdx="9" presStyleCnt="19"/>
      <dgm:spPr>
        <a:solidFill>
          <a:schemeClr val="bg1">
            <a:lumMod val="85000"/>
          </a:schemeClr>
        </a:solidFill>
      </dgm:spPr>
    </dgm:pt>
    <dgm:pt modelId="{0FFA15AE-62C0-49F2-A211-85B813772544}" type="pres">
      <dgm:prSet presAssocID="{0C0D090F-E72C-4565-B4E5-319D48392E5D}" presName="c11" presStyleLbl="node1" presStyleIdx="10" presStyleCnt="19"/>
      <dgm:spPr>
        <a:solidFill>
          <a:schemeClr val="bg1">
            <a:lumMod val="85000"/>
          </a:schemeClr>
        </a:solidFill>
      </dgm:spPr>
    </dgm:pt>
    <dgm:pt modelId="{5F58DF69-654D-4360-80BB-307F0EEA8E94}" type="pres">
      <dgm:prSet presAssocID="{0C0D090F-E72C-4565-B4E5-319D48392E5D}" presName="c12" presStyleLbl="node1" presStyleIdx="11" presStyleCnt="19"/>
      <dgm:spPr>
        <a:solidFill>
          <a:schemeClr val="bg1">
            <a:lumMod val="85000"/>
          </a:schemeClr>
        </a:solidFill>
      </dgm:spPr>
    </dgm:pt>
    <dgm:pt modelId="{D022CC10-8737-4488-8AEC-52BA77846AD3}" type="pres">
      <dgm:prSet presAssocID="{0C0D090F-E72C-4565-B4E5-319D48392E5D}" presName="c13" presStyleLbl="node1" presStyleIdx="12" presStyleCnt="19"/>
      <dgm:spPr>
        <a:solidFill>
          <a:schemeClr val="bg1">
            <a:lumMod val="85000"/>
          </a:schemeClr>
        </a:solidFill>
      </dgm:spPr>
    </dgm:pt>
    <dgm:pt modelId="{B628F9C9-8058-418A-8880-420BF1C73BFA}" type="pres">
      <dgm:prSet presAssocID="{0C0D090F-E72C-4565-B4E5-319D48392E5D}" presName="c14" presStyleLbl="node1" presStyleIdx="13" presStyleCnt="19"/>
      <dgm:spPr>
        <a:solidFill>
          <a:schemeClr val="bg1">
            <a:lumMod val="85000"/>
          </a:schemeClr>
        </a:solidFill>
      </dgm:spPr>
    </dgm:pt>
    <dgm:pt modelId="{B5527AA4-228D-497B-9225-606829458CDE}" type="pres">
      <dgm:prSet presAssocID="{0C0D090F-E72C-4565-B4E5-319D48392E5D}" presName="c15" presStyleLbl="node1" presStyleIdx="14" presStyleCnt="19"/>
      <dgm:spPr>
        <a:solidFill>
          <a:schemeClr val="bg1">
            <a:lumMod val="85000"/>
          </a:schemeClr>
        </a:solidFill>
      </dgm:spPr>
    </dgm:pt>
    <dgm:pt modelId="{1A4FDF58-9569-4DC9-90E3-7BA2313AF778}" type="pres">
      <dgm:prSet presAssocID="{0C0D090F-E72C-4565-B4E5-319D48392E5D}" presName="c16" presStyleLbl="node1" presStyleIdx="15" presStyleCnt="19"/>
      <dgm:spPr>
        <a:solidFill>
          <a:schemeClr val="bg1">
            <a:lumMod val="85000"/>
          </a:schemeClr>
        </a:solidFill>
      </dgm:spPr>
    </dgm:pt>
    <dgm:pt modelId="{6E2E9948-F30C-4070-8305-CB49DCB4AFA9}" type="pres">
      <dgm:prSet presAssocID="{0C0D090F-E72C-4565-B4E5-319D48392E5D}" presName="c17" presStyleLbl="node1" presStyleIdx="16" presStyleCnt="19"/>
      <dgm:spPr>
        <a:solidFill>
          <a:schemeClr val="bg1">
            <a:lumMod val="85000"/>
          </a:schemeClr>
        </a:solidFill>
      </dgm:spPr>
    </dgm:pt>
    <dgm:pt modelId="{E1A5BB2F-BCA1-4E8F-BBF6-CB1E528D7203}" type="pres">
      <dgm:prSet presAssocID="{0C0D090F-E72C-4565-B4E5-319D48392E5D}" presName="c18" presStyleLbl="node1" presStyleIdx="17" presStyleCnt="19"/>
      <dgm:spPr>
        <a:solidFill>
          <a:schemeClr val="bg1">
            <a:lumMod val="85000"/>
          </a:schemeClr>
        </a:solidFill>
      </dgm:spPr>
    </dgm:pt>
    <dgm:pt modelId="{218D87F3-7A53-43AE-B8F2-5BBBBE19E972}" type="pres">
      <dgm:prSet presAssocID="{60824B46-D88A-4FE3-9B3F-1CF7AC7F675E}" presName="chevronComposite1" presStyleCnt="0"/>
      <dgm:spPr/>
    </dgm:pt>
    <dgm:pt modelId="{0D4F7765-9793-401C-B41B-CF9066A50936}" type="pres">
      <dgm:prSet presAssocID="{60824B46-D88A-4FE3-9B3F-1CF7AC7F675E}" presName="chevron1" presStyleLbl="sibTrans2D1" presStyleIdx="0" presStyleCnt="2"/>
      <dgm:spPr>
        <a:solidFill>
          <a:schemeClr val="bg1">
            <a:lumMod val="85000"/>
          </a:schemeClr>
        </a:solidFill>
      </dgm:spPr>
    </dgm:pt>
    <dgm:pt modelId="{DF6C6697-4712-485B-AFCA-87872482BD7D}" type="pres">
      <dgm:prSet presAssocID="{60824B46-D88A-4FE3-9B3F-1CF7AC7F675E}" presName="spChevron1" presStyleCnt="0"/>
      <dgm:spPr/>
    </dgm:pt>
    <dgm:pt modelId="{831AF6A8-A017-4E06-B229-27EE18156DCB}" type="pres">
      <dgm:prSet presAssocID="{60824B46-D88A-4FE3-9B3F-1CF7AC7F675E}" presName="overlap" presStyleCnt="0"/>
      <dgm:spPr/>
    </dgm:pt>
    <dgm:pt modelId="{53E03567-87C3-4F51-90A2-EFC9DF027D5A}" type="pres">
      <dgm:prSet presAssocID="{60824B46-D88A-4FE3-9B3F-1CF7AC7F675E}" presName="chevronComposite2" presStyleCnt="0"/>
      <dgm:spPr/>
    </dgm:pt>
    <dgm:pt modelId="{38843DB0-9870-478B-A39A-659D0C64E84E}" type="pres">
      <dgm:prSet presAssocID="{60824B46-D88A-4FE3-9B3F-1CF7AC7F675E}" presName="chevron2" presStyleLbl="sibTrans2D1" presStyleIdx="1" presStyleCnt="2"/>
      <dgm:spPr>
        <a:solidFill>
          <a:schemeClr val="bg1">
            <a:lumMod val="85000"/>
          </a:schemeClr>
        </a:solidFill>
      </dgm:spPr>
    </dgm:pt>
    <dgm:pt modelId="{D67AEF54-0D6E-4478-A1F8-BDCD948417AD}" type="pres">
      <dgm:prSet presAssocID="{60824B46-D88A-4FE3-9B3F-1CF7AC7F675E}" presName="spChevron2" presStyleCnt="0"/>
      <dgm:spPr/>
    </dgm:pt>
    <dgm:pt modelId="{1CBC67B1-929F-4EB8-84C8-28EC1BCC0326}" type="pres">
      <dgm:prSet presAssocID="{8846ABFD-BE71-4CD6-A84B-0B5C56347342}" presName="last" presStyleCnt="0"/>
      <dgm:spPr/>
    </dgm:pt>
    <dgm:pt modelId="{CA273B81-0A2A-403B-AC29-769068561C17}" type="pres">
      <dgm:prSet presAssocID="{8846ABFD-BE71-4CD6-A84B-0B5C56347342}" presName="circleTx" presStyleLbl="node1" presStyleIdx="18" presStyleCnt="19"/>
      <dgm:spPr/>
      <dgm:t>
        <a:bodyPr/>
        <a:lstStyle/>
        <a:p>
          <a:endParaRPr lang="ru-RU"/>
        </a:p>
      </dgm:t>
    </dgm:pt>
    <dgm:pt modelId="{B2E54F10-FB0A-40D9-B958-70ED2AC52799}" type="pres">
      <dgm:prSet presAssocID="{8846ABFD-BE71-4CD6-A84B-0B5C56347342}" presName="spN" presStyleCnt="0"/>
      <dgm:spPr/>
    </dgm:pt>
  </dgm:ptLst>
  <dgm:cxnLst>
    <dgm:cxn modelId="{28F0DD3E-8624-41B3-BCE3-1B39DEBA78CE}" srcId="{361ADFAA-6F86-44A5-B15D-0A940736F700}" destId="{8846ABFD-BE71-4CD6-A84B-0B5C56347342}" srcOrd="1" destOrd="0" parTransId="{36123B4E-49BF-40AA-A1F3-2D065A544396}" sibTransId="{15466A43-45AA-4A47-8B4D-270519E9E110}"/>
    <dgm:cxn modelId="{5B770DBA-1ACE-4500-8B8D-729B7C840021}" type="presOf" srcId="{0C0D090F-E72C-4565-B4E5-319D48392E5D}" destId="{6229B593-E29B-4A2E-9D32-6642DF99C87D}" srcOrd="0" destOrd="0" presId="urn:microsoft.com/office/officeart/2009/3/layout/RandomtoResultProcess"/>
    <dgm:cxn modelId="{CB2851F8-5477-4C5E-A22E-D2BCFE25CF83}" type="presOf" srcId="{8846ABFD-BE71-4CD6-A84B-0B5C56347342}" destId="{CA273B81-0A2A-403B-AC29-769068561C17}" srcOrd="0" destOrd="0" presId="urn:microsoft.com/office/officeart/2009/3/layout/RandomtoResultProcess"/>
    <dgm:cxn modelId="{29D9B8E2-C811-498C-892C-69466CC2014A}" srcId="{361ADFAA-6F86-44A5-B15D-0A940736F700}" destId="{0C0D090F-E72C-4565-B4E5-319D48392E5D}" srcOrd="0" destOrd="0" parTransId="{5E8D8E82-E9C1-4589-8493-BC0A6BFACF91}" sibTransId="{60824B46-D88A-4FE3-9B3F-1CF7AC7F675E}"/>
    <dgm:cxn modelId="{00469C79-5094-45C2-88B0-DE35552F60B2}" type="presOf" srcId="{361ADFAA-6F86-44A5-B15D-0A940736F700}" destId="{91C88460-5540-4225-8310-5BDD6B4329B8}" srcOrd="0" destOrd="0" presId="urn:microsoft.com/office/officeart/2009/3/layout/RandomtoResultProcess"/>
    <dgm:cxn modelId="{141C3ADC-75D0-47AC-8E22-4C8143DB6B32}" type="presParOf" srcId="{91C88460-5540-4225-8310-5BDD6B4329B8}" destId="{4DC4DA21-CB58-4FEE-B122-31E8DBE48E2A}" srcOrd="0" destOrd="0" presId="urn:microsoft.com/office/officeart/2009/3/layout/RandomtoResultProcess"/>
    <dgm:cxn modelId="{CD441B70-FDF2-4775-BA8C-D261914D64DE}" type="presParOf" srcId="{4DC4DA21-CB58-4FEE-B122-31E8DBE48E2A}" destId="{6229B593-E29B-4A2E-9D32-6642DF99C87D}" srcOrd="0" destOrd="0" presId="urn:microsoft.com/office/officeart/2009/3/layout/RandomtoResultProcess"/>
    <dgm:cxn modelId="{A2395EAB-0C68-4A68-AA9A-BDB6E1620666}" type="presParOf" srcId="{4DC4DA21-CB58-4FEE-B122-31E8DBE48E2A}" destId="{FE83EF6A-B937-4A3B-80F1-62087B442083}" srcOrd="1" destOrd="0" presId="urn:microsoft.com/office/officeart/2009/3/layout/RandomtoResultProcess"/>
    <dgm:cxn modelId="{DD92330A-E47C-4330-ABDE-095D871A70A7}" type="presParOf" srcId="{4DC4DA21-CB58-4FEE-B122-31E8DBE48E2A}" destId="{ECE46251-3BBC-4050-8AC1-7E18A149ECE7}" srcOrd="2" destOrd="0" presId="urn:microsoft.com/office/officeart/2009/3/layout/RandomtoResultProcess"/>
    <dgm:cxn modelId="{0D88DD3D-EC0C-42E6-9EC7-BC338C1218E3}" type="presParOf" srcId="{4DC4DA21-CB58-4FEE-B122-31E8DBE48E2A}" destId="{902AAE15-12D9-443E-B0E7-0CCE13A8011E}" srcOrd="3" destOrd="0" presId="urn:microsoft.com/office/officeart/2009/3/layout/RandomtoResultProcess"/>
    <dgm:cxn modelId="{E9BD7A8D-D1A6-4AD6-8A44-44207714FDA6}" type="presParOf" srcId="{4DC4DA21-CB58-4FEE-B122-31E8DBE48E2A}" destId="{F5318ADA-079A-4579-A0A2-FEEAE3315FD5}" srcOrd="4" destOrd="0" presId="urn:microsoft.com/office/officeart/2009/3/layout/RandomtoResultProcess"/>
    <dgm:cxn modelId="{A2DBFA3D-B4D3-4A88-AFE6-30780E0ED0B2}" type="presParOf" srcId="{4DC4DA21-CB58-4FEE-B122-31E8DBE48E2A}" destId="{67F2DCE8-0F12-41B9-A9C0-7A2A74E25931}" srcOrd="5" destOrd="0" presId="urn:microsoft.com/office/officeart/2009/3/layout/RandomtoResultProcess"/>
    <dgm:cxn modelId="{C3E1C2B2-1912-40DE-AADD-C88E90EFD133}" type="presParOf" srcId="{4DC4DA21-CB58-4FEE-B122-31E8DBE48E2A}" destId="{5AB8F129-FD22-4E71-8DCE-2366B13C2FFD}" srcOrd="6" destOrd="0" presId="urn:microsoft.com/office/officeart/2009/3/layout/RandomtoResultProcess"/>
    <dgm:cxn modelId="{944FF0F1-0B87-43C3-BA1F-2C32F30CE039}" type="presParOf" srcId="{4DC4DA21-CB58-4FEE-B122-31E8DBE48E2A}" destId="{2186D308-E67B-4263-909C-AA122D2263FB}" srcOrd="7" destOrd="0" presId="urn:microsoft.com/office/officeart/2009/3/layout/RandomtoResultProcess"/>
    <dgm:cxn modelId="{9DA9DC85-4B78-462B-B659-E9FCA72846BF}" type="presParOf" srcId="{4DC4DA21-CB58-4FEE-B122-31E8DBE48E2A}" destId="{B6A1E10D-80D3-4000-98FE-D095F263D60F}" srcOrd="8" destOrd="0" presId="urn:microsoft.com/office/officeart/2009/3/layout/RandomtoResultProcess"/>
    <dgm:cxn modelId="{6F323935-A20E-475C-8113-5AFC365F2C5D}" type="presParOf" srcId="{4DC4DA21-CB58-4FEE-B122-31E8DBE48E2A}" destId="{C2BEC3DF-9B45-48DC-B29F-E4613E8AAC85}" srcOrd="9" destOrd="0" presId="urn:microsoft.com/office/officeart/2009/3/layout/RandomtoResultProcess"/>
    <dgm:cxn modelId="{5F2EE1E8-D606-43EF-97EE-ACE998F50AEB}" type="presParOf" srcId="{4DC4DA21-CB58-4FEE-B122-31E8DBE48E2A}" destId="{113DE5E6-4449-4F79-8D35-042EFCBEBC31}" srcOrd="10" destOrd="0" presId="urn:microsoft.com/office/officeart/2009/3/layout/RandomtoResultProcess"/>
    <dgm:cxn modelId="{13C9DE07-08F8-444D-9BF6-A0D1F6892226}" type="presParOf" srcId="{4DC4DA21-CB58-4FEE-B122-31E8DBE48E2A}" destId="{0FFA15AE-62C0-49F2-A211-85B813772544}" srcOrd="11" destOrd="0" presId="urn:microsoft.com/office/officeart/2009/3/layout/RandomtoResultProcess"/>
    <dgm:cxn modelId="{61A63AEB-C798-42AB-A94A-B79A2A27EAF3}" type="presParOf" srcId="{4DC4DA21-CB58-4FEE-B122-31E8DBE48E2A}" destId="{5F58DF69-654D-4360-80BB-307F0EEA8E94}" srcOrd="12" destOrd="0" presId="urn:microsoft.com/office/officeart/2009/3/layout/RandomtoResultProcess"/>
    <dgm:cxn modelId="{DBD98C9B-ED2D-4A3E-97E9-08CBD4A91E1E}" type="presParOf" srcId="{4DC4DA21-CB58-4FEE-B122-31E8DBE48E2A}" destId="{D022CC10-8737-4488-8AEC-52BA77846AD3}" srcOrd="13" destOrd="0" presId="urn:microsoft.com/office/officeart/2009/3/layout/RandomtoResultProcess"/>
    <dgm:cxn modelId="{1415B26E-3200-47CF-BD8F-D6C59EB062EA}" type="presParOf" srcId="{4DC4DA21-CB58-4FEE-B122-31E8DBE48E2A}" destId="{B628F9C9-8058-418A-8880-420BF1C73BFA}" srcOrd="14" destOrd="0" presId="urn:microsoft.com/office/officeart/2009/3/layout/RandomtoResultProcess"/>
    <dgm:cxn modelId="{B08FC171-96EB-42E9-90DD-EAE19BE1A9C6}" type="presParOf" srcId="{4DC4DA21-CB58-4FEE-B122-31E8DBE48E2A}" destId="{B5527AA4-228D-497B-9225-606829458CDE}" srcOrd="15" destOrd="0" presId="urn:microsoft.com/office/officeart/2009/3/layout/RandomtoResultProcess"/>
    <dgm:cxn modelId="{FB8A9949-84B1-4684-9DE7-58853CF09328}" type="presParOf" srcId="{4DC4DA21-CB58-4FEE-B122-31E8DBE48E2A}" destId="{1A4FDF58-9569-4DC9-90E3-7BA2313AF778}" srcOrd="16" destOrd="0" presId="urn:microsoft.com/office/officeart/2009/3/layout/RandomtoResultProcess"/>
    <dgm:cxn modelId="{6458039B-AD61-4409-95D0-2661090FA051}" type="presParOf" srcId="{4DC4DA21-CB58-4FEE-B122-31E8DBE48E2A}" destId="{6E2E9948-F30C-4070-8305-CB49DCB4AFA9}" srcOrd="17" destOrd="0" presId="urn:microsoft.com/office/officeart/2009/3/layout/RandomtoResultProcess"/>
    <dgm:cxn modelId="{9831BFAC-1559-47A4-93A2-F750CE67B920}" type="presParOf" srcId="{4DC4DA21-CB58-4FEE-B122-31E8DBE48E2A}" destId="{E1A5BB2F-BCA1-4E8F-BBF6-CB1E528D7203}" srcOrd="18" destOrd="0" presId="urn:microsoft.com/office/officeart/2009/3/layout/RandomtoResultProcess"/>
    <dgm:cxn modelId="{B6420D35-AF8D-4EDC-9042-4FBBB8EA2065}" type="presParOf" srcId="{91C88460-5540-4225-8310-5BDD6B4329B8}" destId="{218D87F3-7A53-43AE-B8F2-5BBBBE19E972}" srcOrd="1" destOrd="0" presId="urn:microsoft.com/office/officeart/2009/3/layout/RandomtoResultProcess"/>
    <dgm:cxn modelId="{45D3813E-60E4-49B3-A5D1-C3CD8C3561CC}" type="presParOf" srcId="{218D87F3-7A53-43AE-B8F2-5BBBBE19E972}" destId="{0D4F7765-9793-401C-B41B-CF9066A50936}" srcOrd="0" destOrd="0" presId="urn:microsoft.com/office/officeart/2009/3/layout/RandomtoResultProcess"/>
    <dgm:cxn modelId="{8EDBA51B-C724-478B-8FEA-81D2A112CDBE}" type="presParOf" srcId="{218D87F3-7A53-43AE-B8F2-5BBBBE19E972}" destId="{DF6C6697-4712-485B-AFCA-87872482BD7D}" srcOrd="1" destOrd="0" presId="urn:microsoft.com/office/officeart/2009/3/layout/RandomtoResultProcess"/>
    <dgm:cxn modelId="{C3201FE8-2E67-4DD7-A1F7-6CDEBD1C350D}" type="presParOf" srcId="{91C88460-5540-4225-8310-5BDD6B4329B8}" destId="{831AF6A8-A017-4E06-B229-27EE18156DCB}" srcOrd="2" destOrd="0" presId="urn:microsoft.com/office/officeart/2009/3/layout/RandomtoResultProcess"/>
    <dgm:cxn modelId="{780BCA4F-870D-4B27-8EFA-B08C70ADF823}" type="presParOf" srcId="{91C88460-5540-4225-8310-5BDD6B4329B8}" destId="{53E03567-87C3-4F51-90A2-EFC9DF027D5A}" srcOrd="3" destOrd="0" presId="urn:microsoft.com/office/officeart/2009/3/layout/RandomtoResultProcess"/>
    <dgm:cxn modelId="{C1CAB636-5DEB-4D72-BD2E-3BEDF54116F5}" type="presParOf" srcId="{53E03567-87C3-4F51-90A2-EFC9DF027D5A}" destId="{38843DB0-9870-478B-A39A-659D0C64E84E}" srcOrd="0" destOrd="0" presId="urn:microsoft.com/office/officeart/2009/3/layout/RandomtoResultProcess"/>
    <dgm:cxn modelId="{C5E52470-B408-4FEF-8260-D9A40C4D9C55}" type="presParOf" srcId="{53E03567-87C3-4F51-90A2-EFC9DF027D5A}" destId="{D67AEF54-0D6E-4478-A1F8-BDCD948417AD}" srcOrd="1" destOrd="0" presId="urn:microsoft.com/office/officeart/2009/3/layout/RandomtoResultProcess"/>
    <dgm:cxn modelId="{3931C80A-A96E-4C61-8D91-A001D44AEB0F}" type="presParOf" srcId="{91C88460-5540-4225-8310-5BDD6B4329B8}" destId="{1CBC67B1-929F-4EB8-84C8-28EC1BCC0326}" srcOrd="4" destOrd="0" presId="urn:microsoft.com/office/officeart/2009/3/layout/RandomtoResultProcess"/>
    <dgm:cxn modelId="{E709C44F-F355-4021-863A-C0D2ADE7C99E}" type="presParOf" srcId="{1CBC67B1-929F-4EB8-84C8-28EC1BCC0326}" destId="{CA273B81-0A2A-403B-AC29-769068561C17}" srcOrd="0" destOrd="0" presId="urn:microsoft.com/office/officeart/2009/3/layout/RandomtoResultProcess"/>
    <dgm:cxn modelId="{81FDDEE9-014D-4F2C-88F2-3AD83BD683CA}" type="presParOf" srcId="{1CBC67B1-929F-4EB8-84C8-28EC1BCC0326}" destId="{B2E54F10-FB0A-40D9-B958-70ED2AC52799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61ADFAA-6F86-44A5-B15D-0A940736F700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0C0D090F-E72C-4565-B4E5-319D48392E5D}">
      <dgm:prSet phldrT="[Текст]" custT="1"/>
      <dgm:spPr/>
      <dgm:t>
        <a:bodyPr/>
        <a:lstStyle/>
        <a:p>
          <a:r>
            <a:rPr lang="ru-RU" sz="1400" dirty="0" smtClean="0">
              <a:latin typeface="+mj-lt"/>
            </a:rPr>
            <a:t>Окончательное распределение б/а</a:t>
          </a:r>
        </a:p>
        <a:p>
          <a:r>
            <a:rPr lang="ru-RU" sz="1400" dirty="0" smtClean="0">
              <a:latin typeface="+mj-lt"/>
            </a:rPr>
            <a:t>15 ноября 2019 года</a:t>
          </a:r>
          <a:endParaRPr lang="ru-RU" sz="1400" dirty="0">
            <a:latin typeface="+mj-lt"/>
          </a:endParaRPr>
        </a:p>
      </dgm:t>
    </dgm:pt>
    <dgm:pt modelId="{5E8D8E82-E9C1-4589-8493-BC0A6BFACF91}" type="parTrans" cxnId="{29D9B8E2-C811-498C-892C-69466CC2014A}">
      <dgm:prSet/>
      <dgm:spPr/>
      <dgm:t>
        <a:bodyPr/>
        <a:lstStyle/>
        <a:p>
          <a:endParaRPr lang="ru-RU"/>
        </a:p>
      </dgm:t>
    </dgm:pt>
    <dgm:pt modelId="{60824B46-D88A-4FE3-9B3F-1CF7AC7F675E}" type="sibTrans" cxnId="{29D9B8E2-C811-498C-892C-69466CC2014A}">
      <dgm:prSet/>
      <dgm:spPr/>
      <dgm:t>
        <a:bodyPr/>
        <a:lstStyle/>
        <a:p>
          <a:endParaRPr lang="ru-RU"/>
        </a:p>
      </dgm:t>
    </dgm:pt>
    <dgm:pt modelId="{8846ABFD-BE71-4CD6-A84B-0B5C56347342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Минфином России завершено формирование поправок ко 2 чтению</a:t>
          </a:r>
        </a:p>
        <a:p>
          <a:r>
            <a:rPr lang="ru-RU" sz="1000" i="1" dirty="0" smtClean="0">
              <a:solidFill>
                <a:schemeClr val="tx1"/>
              </a:solidFill>
            </a:rPr>
            <a:t> (достигнута договоренность о возврате нераспределенного остатка временно в резервный фонд)</a:t>
          </a:r>
          <a:endParaRPr lang="ru-RU" sz="1000" i="1" dirty="0">
            <a:solidFill>
              <a:schemeClr val="tx1"/>
            </a:solidFill>
          </a:endParaRPr>
        </a:p>
      </dgm:t>
    </dgm:pt>
    <dgm:pt modelId="{36123B4E-49BF-40AA-A1F3-2D065A544396}" type="parTrans" cxnId="{28F0DD3E-8624-41B3-BCE3-1B39DEBA78CE}">
      <dgm:prSet/>
      <dgm:spPr/>
      <dgm:t>
        <a:bodyPr/>
        <a:lstStyle/>
        <a:p>
          <a:endParaRPr lang="ru-RU"/>
        </a:p>
      </dgm:t>
    </dgm:pt>
    <dgm:pt modelId="{15466A43-45AA-4A47-8B4D-270519E9E110}" type="sibTrans" cxnId="{28F0DD3E-8624-41B3-BCE3-1B39DEBA78CE}">
      <dgm:prSet/>
      <dgm:spPr/>
      <dgm:t>
        <a:bodyPr/>
        <a:lstStyle/>
        <a:p>
          <a:endParaRPr lang="ru-RU"/>
        </a:p>
      </dgm:t>
    </dgm:pt>
    <dgm:pt modelId="{91C88460-5540-4225-8310-5BDD6B4329B8}" type="pres">
      <dgm:prSet presAssocID="{361ADFAA-6F86-44A5-B15D-0A940736F700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DC4DA21-CB58-4FEE-B122-31E8DBE48E2A}" type="pres">
      <dgm:prSet presAssocID="{0C0D090F-E72C-4565-B4E5-319D48392E5D}" presName="chaos" presStyleCnt="0"/>
      <dgm:spPr/>
    </dgm:pt>
    <dgm:pt modelId="{6229B593-E29B-4A2E-9D32-6642DF99C87D}" type="pres">
      <dgm:prSet presAssocID="{0C0D090F-E72C-4565-B4E5-319D48392E5D}" presName="parTx1" presStyleLbl="revTx" presStyleIdx="0" presStyleCnt="1"/>
      <dgm:spPr/>
      <dgm:t>
        <a:bodyPr/>
        <a:lstStyle/>
        <a:p>
          <a:endParaRPr lang="ru-RU"/>
        </a:p>
      </dgm:t>
    </dgm:pt>
    <dgm:pt modelId="{FE83EF6A-B937-4A3B-80F1-62087B442083}" type="pres">
      <dgm:prSet presAssocID="{0C0D090F-E72C-4565-B4E5-319D48392E5D}" presName="c1" presStyleLbl="node1" presStyleIdx="0" presStyleCnt="19"/>
      <dgm:spPr/>
    </dgm:pt>
    <dgm:pt modelId="{ECE46251-3BBC-4050-8AC1-7E18A149ECE7}" type="pres">
      <dgm:prSet presAssocID="{0C0D090F-E72C-4565-B4E5-319D48392E5D}" presName="c2" presStyleLbl="node1" presStyleIdx="1" presStyleCnt="19"/>
      <dgm:spPr/>
    </dgm:pt>
    <dgm:pt modelId="{902AAE15-12D9-443E-B0E7-0CCE13A8011E}" type="pres">
      <dgm:prSet presAssocID="{0C0D090F-E72C-4565-B4E5-319D48392E5D}" presName="c3" presStyleLbl="node1" presStyleIdx="2" presStyleCnt="19"/>
      <dgm:spPr/>
    </dgm:pt>
    <dgm:pt modelId="{F5318ADA-079A-4579-A0A2-FEEAE3315FD5}" type="pres">
      <dgm:prSet presAssocID="{0C0D090F-E72C-4565-B4E5-319D48392E5D}" presName="c4" presStyleLbl="node1" presStyleIdx="3" presStyleCnt="19"/>
      <dgm:spPr/>
    </dgm:pt>
    <dgm:pt modelId="{67F2DCE8-0F12-41B9-A9C0-7A2A74E25931}" type="pres">
      <dgm:prSet presAssocID="{0C0D090F-E72C-4565-B4E5-319D48392E5D}" presName="c5" presStyleLbl="node1" presStyleIdx="4" presStyleCnt="19"/>
      <dgm:spPr/>
    </dgm:pt>
    <dgm:pt modelId="{5AB8F129-FD22-4E71-8DCE-2366B13C2FFD}" type="pres">
      <dgm:prSet presAssocID="{0C0D090F-E72C-4565-B4E5-319D48392E5D}" presName="c6" presStyleLbl="node1" presStyleIdx="5" presStyleCnt="19"/>
      <dgm:spPr/>
    </dgm:pt>
    <dgm:pt modelId="{2186D308-E67B-4263-909C-AA122D2263FB}" type="pres">
      <dgm:prSet presAssocID="{0C0D090F-E72C-4565-B4E5-319D48392E5D}" presName="c7" presStyleLbl="node1" presStyleIdx="6" presStyleCnt="19"/>
      <dgm:spPr/>
    </dgm:pt>
    <dgm:pt modelId="{B6A1E10D-80D3-4000-98FE-D095F263D60F}" type="pres">
      <dgm:prSet presAssocID="{0C0D090F-E72C-4565-B4E5-319D48392E5D}" presName="c8" presStyleLbl="node1" presStyleIdx="7" presStyleCnt="19"/>
      <dgm:spPr/>
    </dgm:pt>
    <dgm:pt modelId="{C2BEC3DF-9B45-48DC-B29F-E4613E8AAC85}" type="pres">
      <dgm:prSet presAssocID="{0C0D090F-E72C-4565-B4E5-319D48392E5D}" presName="c9" presStyleLbl="node1" presStyleIdx="8" presStyleCnt="19"/>
      <dgm:spPr/>
    </dgm:pt>
    <dgm:pt modelId="{113DE5E6-4449-4F79-8D35-042EFCBEBC31}" type="pres">
      <dgm:prSet presAssocID="{0C0D090F-E72C-4565-B4E5-319D48392E5D}" presName="c10" presStyleLbl="node1" presStyleIdx="9" presStyleCnt="19"/>
      <dgm:spPr/>
    </dgm:pt>
    <dgm:pt modelId="{0FFA15AE-62C0-49F2-A211-85B813772544}" type="pres">
      <dgm:prSet presAssocID="{0C0D090F-E72C-4565-B4E5-319D48392E5D}" presName="c11" presStyleLbl="node1" presStyleIdx="10" presStyleCnt="19"/>
      <dgm:spPr/>
    </dgm:pt>
    <dgm:pt modelId="{5F58DF69-654D-4360-80BB-307F0EEA8E94}" type="pres">
      <dgm:prSet presAssocID="{0C0D090F-E72C-4565-B4E5-319D48392E5D}" presName="c12" presStyleLbl="node1" presStyleIdx="11" presStyleCnt="19"/>
      <dgm:spPr/>
    </dgm:pt>
    <dgm:pt modelId="{D022CC10-8737-4488-8AEC-52BA77846AD3}" type="pres">
      <dgm:prSet presAssocID="{0C0D090F-E72C-4565-B4E5-319D48392E5D}" presName="c13" presStyleLbl="node1" presStyleIdx="12" presStyleCnt="19"/>
      <dgm:spPr/>
    </dgm:pt>
    <dgm:pt modelId="{B628F9C9-8058-418A-8880-420BF1C73BFA}" type="pres">
      <dgm:prSet presAssocID="{0C0D090F-E72C-4565-B4E5-319D48392E5D}" presName="c14" presStyleLbl="node1" presStyleIdx="13" presStyleCnt="19"/>
      <dgm:spPr/>
    </dgm:pt>
    <dgm:pt modelId="{B5527AA4-228D-497B-9225-606829458CDE}" type="pres">
      <dgm:prSet presAssocID="{0C0D090F-E72C-4565-B4E5-319D48392E5D}" presName="c15" presStyleLbl="node1" presStyleIdx="14" presStyleCnt="19"/>
      <dgm:spPr/>
    </dgm:pt>
    <dgm:pt modelId="{1A4FDF58-9569-4DC9-90E3-7BA2313AF778}" type="pres">
      <dgm:prSet presAssocID="{0C0D090F-E72C-4565-B4E5-319D48392E5D}" presName="c16" presStyleLbl="node1" presStyleIdx="15" presStyleCnt="19"/>
      <dgm:spPr/>
    </dgm:pt>
    <dgm:pt modelId="{6E2E9948-F30C-4070-8305-CB49DCB4AFA9}" type="pres">
      <dgm:prSet presAssocID="{0C0D090F-E72C-4565-B4E5-319D48392E5D}" presName="c17" presStyleLbl="node1" presStyleIdx="16" presStyleCnt="19"/>
      <dgm:spPr/>
    </dgm:pt>
    <dgm:pt modelId="{E1A5BB2F-BCA1-4E8F-BBF6-CB1E528D7203}" type="pres">
      <dgm:prSet presAssocID="{0C0D090F-E72C-4565-B4E5-319D48392E5D}" presName="c18" presStyleLbl="node1" presStyleIdx="17" presStyleCnt="19"/>
      <dgm:spPr/>
    </dgm:pt>
    <dgm:pt modelId="{218D87F3-7A53-43AE-B8F2-5BBBBE19E972}" type="pres">
      <dgm:prSet presAssocID="{60824B46-D88A-4FE3-9B3F-1CF7AC7F675E}" presName="chevronComposite1" presStyleCnt="0"/>
      <dgm:spPr/>
    </dgm:pt>
    <dgm:pt modelId="{0D4F7765-9793-401C-B41B-CF9066A50936}" type="pres">
      <dgm:prSet presAssocID="{60824B46-D88A-4FE3-9B3F-1CF7AC7F675E}" presName="chevron1" presStyleLbl="sibTrans2D1" presStyleIdx="0" presStyleCnt="2"/>
      <dgm:spPr/>
    </dgm:pt>
    <dgm:pt modelId="{DF6C6697-4712-485B-AFCA-87872482BD7D}" type="pres">
      <dgm:prSet presAssocID="{60824B46-D88A-4FE3-9B3F-1CF7AC7F675E}" presName="spChevron1" presStyleCnt="0"/>
      <dgm:spPr/>
    </dgm:pt>
    <dgm:pt modelId="{831AF6A8-A017-4E06-B229-27EE18156DCB}" type="pres">
      <dgm:prSet presAssocID="{60824B46-D88A-4FE3-9B3F-1CF7AC7F675E}" presName="overlap" presStyleCnt="0"/>
      <dgm:spPr/>
    </dgm:pt>
    <dgm:pt modelId="{53E03567-87C3-4F51-90A2-EFC9DF027D5A}" type="pres">
      <dgm:prSet presAssocID="{60824B46-D88A-4FE3-9B3F-1CF7AC7F675E}" presName="chevronComposite2" presStyleCnt="0"/>
      <dgm:spPr/>
    </dgm:pt>
    <dgm:pt modelId="{38843DB0-9870-478B-A39A-659D0C64E84E}" type="pres">
      <dgm:prSet presAssocID="{60824B46-D88A-4FE3-9B3F-1CF7AC7F675E}" presName="chevron2" presStyleLbl="sibTrans2D1" presStyleIdx="1" presStyleCnt="2"/>
      <dgm:spPr/>
    </dgm:pt>
    <dgm:pt modelId="{D67AEF54-0D6E-4478-A1F8-BDCD948417AD}" type="pres">
      <dgm:prSet presAssocID="{60824B46-D88A-4FE3-9B3F-1CF7AC7F675E}" presName="spChevron2" presStyleCnt="0"/>
      <dgm:spPr/>
    </dgm:pt>
    <dgm:pt modelId="{1CBC67B1-929F-4EB8-84C8-28EC1BCC0326}" type="pres">
      <dgm:prSet presAssocID="{8846ABFD-BE71-4CD6-A84B-0B5C56347342}" presName="last" presStyleCnt="0"/>
      <dgm:spPr/>
    </dgm:pt>
    <dgm:pt modelId="{CA273B81-0A2A-403B-AC29-769068561C17}" type="pres">
      <dgm:prSet presAssocID="{8846ABFD-BE71-4CD6-A84B-0B5C56347342}" presName="circleTx" presStyleLbl="node1" presStyleIdx="18" presStyleCnt="19"/>
      <dgm:spPr/>
      <dgm:t>
        <a:bodyPr/>
        <a:lstStyle/>
        <a:p>
          <a:endParaRPr lang="ru-RU"/>
        </a:p>
      </dgm:t>
    </dgm:pt>
    <dgm:pt modelId="{B2E54F10-FB0A-40D9-B958-70ED2AC52799}" type="pres">
      <dgm:prSet presAssocID="{8846ABFD-BE71-4CD6-A84B-0B5C56347342}" presName="spN" presStyleCnt="0"/>
      <dgm:spPr/>
    </dgm:pt>
  </dgm:ptLst>
  <dgm:cxnLst>
    <dgm:cxn modelId="{28F0DD3E-8624-41B3-BCE3-1B39DEBA78CE}" srcId="{361ADFAA-6F86-44A5-B15D-0A940736F700}" destId="{8846ABFD-BE71-4CD6-A84B-0B5C56347342}" srcOrd="1" destOrd="0" parTransId="{36123B4E-49BF-40AA-A1F3-2D065A544396}" sibTransId="{15466A43-45AA-4A47-8B4D-270519E9E110}"/>
    <dgm:cxn modelId="{0393C8A1-7534-4939-9A0D-F871A12A24CC}" type="presOf" srcId="{361ADFAA-6F86-44A5-B15D-0A940736F700}" destId="{91C88460-5540-4225-8310-5BDD6B4329B8}" srcOrd="0" destOrd="0" presId="urn:microsoft.com/office/officeart/2009/3/layout/RandomtoResultProcess"/>
    <dgm:cxn modelId="{1F774779-5EAD-4D0B-9D4C-E7204BC62D54}" type="presOf" srcId="{0C0D090F-E72C-4565-B4E5-319D48392E5D}" destId="{6229B593-E29B-4A2E-9D32-6642DF99C87D}" srcOrd="0" destOrd="0" presId="urn:microsoft.com/office/officeart/2009/3/layout/RandomtoResultProcess"/>
    <dgm:cxn modelId="{29D9B8E2-C811-498C-892C-69466CC2014A}" srcId="{361ADFAA-6F86-44A5-B15D-0A940736F700}" destId="{0C0D090F-E72C-4565-B4E5-319D48392E5D}" srcOrd="0" destOrd="0" parTransId="{5E8D8E82-E9C1-4589-8493-BC0A6BFACF91}" sibTransId="{60824B46-D88A-4FE3-9B3F-1CF7AC7F675E}"/>
    <dgm:cxn modelId="{6CDEB620-831F-49A3-900B-87039472313C}" type="presOf" srcId="{8846ABFD-BE71-4CD6-A84B-0B5C56347342}" destId="{CA273B81-0A2A-403B-AC29-769068561C17}" srcOrd="0" destOrd="0" presId="urn:microsoft.com/office/officeart/2009/3/layout/RandomtoResultProcess"/>
    <dgm:cxn modelId="{BBC2A052-0D0F-44B1-9407-79E1902A2A70}" type="presParOf" srcId="{91C88460-5540-4225-8310-5BDD6B4329B8}" destId="{4DC4DA21-CB58-4FEE-B122-31E8DBE48E2A}" srcOrd="0" destOrd="0" presId="urn:microsoft.com/office/officeart/2009/3/layout/RandomtoResultProcess"/>
    <dgm:cxn modelId="{073A6937-CE15-4E64-90D5-A10CEE77E64D}" type="presParOf" srcId="{4DC4DA21-CB58-4FEE-B122-31E8DBE48E2A}" destId="{6229B593-E29B-4A2E-9D32-6642DF99C87D}" srcOrd="0" destOrd="0" presId="urn:microsoft.com/office/officeart/2009/3/layout/RandomtoResultProcess"/>
    <dgm:cxn modelId="{6666A96E-FA3E-49CC-A304-D15F3205599C}" type="presParOf" srcId="{4DC4DA21-CB58-4FEE-B122-31E8DBE48E2A}" destId="{FE83EF6A-B937-4A3B-80F1-62087B442083}" srcOrd="1" destOrd="0" presId="urn:microsoft.com/office/officeart/2009/3/layout/RandomtoResultProcess"/>
    <dgm:cxn modelId="{42D035C8-CCC0-44FA-9151-9E9B51D405C0}" type="presParOf" srcId="{4DC4DA21-CB58-4FEE-B122-31E8DBE48E2A}" destId="{ECE46251-3BBC-4050-8AC1-7E18A149ECE7}" srcOrd="2" destOrd="0" presId="urn:microsoft.com/office/officeart/2009/3/layout/RandomtoResultProcess"/>
    <dgm:cxn modelId="{2149E96F-89E6-4D43-8DB1-54AD9676C6B2}" type="presParOf" srcId="{4DC4DA21-CB58-4FEE-B122-31E8DBE48E2A}" destId="{902AAE15-12D9-443E-B0E7-0CCE13A8011E}" srcOrd="3" destOrd="0" presId="urn:microsoft.com/office/officeart/2009/3/layout/RandomtoResultProcess"/>
    <dgm:cxn modelId="{FD54A5F8-DD1B-4A88-9259-3B664DFE6115}" type="presParOf" srcId="{4DC4DA21-CB58-4FEE-B122-31E8DBE48E2A}" destId="{F5318ADA-079A-4579-A0A2-FEEAE3315FD5}" srcOrd="4" destOrd="0" presId="urn:microsoft.com/office/officeart/2009/3/layout/RandomtoResultProcess"/>
    <dgm:cxn modelId="{0FA4B863-DD16-43FC-A377-FF9351C5975F}" type="presParOf" srcId="{4DC4DA21-CB58-4FEE-B122-31E8DBE48E2A}" destId="{67F2DCE8-0F12-41B9-A9C0-7A2A74E25931}" srcOrd="5" destOrd="0" presId="urn:microsoft.com/office/officeart/2009/3/layout/RandomtoResultProcess"/>
    <dgm:cxn modelId="{C9BEB33E-1052-44A9-AB19-E1B656520C1A}" type="presParOf" srcId="{4DC4DA21-CB58-4FEE-B122-31E8DBE48E2A}" destId="{5AB8F129-FD22-4E71-8DCE-2366B13C2FFD}" srcOrd="6" destOrd="0" presId="urn:microsoft.com/office/officeart/2009/3/layout/RandomtoResultProcess"/>
    <dgm:cxn modelId="{F79FC14B-CFAC-4172-93DF-67DCBEE0A89C}" type="presParOf" srcId="{4DC4DA21-CB58-4FEE-B122-31E8DBE48E2A}" destId="{2186D308-E67B-4263-909C-AA122D2263FB}" srcOrd="7" destOrd="0" presId="urn:microsoft.com/office/officeart/2009/3/layout/RandomtoResultProcess"/>
    <dgm:cxn modelId="{6ADDB79B-A76C-4194-A2A3-561797F20C60}" type="presParOf" srcId="{4DC4DA21-CB58-4FEE-B122-31E8DBE48E2A}" destId="{B6A1E10D-80D3-4000-98FE-D095F263D60F}" srcOrd="8" destOrd="0" presId="urn:microsoft.com/office/officeart/2009/3/layout/RandomtoResultProcess"/>
    <dgm:cxn modelId="{C548E5D6-1CFC-4948-A886-1FEB30908ADC}" type="presParOf" srcId="{4DC4DA21-CB58-4FEE-B122-31E8DBE48E2A}" destId="{C2BEC3DF-9B45-48DC-B29F-E4613E8AAC85}" srcOrd="9" destOrd="0" presId="urn:microsoft.com/office/officeart/2009/3/layout/RandomtoResultProcess"/>
    <dgm:cxn modelId="{8F5402F3-D60B-4C93-BB35-927B1E5E779C}" type="presParOf" srcId="{4DC4DA21-CB58-4FEE-B122-31E8DBE48E2A}" destId="{113DE5E6-4449-4F79-8D35-042EFCBEBC31}" srcOrd="10" destOrd="0" presId="urn:microsoft.com/office/officeart/2009/3/layout/RandomtoResultProcess"/>
    <dgm:cxn modelId="{E915493F-EAEC-4381-A4E7-D0E942E2EA3F}" type="presParOf" srcId="{4DC4DA21-CB58-4FEE-B122-31E8DBE48E2A}" destId="{0FFA15AE-62C0-49F2-A211-85B813772544}" srcOrd="11" destOrd="0" presId="urn:microsoft.com/office/officeart/2009/3/layout/RandomtoResultProcess"/>
    <dgm:cxn modelId="{A8C7D8AD-9F03-4DDB-B198-BD853088D677}" type="presParOf" srcId="{4DC4DA21-CB58-4FEE-B122-31E8DBE48E2A}" destId="{5F58DF69-654D-4360-80BB-307F0EEA8E94}" srcOrd="12" destOrd="0" presId="urn:microsoft.com/office/officeart/2009/3/layout/RandomtoResultProcess"/>
    <dgm:cxn modelId="{98CEFF28-709E-4BE1-9DFD-E6A3B9ACED31}" type="presParOf" srcId="{4DC4DA21-CB58-4FEE-B122-31E8DBE48E2A}" destId="{D022CC10-8737-4488-8AEC-52BA77846AD3}" srcOrd="13" destOrd="0" presId="urn:microsoft.com/office/officeart/2009/3/layout/RandomtoResultProcess"/>
    <dgm:cxn modelId="{F27E0A6D-BF9A-4F67-9689-A4B921297686}" type="presParOf" srcId="{4DC4DA21-CB58-4FEE-B122-31E8DBE48E2A}" destId="{B628F9C9-8058-418A-8880-420BF1C73BFA}" srcOrd="14" destOrd="0" presId="urn:microsoft.com/office/officeart/2009/3/layout/RandomtoResultProcess"/>
    <dgm:cxn modelId="{52585150-FC87-4449-9EA8-B0B0A5D4952E}" type="presParOf" srcId="{4DC4DA21-CB58-4FEE-B122-31E8DBE48E2A}" destId="{B5527AA4-228D-497B-9225-606829458CDE}" srcOrd="15" destOrd="0" presId="urn:microsoft.com/office/officeart/2009/3/layout/RandomtoResultProcess"/>
    <dgm:cxn modelId="{BB6E40BE-7F0F-4672-B849-B1301699D20A}" type="presParOf" srcId="{4DC4DA21-CB58-4FEE-B122-31E8DBE48E2A}" destId="{1A4FDF58-9569-4DC9-90E3-7BA2313AF778}" srcOrd="16" destOrd="0" presId="urn:microsoft.com/office/officeart/2009/3/layout/RandomtoResultProcess"/>
    <dgm:cxn modelId="{ACEA8041-B25C-4CE3-8145-3BC200B462A7}" type="presParOf" srcId="{4DC4DA21-CB58-4FEE-B122-31E8DBE48E2A}" destId="{6E2E9948-F30C-4070-8305-CB49DCB4AFA9}" srcOrd="17" destOrd="0" presId="urn:microsoft.com/office/officeart/2009/3/layout/RandomtoResultProcess"/>
    <dgm:cxn modelId="{2A370457-C89A-4309-AE22-FE1445BCF10B}" type="presParOf" srcId="{4DC4DA21-CB58-4FEE-B122-31E8DBE48E2A}" destId="{E1A5BB2F-BCA1-4E8F-BBF6-CB1E528D7203}" srcOrd="18" destOrd="0" presId="urn:microsoft.com/office/officeart/2009/3/layout/RandomtoResultProcess"/>
    <dgm:cxn modelId="{990F2159-D845-4F9D-B2B5-43611308BF50}" type="presParOf" srcId="{91C88460-5540-4225-8310-5BDD6B4329B8}" destId="{218D87F3-7A53-43AE-B8F2-5BBBBE19E972}" srcOrd="1" destOrd="0" presId="urn:microsoft.com/office/officeart/2009/3/layout/RandomtoResultProcess"/>
    <dgm:cxn modelId="{CB3377C9-B3BB-4EA6-BDEA-3B9D9A836D4A}" type="presParOf" srcId="{218D87F3-7A53-43AE-B8F2-5BBBBE19E972}" destId="{0D4F7765-9793-401C-B41B-CF9066A50936}" srcOrd="0" destOrd="0" presId="urn:microsoft.com/office/officeart/2009/3/layout/RandomtoResultProcess"/>
    <dgm:cxn modelId="{442B0D4A-ACC5-4D05-9A95-5D0800CD0065}" type="presParOf" srcId="{218D87F3-7A53-43AE-B8F2-5BBBBE19E972}" destId="{DF6C6697-4712-485B-AFCA-87872482BD7D}" srcOrd="1" destOrd="0" presId="urn:microsoft.com/office/officeart/2009/3/layout/RandomtoResultProcess"/>
    <dgm:cxn modelId="{166701A2-5A47-449E-B476-44B672169B4A}" type="presParOf" srcId="{91C88460-5540-4225-8310-5BDD6B4329B8}" destId="{831AF6A8-A017-4E06-B229-27EE18156DCB}" srcOrd="2" destOrd="0" presId="urn:microsoft.com/office/officeart/2009/3/layout/RandomtoResultProcess"/>
    <dgm:cxn modelId="{78BD74B9-9878-4699-A4DB-C45CEBFD45BC}" type="presParOf" srcId="{91C88460-5540-4225-8310-5BDD6B4329B8}" destId="{53E03567-87C3-4F51-90A2-EFC9DF027D5A}" srcOrd="3" destOrd="0" presId="urn:microsoft.com/office/officeart/2009/3/layout/RandomtoResultProcess"/>
    <dgm:cxn modelId="{2A90C116-88F4-49D0-8329-160C52357231}" type="presParOf" srcId="{53E03567-87C3-4F51-90A2-EFC9DF027D5A}" destId="{38843DB0-9870-478B-A39A-659D0C64E84E}" srcOrd="0" destOrd="0" presId="urn:microsoft.com/office/officeart/2009/3/layout/RandomtoResultProcess"/>
    <dgm:cxn modelId="{967FC951-1181-493F-B3E9-D68E0D01041C}" type="presParOf" srcId="{53E03567-87C3-4F51-90A2-EFC9DF027D5A}" destId="{D67AEF54-0D6E-4478-A1F8-BDCD948417AD}" srcOrd="1" destOrd="0" presId="urn:microsoft.com/office/officeart/2009/3/layout/RandomtoResultProcess"/>
    <dgm:cxn modelId="{6EF1B78A-8BC9-4F39-B172-77A470928EF7}" type="presParOf" srcId="{91C88460-5540-4225-8310-5BDD6B4329B8}" destId="{1CBC67B1-929F-4EB8-84C8-28EC1BCC0326}" srcOrd="4" destOrd="0" presId="urn:microsoft.com/office/officeart/2009/3/layout/RandomtoResultProcess"/>
    <dgm:cxn modelId="{9A0ECFD9-02A9-40F7-8CD0-3CA26F2A8717}" type="presParOf" srcId="{1CBC67B1-929F-4EB8-84C8-28EC1BCC0326}" destId="{CA273B81-0A2A-403B-AC29-769068561C17}" srcOrd="0" destOrd="0" presId="urn:microsoft.com/office/officeart/2009/3/layout/RandomtoResultProcess"/>
    <dgm:cxn modelId="{77DA279C-AE6B-4FF5-AD6A-D8085BF7551A}" type="presParOf" srcId="{1CBC67B1-929F-4EB8-84C8-28EC1BCC0326}" destId="{B2E54F10-FB0A-40D9-B958-70ED2AC52799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143B8DF-6B71-4B04-AEAD-B0FCEFB30A47}" type="doc">
      <dgm:prSet loTypeId="urn:microsoft.com/office/officeart/2009/layout/CircleArrowProcess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A389CCE-19DE-48B4-8C05-7609201DC825}">
      <dgm:prSet phldrT="[Текст]" custT="1"/>
      <dgm:spPr/>
      <dgm:t>
        <a:bodyPr/>
        <a:lstStyle/>
        <a:p>
          <a:r>
            <a:rPr lang="ru-RU" sz="1400" b="1" dirty="0" smtClean="0">
              <a:latin typeface="+mj-lt"/>
            </a:rPr>
            <a:t>31.12.2019</a:t>
          </a:r>
        </a:p>
        <a:p>
          <a:r>
            <a:rPr lang="ru-RU" sz="1400" b="1" dirty="0" smtClean="0">
              <a:latin typeface="+mj-lt"/>
            </a:rPr>
            <a:t>в резервный фонд </a:t>
          </a:r>
          <a:r>
            <a:rPr lang="ru-RU" sz="1400" b="1" dirty="0" smtClean="0">
              <a:solidFill>
                <a:srgbClr val="66943C"/>
              </a:solidFill>
              <a:latin typeface="+mj-lt"/>
            </a:rPr>
            <a:t>возвращены</a:t>
          </a:r>
        </a:p>
        <a:p>
          <a:r>
            <a:rPr lang="ru-RU" sz="1400" b="1" dirty="0" smtClean="0">
              <a:solidFill>
                <a:srgbClr val="66943C"/>
              </a:solidFill>
              <a:latin typeface="+mj-lt"/>
            </a:rPr>
            <a:t>567,1 млн рублей</a:t>
          </a:r>
          <a:endParaRPr lang="ru-RU" sz="1400" b="1" dirty="0">
            <a:solidFill>
              <a:srgbClr val="66943C"/>
            </a:solidFill>
            <a:latin typeface="+mj-lt"/>
          </a:endParaRPr>
        </a:p>
      </dgm:t>
    </dgm:pt>
    <dgm:pt modelId="{E94733E0-410F-41F0-8454-75420163BBBE}" type="parTrans" cxnId="{1A96F9EC-6417-422F-89A5-3253BB9C3C42}">
      <dgm:prSet/>
      <dgm:spPr/>
      <dgm:t>
        <a:bodyPr/>
        <a:lstStyle/>
        <a:p>
          <a:endParaRPr lang="ru-RU"/>
        </a:p>
      </dgm:t>
    </dgm:pt>
    <dgm:pt modelId="{D35BEB85-9844-4B96-B2A9-9BD85EB8734C}" type="sibTrans" cxnId="{1A96F9EC-6417-422F-89A5-3253BB9C3C42}">
      <dgm:prSet/>
      <dgm:spPr/>
      <dgm:t>
        <a:bodyPr/>
        <a:lstStyle/>
        <a:p>
          <a:endParaRPr lang="ru-RU"/>
        </a:p>
      </dgm:t>
    </dgm:pt>
    <dgm:pt modelId="{B1B47F0F-9BD8-4BBC-BFDB-966ECCD36703}">
      <dgm:prSet phldrT="[Текст]" custT="1"/>
      <dgm:spPr/>
      <dgm:t>
        <a:bodyPr/>
        <a:lstStyle/>
        <a:p>
          <a:r>
            <a:rPr lang="ru-RU" sz="1000" b="1" dirty="0" smtClean="0">
              <a:latin typeface="+mj-lt"/>
            </a:rPr>
            <a:t>Направлено обращение в Правительство Российской Федерации о возврате этих средств на цели реализации Госпрограммы с целью перераспределения между субъектами РФ </a:t>
          </a:r>
          <a:endParaRPr lang="ru-RU" sz="1000" b="1" dirty="0">
            <a:latin typeface="+mj-lt"/>
          </a:endParaRPr>
        </a:p>
      </dgm:t>
    </dgm:pt>
    <dgm:pt modelId="{9BDC1AB4-3FF7-4366-884D-AC1324AFF67B}" type="parTrans" cxnId="{0D7170D2-C841-4FEB-BD79-8B7FA9763C22}">
      <dgm:prSet/>
      <dgm:spPr/>
      <dgm:t>
        <a:bodyPr/>
        <a:lstStyle/>
        <a:p>
          <a:endParaRPr lang="ru-RU"/>
        </a:p>
      </dgm:t>
    </dgm:pt>
    <dgm:pt modelId="{E97F84EF-3906-4944-AF30-40650502A2F8}" type="sibTrans" cxnId="{0D7170D2-C841-4FEB-BD79-8B7FA9763C22}">
      <dgm:prSet/>
      <dgm:spPr/>
      <dgm:t>
        <a:bodyPr/>
        <a:lstStyle/>
        <a:p>
          <a:endParaRPr lang="ru-RU"/>
        </a:p>
      </dgm:t>
    </dgm:pt>
    <dgm:pt modelId="{0CFC5CBD-1FD3-4657-96DA-07B0CD00EBE7}">
      <dgm:prSet phldrT="[Текст]" custT="1"/>
      <dgm:spPr/>
      <dgm:t>
        <a:bodyPr/>
        <a:lstStyle/>
        <a:p>
          <a:r>
            <a:rPr lang="ru-RU" sz="1050" b="1" dirty="0" smtClean="0">
              <a:latin typeface="+mj-lt"/>
            </a:rPr>
            <a:t>Ожидается решение Правительства Российской Федерации (позиция Минфина России отрицательная)</a:t>
          </a:r>
          <a:endParaRPr lang="ru-RU" sz="1050" b="1" dirty="0">
            <a:latin typeface="+mj-lt"/>
          </a:endParaRPr>
        </a:p>
      </dgm:t>
    </dgm:pt>
    <dgm:pt modelId="{15C72685-EB4D-4710-9DC0-94723D7AFBD3}" type="parTrans" cxnId="{E9D0D7B5-0F85-4935-BFED-E2F2C01E0742}">
      <dgm:prSet/>
      <dgm:spPr/>
      <dgm:t>
        <a:bodyPr/>
        <a:lstStyle/>
        <a:p>
          <a:endParaRPr lang="ru-RU"/>
        </a:p>
      </dgm:t>
    </dgm:pt>
    <dgm:pt modelId="{2866B3B1-1959-429E-B7DA-F6E4D9B04ACE}" type="sibTrans" cxnId="{E9D0D7B5-0F85-4935-BFED-E2F2C01E0742}">
      <dgm:prSet/>
      <dgm:spPr/>
      <dgm:t>
        <a:bodyPr/>
        <a:lstStyle/>
        <a:p>
          <a:endParaRPr lang="ru-RU"/>
        </a:p>
      </dgm:t>
    </dgm:pt>
    <dgm:pt modelId="{5D210C55-8548-40CA-90EF-645AE38FBCA9}" type="pres">
      <dgm:prSet presAssocID="{E143B8DF-6B71-4B04-AEAD-B0FCEFB30A47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2BF44CF-4B0B-451F-AB2E-534DC755158C}" type="pres">
      <dgm:prSet presAssocID="{7A389CCE-19DE-48B4-8C05-7609201DC825}" presName="Accent1" presStyleCnt="0"/>
      <dgm:spPr/>
    </dgm:pt>
    <dgm:pt modelId="{79AE7E95-78ED-426E-B733-5535E5E4F668}" type="pres">
      <dgm:prSet presAssocID="{7A389CCE-19DE-48B4-8C05-7609201DC825}" presName="Accent" presStyleLbl="node1" presStyleIdx="0" presStyleCnt="3" custScaleX="164129" custScaleY="169088" custLinFactNeighborX="3366" custLinFactNeighborY="-70808"/>
      <dgm:spPr/>
    </dgm:pt>
    <dgm:pt modelId="{CCBC0C68-B4F6-49FF-A607-FC17180E681E}" type="pres">
      <dgm:prSet presAssocID="{7A389CCE-19DE-48B4-8C05-7609201DC825}" presName="Parent1" presStyleLbl="revTx" presStyleIdx="0" presStyleCnt="3" custScaleX="156667" custScaleY="217346" custLinFactY="-100000" custLinFactNeighborX="3804" custLinFactNeighborY="-17397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BC4B3-B90F-44E4-B4AF-4D62701748E8}" type="pres">
      <dgm:prSet presAssocID="{B1B47F0F-9BD8-4BBC-BFDB-966ECCD36703}" presName="Accent2" presStyleCnt="0"/>
      <dgm:spPr/>
    </dgm:pt>
    <dgm:pt modelId="{B9CE8DA7-2CE0-429D-B1F3-9CB4D973A4BB}" type="pres">
      <dgm:prSet presAssocID="{B1B47F0F-9BD8-4BBC-BFDB-966ECCD36703}" presName="Accent" presStyleLbl="node1" presStyleIdx="1" presStyleCnt="3" custAng="20467182" custScaleX="180847" custScaleY="192480" custLinFactNeighborX="-1995" custLinFactNeighborY="-8386"/>
      <dgm:spPr/>
    </dgm:pt>
    <dgm:pt modelId="{84FBDAF6-D369-4097-A325-40B9B7756023}" type="pres">
      <dgm:prSet presAssocID="{B1B47F0F-9BD8-4BBC-BFDB-966ECCD36703}" presName="Parent2" presStyleLbl="revTx" presStyleIdx="1" presStyleCnt="3" custScaleX="199161" custScaleY="238257" custLinFactNeighborX="-4755" custLinFactNeighborY="-808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321F77-4596-4BEF-B01B-E2182ABEB18A}" type="pres">
      <dgm:prSet presAssocID="{0CFC5CBD-1FD3-4657-96DA-07B0CD00EBE7}" presName="Accent3" presStyleCnt="0"/>
      <dgm:spPr/>
    </dgm:pt>
    <dgm:pt modelId="{7A085A7F-487A-41E8-9075-32A1534EAFEE}" type="pres">
      <dgm:prSet presAssocID="{0CFC5CBD-1FD3-4657-96DA-07B0CD00EBE7}" presName="Accent" presStyleLbl="node1" presStyleIdx="2" presStyleCnt="3" custScaleX="171221" custScaleY="183910" custLinFactNeighborX="2563" custLinFactNeighborY="35049"/>
      <dgm:spPr/>
    </dgm:pt>
    <dgm:pt modelId="{FB04CC05-0630-40F1-83C6-7B41AC09B1E2}" type="pres">
      <dgm:prSet presAssocID="{0CFC5CBD-1FD3-4657-96DA-07B0CD00EBE7}" presName="Parent3" presStyleLbl="revTx" presStyleIdx="2" presStyleCnt="3" custScaleX="140975" custScaleY="262566" custLinFactY="88359" custLinFactNeighborX="7608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7ACE18-6D19-4F72-9754-590B076F6DC5}" type="presOf" srcId="{7A389CCE-19DE-48B4-8C05-7609201DC825}" destId="{CCBC0C68-B4F6-49FF-A607-FC17180E681E}" srcOrd="0" destOrd="0" presId="urn:microsoft.com/office/officeart/2009/layout/CircleArrowProcess"/>
    <dgm:cxn modelId="{ED8089B8-5169-4084-A918-AD310A6BA980}" type="presOf" srcId="{B1B47F0F-9BD8-4BBC-BFDB-966ECCD36703}" destId="{84FBDAF6-D369-4097-A325-40B9B7756023}" srcOrd="0" destOrd="0" presId="urn:microsoft.com/office/officeart/2009/layout/CircleArrowProcess"/>
    <dgm:cxn modelId="{0D7170D2-C841-4FEB-BD79-8B7FA9763C22}" srcId="{E143B8DF-6B71-4B04-AEAD-B0FCEFB30A47}" destId="{B1B47F0F-9BD8-4BBC-BFDB-966ECCD36703}" srcOrd="1" destOrd="0" parTransId="{9BDC1AB4-3FF7-4366-884D-AC1324AFF67B}" sibTransId="{E97F84EF-3906-4944-AF30-40650502A2F8}"/>
    <dgm:cxn modelId="{428F679E-B824-456C-BA79-C5993277298D}" type="presOf" srcId="{0CFC5CBD-1FD3-4657-96DA-07B0CD00EBE7}" destId="{FB04CC05-0630-40F1-83C6-7B41AC09B1E2}" srcOrd="0" destOrd="0" presId="urn:microsoft.com/office/officeart/2009/layout/CircleArrowProcess"/>
    <dgm:cxn modelId="{E9D0D7B5-0F85-4935-BFED-E2F2C01E0742}" srcId="{E143B8DF-6B71-4B04-AEAD-B0FCEFB30A47}" destId="{0CFC5CBD-1FD3-4657-96DA-07B0CD00EBE7}" srcOrd="2" destOrd="0" parTransId="{15C72685-EB4D-4710-9DC0-94723D7AFBD3}" sibTransId="{2866B3B1-1959-429E-B7DA-F6E4D9B04ACE}"/>
    <dgm:cxn modelId="{3DD7CE63-EC17-4804-B13D-F5CB54FFF9E9}" type="presOf" srcId="{E143B8DF-6B71-4B04-AEAD-B0FCEFB30A47}" destId="{5D210C55-8548-40CA-90EF-645AE38FBCA9}" srcOrd="0" destOrd="0" presId="urn:microsoft.com/office/officeart/2009/layout/CircleArrowProcess"/>
    <dgm:cxn modelId="{1A96F9EC-6417-422F-89A5-3253BB9C3C42}" srcId="{E143B8DF-6B71-4B04-AEAD-B0FCEFB30A47}" destId="{7A389CCE-19DE-48B4-8C05-7609201DC825}" srcOrd="0" destOrd="0" parTransId="{E94733E0-410F-41F0-8454-75420163BBBE}" sibTransId="{D35BEB85-9844-4B96-B2A9-9BD85EB8734C}"/>
    <dgm:cxn modelId="{2989794F-C701-4591-911D-CA7E46AB6277}" type="presParOf" srcId="{5D210C55-8548-40CA-90EF-645AE38FBCA9}" destId="{B2BF44CF-4B0B-451F-AB2E-534DC755158C}" srcOrd="0" destOrd="0" presId="urn:microsoft.com/office/officeart/2009/layout/CircleArrowProcess"/>
    <dgm:cxn modelId="{DBDBC653-974E-4BA8-B2E2-2C7689962C9D}" type="presParOf" srcId="{B2BF44CF-4B0B-451F-AB2E-534DC755158C}" destId="{79AE7E95-78ED-426E-B733-5535E5E4F668}" srcOrd="0" destOrd="0" presId="urn:microsoft.com/office/officeart/2009/layout/CircleArrowProcess"/>
    <dgm:cxn modelId="{1D49C15A-60D9-45FD-8770-EBC70958FA6D}" type="presParOf" srcId="{5D210C55-8548-40CA-90EF-645AE38FBCA9}" destId="{CCBC0C68-B4F6-49FF-A607-FC17180E681E}" srcOrd="1" destOrd="0" presId="urn:microsoft.com/office/officeart/2009/layout/CircleArrowProcess"/>
    <dgm:cxn modelId="{D270BDE6-F104-4B0E-9DDA-63CBF0AE1F04}" type="presParOf" srcId="{5D210C55-8548-40CA-90EF-645AE38FBCA9}" destId="{207BC4B3-B90F-44E4-B4AF-4D62701748E8}" srcOrd="2" destOrd="0" presId="urn:microsoft.com/office/officeart/2009/layout/CircleArrowProcess"/>
    <dgm:cxn modelId="{7151A265-B6DE-432F-900B-D0A060363633}" type="presParOf" srcId="{207BC4B3-B90F-44E4-B4AF-4D62701748E8}" destId="{B9CE8DA7-2CE0-429D-B1F3-9CB4D973A4BB}" srcOrd="0" destOrd="0" presId="urn:microsoft.com/office/officeart/2009/layout/CircleArrowProcess"/>
    <dgm:cxn modelId="{B0B0FAF9-2CAE-4D94-BA9D-24344B666DDB}" type="presParOf" srcId="{5D210C55-8548-40CA-90EF-645AE38FBCA9}" destId="{84FBDAF6-D369-4097-A325-40B9B7756023}" srcOrd="3" destOrd="0" presId="urn:microsoft.com/office/officeart/2009/layout/CircleArrowProcess"/>
    <dgm:cxn modelId="{E32D6BA1-A51D-4ACA-879A-5335294EAAAC}" type="presParOf" srcId="{5D210C55-8548-40CA-90EF-645AE38FBCA9}" destId="{CA321F77-4596-4BEF-B01B-E2182ABEB18A}" srcOrd="4" destOrd="0" presId="urn:microsoft.com/office/officeart/2009/layout/CircleArrowProcess"/>
    <dgm:cxn modelId="{6BE77B61-5317-48EC-A9FF-3F31A3A7EB3D}" type="presParOf" srcId="{CA321F77-4596-4BEF-B01B-E2182ABEB18A}" destId="{7A085A7F-487A-41E8-9075-32A1534EAFEE}" srcOrd="0" destOrd="0" presId="urn:microsoft.com/office/officeart/2009/layout/CircleArrowProcess"/>
    <dgm:cxn modelId="{D95FB307-1497-4434-84FE-3D926CB51332}" type="presParOf" srcId="{5D210C55-8548-40CA-90EF-645AE38FBCA9}" destId="{FB04CC05-0630-40F1-83C6-7B41AC09B1E2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FF00D03-7159-43AA-B976-D4915AC5C24B}" type="doc">
      <dgm:prSet loTypeId="urn:microsoft.com/office/officeart/2008/layout/SquareAccentList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DC4F5CAE-EEB2-4F32-B933-39FCFF80A53D}">
      <dgm:prSet phldrT="[Текст]"/>
      <dgm:spPr/>
      <dgm:t>
        <a:bodyPr/>
        <a:lstStyle/>
        <a:p>
          <a:r>
            <a:rPr lang="ru-RU" b="1" u="none" strike="noStrike" smtClean="0">
              <a:effectLst/>
              <a:latin typeface="+mn-lt"/>
              <a:ea typeface="+mn-ea"/>
              <a:cs typeface="+mn-cs"/>
            </a:rPr>
            <a:t>ВЦП «Обеспечение государственного мониторинга сельских территорий»</a:t>
          </a:r>
          <a:endParaRPr lang="ru-RU" dirty="0"/>
        </a:p>
      </dgm:t>
    </dgm:pt>
    <dgm:pt modelId="{4661A379-017C-41F2-A03E-741607884646}" type="parTrans" cxnId="{2A80EC72-C461-467B-8C32-74AA2FD5335C}">
      <dgm:prSet/>
      <dgm:spPr/>
      <dgm:t>
        <a:bodyPr/>
        <a:lstStyle/>
        <a:p>
          <a:endParaRPr lang="ru-RU"/>
        </a:p>
      </dgm:t>
    </dgm:pt>
    <dgm:pt modelId="{05E51F5E-E783-4E87-B6A2-ACEC544BB642}" type="sibTrans" cxnId="{2A80EC72-C461-467B-8C32-74AA2FD5335C}">
      <dgm:prSet/>
      <dgm:spPr/>
      <dgm:t>
        <a:bodyPr/>
        <a:lstStyle/>
        <a:p>
          <a:endParaRPr lang="ru-RU"/>
        </a:p>
      </dgm:t>
    </dgm:pt>
    <dgm:pt modelId="{7068691F-98CB-4AC9-9D16-2CF8B4B6234E}">
      <dgm:prSet phldrT="[Текст]"/>
      <dgm:spPr/>
      <dgm:t>
        <a:bodyPr/>
        <a:lstStyle/>
        <a:p>
          <a:r>
            <a:rPr lang="ru-RU" dirty="0" smtClean="0"/>
            <a:t>Проведение сбора, анализа первичной информации не менее 50 % населенных пунктов, расположенных на с/т (115 тыс. </a:t>
          </a:r>
          <a:r>
            <a:rPr lang="ru-RU" dirty="0" err="1" smtClean="0"/>
            <a:t>ед</a:t>
          </a:r>
          <a:r>
            <a:rPr lang="ru-RU" dirty="0" smtClean="0"/>
            <a:t>).</a:t>
          </a:r>
          <a:endParaRPr lang="ru-RU" dirty="0"/>
        </a:p>
      </dgm:t>
    </dgm:pt>
    <dgm:pt modelId="{94017D17-F30C-407F-8EE1-5679F0E60B72}" type="parTrans" cxnId="{B649EEBF-7335-4A40-9361-900BEBA9B41A}">
      <dgm:prSet/>
      <dgm:spPr/>
      <dgm:t>
        <a:bodyPr/>
        <a:lstStyle/>
        <a:p>
          <a:endParaRPr lang="ru-RU"/>
        </a:p>
      </dgm:t>
    </dgm:pt>
    <dgm:pt modelId="{76A2D2F4-7A14-4C53-8023-1ED54C3171AD}" type="sibTrans" cxnId="{B649EEBF-7335-4A40-9361-900BEBA9B41A}">
      <dgm:prSet/>
      <dgm:spPr/>
      <dgm:t>
        <a:bodyPr/>
        <a:lstStyle/>
        <a:p>
          <a:endParaRPr lang="ru-RU"/>
        </a:p>
      </dgm:t>
    </dgm:pt>
    <dgm:pt modelId="{7229AAE8-26D7-4AE3-8431-D1B24B651766}">
      <dgm:prSet phldrT="[Текст]"/>
      <dgm:spPr/>
      <dgm:t>
        <a:bodyPr/>
        <a:lstStyle/>
        <a:p>
          <a:r>
            <a:rPr lang="ru-RU" dirty="0" smtClean="0"/>
            <a:t>Создание интерактивной открытой карты сельских территорий (с созданием личных кабинетов для руководителей населенных пунктов)</a:t>
          </a:r>
          <a:endParaRPr lang="ru-RU" dirty="0"/>
        </a:p>
      </dgm:t>
    </dgm:pt>
    <dgm:pt modelId="{5F56BF59-0410-4790-8541-49A65F806E52}" type="parTrans" cxnId="{A7724E6D-90E3-404E-AA84-287873BEB244}">
      <dgm:prSet/>
      <dgm:spPr/>
      <dgm:t>
        <a:bodyPr/>
        <a:lstStyle/>
        <a:p>
          <a:endParaRPr lang="ru-RU"/>
        </a:p>
      </dgm:t>
    </dgm:pt>
    <dgm:pt modelId="{60B87631-355A-46A5-99C7-4A1FF9C786DB}" type="sibTrans" cxnId="{A7724E6D-90E3-404E-AA84-287873BEB244}">
      <dgm:prSet/>
      <dgm:spPr/>
      <dgm:t>
        <a:bodyPr/>
        <a:lstStyle/>
        <a:p>
          <a:endParaRPr lang="ru-RU"/>
        </a:p>
      </dgm:t>
    </dgm:pt>
    <dgm:pt modelId="{FBE4C7FC-3054-4AE0-81C1-5268FF683F1F}">
      <dgm:prSet phldrT="[Текст]"/>
      <dgm:spPr/>
      <dgm:t>
        <a:bodyPr/>
        <a:lstStyle/>
        <a:p>
          <a:r>
            <a:rPr lang="ru-RU" dirty="0" smtClean="0"/>
            <a:t>Разработка нормативных и методических документов, направленных на эффективную реализацию Госпрограммы </a:t>
          </a:r>
          <a:endParaRPr lang="ru-RU" dirty="0"/>
        </a:p>
      </dgm:t>
    </dgm:pt>
    <dgm:pt modelId="{EF4639FC-8016-47F1-826C-C4FB933DA119}" type="parTrans" cxnId="{4F8C8A2B-8B24-4C88-B871-950CF8281490}">
      <dgm:prSet/>
      <dgm:spPr/>
      <dgm:t>
        <a:bodyPr/>
        <a:lstStyle/>
        <a:p>
          <a:endParaRPr lang="ru-RU"/>
        </a:p>
      </dgm:t>
    </dgm:pt>
    <dgm:pt modelId="{3CA134B3-12FE-4C3D-BD1F-07AE3A9E3A73}" type="sibTrans" cxnId="{4F8C8A2B-8B24-4C88-B871-950CF8281490}">
      <dgm:prSet/>
      <dgm:spPr/>
      <dgm:t>
        <a:bodyPr/>
        <a:lstStyle/>
        <a:p>
          <a:endParaRPr lang="ru-RU"/>
        </a:p>
      </dgm:t>
    </dgm:pt>
    <dgm:pt modelId="{26D9B812-449A-486D-A891-4DF17BF42316}">
      <dgm:prSet phldrT="[Текст]"/>
      <dgm:spPr/>
      <dgm:t>
        <a:bodyPr/>
        <a:lstStyle/>
        <a:p>
          <a:r>
            <a:rPr lang="ru-RU" b="1" u="none" strike="noStrike" dirty="0" smtClean="0">
              <a:effectLst/>
              <a:latin typeface="+mn-lt"/>
              <a:ea typeface="+mn-ea"/>
              <a:cs typeface="+mn-cs"/>
            </a:rPr>
            <a:t>ВЦП «Аналитическая и информационная поддержка комплексного развития сельских территорий»</a:t>
          </a:r>
          <a:endParaRPr lang="ru-RU" dirty="0"/>
        </a:p>
      </dgm:t>
    </dgm:pt>
    <dgm:pt modelId="{52255924-575C-4561-806B-BBD7572E0887}" type="parTrans" cxnId="{A8B5CC3F-3E32-433F-A055-7F1B7A21DE00}">
      <dgm:prSet/>
      <dgm:spPr/>
      <dgm:t>
        <a:bodyPr/>
        <a:lstStyle/>
        <a:p>
          <a:endParaRPr lang="ru-RU"/>
        </a:p>
      </dgm:t>
    </dgm:pt>
    <dgm:pt modelId="{E2F95757-A25B-463D-A9A6-4464318FB9E1}" type="sibTrans" cxnId="{A8B5CC3F-3E32-433F-A055-7F1B7A21DE00}">
      <dgm:prSet/>
      <dgm:spPr/>
      <dgm:t>
        <a:bodyPr/>
        <a:lstStyle/>
        <a:p>
          <a:endParaRPr lang="ru-RU"/>
        </a:p>
      </dgm:t>
    </dgm:pt>
    <dgm:pt modelId="{B6D90B88-659C-49AA-91F2-F98EFF581DC0}">
      <dgm:prSet phldrT="[Текст]"/>
      <dgm:spPr/>
      <dgm:t>
        <a:bodyPr/>
        <a:lstStyle/>
        <a:p>
          <a:r>
            <a:rPr lang="ru-RU" dirty="0" smtClean="0"/>
            <a:t>Расширение возможностей вовлечения граждан в реализацию Госпрограммы</a:t>
          </a:r>
          <a:endParaRPr lang="ru-RU" dirty="0"/>
        </a:p>
      </dgm:t>
    </dgm:pt>
    <dgm:pt modelId="{B949D0DC-5A45-49DB-9B3F-00283A1AA00A}" type="parTrans" cxnId="{D762C026-ABBF-4181-846E-CECA8785A4AA}">
      <dgm:prSet/>
      <dgm:spPr/>
      <dgm:t>
        <a:bodyPr/>
        <a:lstStyle/>
        <a:p>
          <a:endParaRPr lang="ru-RU"/>
        </a:p>
      </dgm:t>
    </dgm:pt>
    <dgm:pt modelId="{EA374725-D485-4E07-AC75-9632F86DA283}" type="sibTrans" cxnId="{D762C026-ABBF-4181-846E-CECA8785A4AA}">
      <dgm:prSet/>
      <dgm:spPr/>
      <dgm:t>
        <a:bodyPr/>
        <a:lstStyle/>
        <a:p>
          <a:endParaRPr lang="ru-RU"/>
        </a:p>
      </dgm:t>
    </dgm:pt>
    <dgm:pt modelId="{32F7428F-4D5C-477B-8FD5-0B02DFF909F7}">
      <dgm:prSet phldrT="[Текст]"/>
      <dgm:spPr/>
      <dgm:t>
        <a:bodyPr/>
        <a:lstStyle/>
        <a:p>
          <a:r>
            <a:rPr lang="ru-RU" dirty="0" smtClean="0"/>
            <a:t>Обучение органов власти вопросам разработки и реализации проектов</a:t>
          </a:r>
          <a:endParaRPr lang="ru-RU" dirty="0"/>
        </a:p>
      </dgm:t>
    </dgm:pt>
    <dgm:pt modelId="{27A35CB2-079C-45B0-BE13-C52A83073B6B}" type="parTrans" cxnId="{80963229-9300-4699-B26D-DE76D291BDA4}">
      <dgm:prSet/>
      <dgm:spPr/>
      <dgm:t>
        <a:bodyPr/>
        <a:lstStyle/>
        <a:p>
          <a:endParaRPr lang="ru-RU"/>
        </a:p>
      </dgm:t>
    </dgm:pt>
    <dgm:pt modelId="{664E83E8-0A96-4700-AE44-178AADFD58B2}" type="sibTrans" cxnId="{80963229-9300-4699-B26D-DE76D291BDA4}">
      <dgm:prSet/>
      <dgm:spPr/>
      <dgm:t>
        <a:bodyPr/>
        <a:lstStyle/>
        <a:p>
          <a:endParaRPr lang="ru-RU"/>
        </a:p>
      </dgm:t>
    </dgm:pt>
    <dgm:pt modelId="{BC780236-843E-4376-B283-3C14FAC9F5D7}">
      <dgm:prSet phldrT="[Текст]"/>
      <dgm:spPr/>
      <dgm:t>
        <a:bodyPr/>
        <a:lstStyle/>
        <a:p>
          <a:r>
            <a:rPr lang="ru-RU" dirty="0" smtClean="0"/>
            <a:t>Проведение ежегодных мероприятий, направленных </a:t>
          </a:r>
          <a:br>
            <a:rPr lang="ru-RU" dirty="0" smtClean="0"/>
          </a:br>
          <a:r>
            <a:rPr lang="ru-RU" dirty="0" smtClean="0"/>
            <a:t>на популяризацию и поощрение достижений в сфере комплексного развития сельских территорий</a:t>
          </a:r>
          <a:endParaRPr lang="ru-RU" dirty="0"/>
        </a:p>
      </dgm:t>
    </dgm:pt>
    <dgm:pt modelId="{878EEFFC-325A-4310-B2BD-73D64EBFD105}" type="parTrans" cxnId="{12946C73-0D4F-4039-A8BF-CFBB8A8714AD}">
      <dgm:prSet/>
      <dgm:spPr/>
      <dgm:t>
        <a:bodyPr/>
        <a:lstStyle/>
        <a:p>
          <a:endParaRPr lang="ru-RU"/>
        </a:p>
      </dgm:t>
    </dgm:pt>
    <dgm:pt modelId="{3520F95E-B98A-4503-9A4F-7CAC442750DF}" type="sibTrans" cxnId="{12946C73-0D4F-4039-A8BF-CFBB8A8714AD}">
      <dgm:prSet/>
      <dgm:spPr/>
      <dgm:t>
        <a:bodyPr/>
        <a:lstStyle/>
        <a:p>
          <a:endParaRPr lang="ru-RU"/>
        </a:p>
      </dgm:t>
    </dgm:pt>
    <dgm:pt modelId="{D8ED5EB5-43D9-4F9E-A8B9-D49E276729F8}" type="pres">
      <dgm:prSet presAssocID="{BFF00D03-7159-43AA-B976-D4915AC5C24B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A31DF2C-6149-45F9-A642-392F6F766DBA}" type="pres">
      <dgm:prSet presAssocID="{DC4F5CAE-EEB2-4F32-B933-39FCFF80A53D}" presName="root" presStyleCnt="0">
        <dgm:presLayoutVars>
          <dgm:chMax/>
          <dgm:chPref/>
        </dgm:presLayoutVars>
      </dgm:prSet>
      <dgm:spPr/>
    </dgm:pt>
    <dgm:pt modelId="{982BE8CA-FF5E-4CE3-BBE2-9A70CB26F999}" type="pres">
      <dgm:prSet presAssocID="{DC4F5CAE-EEB2-4F32-B933-39FCFF80A53D}" presName="rootComposite" presStyleCnt="0">
        <dgm:presLayoutVars/>
      </dgm:prSet>
      <dgm:spPr/>
    </dgm:pt>
    <dgm:pt modelId="{EF13469D-9084-4F7A-9D7F-E8CEA458125E}" type="pres">
      <dgm:prSet presAssocID="{DC4F5CAE-EEB2-4F32-B933-39FCFF80A53D}" presName="ParentAccent" presStyleLbl="alignNode1" presStyleIdx="0" presStyleCnt="2" custScaleX="99399" custScaleY="158485" custLinFactNeighborX="-324" custLinFactNeighborY="24737"/>
      <dgm:spPr>
        <a:ln>
          <a:noFill/>
        </a:ln>
      </dgm:spPr>
    </dgm:pt>
    <dgm:pt modelId="{0B60DDDD-28D4-42EB-AEFF-490376551F79}" type="pres">
      <dgm:prSet presAssocID="{DC4F5CAE-EEB2-4F32-B933-39FCFF80A53D}" presName="ParentSmallAccent" presStyleLbl="fgAcc1" presStyleIdx="0" presStyleCnt="2" custLinFactX="1341646" custLinFactY="200000" custLinFactNeighborX="1400000" custLinFactNeighborY="216963"/>
      <dgm:spPr>
        <a:noFill/>
        <a:ln>
          <a:noFill/>
        </a:ln>
      </dgm:spPr>
    </dgm:pt>
    <dgm:pt modelId="{26B2738E-4F90-4156-AEF8-880229354A58}" type="pres">
      <dgm:prSet presAssocID="{DC4F5CAE-EEB2-4F32-B933-39FCFF80A53D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DA883-851A-4D3E-B3B6-00484E937687}" type="pres">
      <dgm:prSet presAssocID="{DC4F5CAE-EEB2-4F32-B933-39FCFF80A53D}" presName="childShape" presStyleCnt="0">
        <dgm:presLayoutVars>
          <dgm:chMax val="0"/>
          <dgm:chPref val="0"/>
        </dgm:presLayoutVars>
      </dgm:prSet>
      <dgm:spPr/>
    </dgm:pt>
    <dgm:pt modelId="{90901B2B-BBAA-441D-8823-9B499D7758B2}" type="pres">
      <dgm:prSet presAssocID="{7068691F-98CB-4AC9-9D16-2CF8B4B6234E}" presName="childComposite" presStyleCnt="0">
        <dgm:presLayoutVars>
          <dgm:chMax val="0"/>
          <dgm:chPref val="0"/>
        </dgm:presLayoutVars>
      </dgm:prSet>
      <dgm:spPr/>
    </dgm:pt>
    <dgm:pt modelId="{4E79E3A2-1DCA-4FD1-A3C5-2E8D01092F27}" type="pres">
      <dgm:prSet presAssocID="{7068691F-98CB-4AC9-9D16-2CF8B4B6234E}" presName="ChildAccent" presStyleLbl="solidFgAcc1" presStyleIdx="0" presStyleCnt="6"/>
      <dgm:spPr/>
    </dgm:pt>
    <dgm:pt modelId="{E1170F03-36FA-4A23-A278-9C54E23AEED9}" type="pres">
      <dgm:prSet presAssocID="{7068691F-98CB-4AC9-9D16-2CF8B4B6234E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A78671-8A24-4695-89A4-38F59FC53291}" type="pres">
      <dgm:prSet presAssocID="{7229AAE8-26D7-4AE3-8431-D1B24B651766}" presName="childComposite" presStyleCnt="0">
        <dgm:presLayoutVars>
          <dgm:chMax val="0"/>
          <dgm:chPref val="0"/>
        </dgm:presLayoutVars>
      </dgm:prSet>
      <dgm:spPr/>
    </dgm:pt>
    <dgm:pt modelId="{CAC7C3D0-31DB-4EC2-AD61-CB414CCC340A}" type="pres">
      <dgm:prSet presAssocID="{7229AAE8-26D7-4AE3-8431-D1B24B651766}" presName="ChildAccent" presStyleLbl="solidFgAcc1" presStyleIdx="1" presStyleCnt="6"/>
      <dgm:spPr/>
    </dgm:pt>
    <dgm:pt modelId="{57ED72F0-0A4D-4506-BC9D-DCA110DE9CC7}" type="pres">
      <dgm:prSet presAssocID="{7229AAE8-26D7-4AE3-8431-D1B24B651766}" presName="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51D26-F4E9-4034-A7F4-6719BFF87D68}" type="pres">
      <dgm:prSet presAssocID="{FBE4C7FC-3054-4AE0-81C1-5268FF683F1F}" presName="childComposite" presStyleCnt="0">
        <dgm:presLayoutVars>
          <dgm:chMax val="0"/>
          <dgm:chPref val="0"/>
        </dgm:presLayoutVars>
      </dgm:prSet>
      <dgm:spPr/>
    </dgm:pt>
    <dgm:pt modelId="{F53A5E69-5DB5-4667-A19E-770E3FE9A064}" type="pres">
      <dgm:prSet presAssocID="{FBE4C7FC-3054-4AE0-81C1-5268FF683F1F}" presName="ChildAccent" presStyleLbl="solidFgAcc1" presStyleIdx="2" presStyleCnt="6"/>
      <dgm:spPr/>
    </dgm:pt>
    <dgm:pt modelId="{C8EAB397-8B5C-43E6-A179-BFAA7DDD976B}" type="pres">
      <dgm:prSet presAssocID="{FBE4C7FC-3054-4AE0-81C1-5268FF683F1F}" presName="Child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DEAEA-EBA6-4AD3-90FE-ED58B1ACEB8C}" type="pres">
      <dgm:prSet presAssocID="{26D9B812-449A-486D-A891-4DF17BF42316}" presName="root" presStyleCnt="0">
        <dgm:presLayoutVars>
          <dgm:chMax/>
          <dgm:chPref/>
        </dgm:presLayoutVars>
      </dgm:prSet>
      <dgm:spPr/>
    </dgm:pt>
    <dgm:pt modelId="{2CBEB5D5-666C-4A5A-8DC5-EB5A82EB0769}" type="pres">
      <dgm:prSet presAssocID="{26D9B812-449A-486D-A891-4DF17BF42316}" presName="rootComposite" presStyleCnt="0">
        <dgm:presLayoutVars/>
      </dgm:prSet>
      <dgm:spPr/>
    </dgm:pt>
    <dgm:pt modelId="{74D8E64B-59B5-48E6-AC7B-E3EB6BAB60CD}" type="pres">
      <dgm:prSet presAssocID="{26D9B812-449A-486D-A891-4DF17BF42316}" presName="ParentAccent" presStyleLbl="alignNode1" presStyleIdx="1" presStyleCnt="2" custScaleY="164238" custLinFactNeighborX="84" custLinFactNeighborY="21572"/>
      <dgm:spPr/>
    </dgm:pt>
    <dgm:pt modelId="{7D193E8D-CD33-4C1B-807E-2E6A0B30AE53}" type="pres">
      <dgm:prSet presAssocID="{26D9B812-449A-486D-A891-4DF17BF42316}" presName="ParentSmallAccent" presStyleLbl="fgAcc1" presStyleIdx="1" presStyleCnt="2" custLinFactX="600000" custLinFactY="140291" custLinFactNeighborX="606265" custLinFactNeighborY="200000"/>
      <dgm:spPr>
        <a:noFill/>
        <a:ln>
          <a:noFill/>
        </a:ln>
      </dgm:spPr>
    </dgm:pt>
    <dgm:pt modelId="{AF0F006E-0026-4FD5-AD15-854A9AAEDD31}" type="pres">
      <dgm:prSet presAssocID="{26D9B812-449A-486D-A891-4DF17BF42316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2BCBC2-E6F9-4482-B3CF-40A9765C77D7}" type="pres">
      <dgm:prSet presAssocID="{26D9B812-449A-486D-A891-4DF17BF42316}" presName="childShape" presStyleCnt="0">
        <dgm:presLayoutVars>
          <dgm:chMax val="0"/>
          <dgm:chPref val="0"/>
        </dgm:presLayoutVars>
      </dgm:prSet>
      <dgm:spPr/>
    </dgm:pt>
    <dgm:pt modelId="{436FC1C4-B2D4-4760-BD69-871E0C47557D}" type="pres">
      <dgm:prSet presAssocID="{B6D90B88-659C-49AA-91F2-F98EFF581DC0}" presName="childComposite" presStyleCnt="0">
        <dgm:presLayoutVars>
          <dgm:chMax val="0"/>
          <dgm:chPref val="0"/>
        </dgm:presLayoutVars>
      </dgm:prSet>
      <dgm:spPr/>
    </dgm:pt>
    <dgm:pt modelId="{C4387D2A-BBC2-4FCB-A050-004B8193D06C}" type="pres">
      <dgm:prSet presAssocID="{B6D90B88-659C-49AA-91F2-F98EFF581DC0}" presName="ChildAccent" presStyleLbl="solidFgAcc1" presStyleIdx="3" presStyleCnt="6"/>
      <dgm:spPr/>
    </dgm:pt>
    <dgm:pt modelId="{015B0C6A-7E86-42ED-ABD9-74B37CB1CA94}" type="pres">
      <dgm:prSet presAssocID="{B6D90B88-659C-49AA-91F2-F98EFF581DC0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46CA6F-6588-4B4E-BB99-EDD11FB0D175}" type="pres">
      <dgm:prSet presAssocID="{32F7428F-4D5C-477B-8FD5-0B02DFF909F7}" presName="childComposite" presStyleCnt="0">
        <dgm:presLayoutVars>
          <dgm:chMax val="0"/>
          <dgm:chPref val="0"/>
        </dgm:presLayoutVars>
      </dgm:prSet>
      <dgm:spPr/>
    </dgm:pt>
    <dgm:pt modelId="{92FC520D-B9C6-44AB-A70D-CF81D16A09DA}" type="pres">
      <dgm:prSet presAssocID="{32F7428F-4D5C-477B-8FD5-0B02DFF909F7}" presName="ChildAccent" presStyleLbl="solidFgAcc1" presStyleIdx="4" presStyleCnt="6"/>
      <dgm:spPr/>
    </dgm:pt>
    <dgm:pt modelId="{1A4CF84D-D17F-44AC-811D-BADAFDE2CEE2}" type="pres">
      <dgm:prSet presAssocID="{32F7428F-4D5C-477B-8FD5-0B02DFF909F7}" presName="Child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9BDCB-E4FE-49D9-8776-66644826CE63}" type="pres">
      <dgm:prSet presAssocID="{BC780236-843E-4376-B283-3C14FAC9F5D7}" presName="childComposite" presStyleCnt="0">
        <dgm:presLayoutVars>
          <dgm:chMax val="0"/>
          <dgm:chPref val="0"/>
        </dgm:presLayoutVars>
      </dgm:prSet>
      <dgm:spPr/>
    </dgm:pt>
    <dgm:pt modelId="{1CF999E1-E315-4A49-B331-CEE377D9723E}" type="pres">
      <dgm:prSet presAssocID="{BC780236-843E-4376-B283-3C14FAC9F5D7}" presName="ChildAccent" presStyleLbl="solidFgAcc1" presStyleIdx="5" presStyleCnt="6"/>
      <dgm:spPr/>
    </dgm:pt>
    <dgm:pt modelId="{276E6922-7995-4D9D-9F82-4D155B64A982}" type="pres">
      <dgm:prSet presAssocID="{BC780236-843E-4376-B283-3C14FAC9F5D7}" presName="Child" presStyleLbl="revTx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B5CC3F-3E32-433F-A055-7F1B7A21DE00}" srcId="{BFF00D03-7159-43AA-B976-D4915AC5C24B}" destId="{26D9B812-449A-486D-A891-4DF17BF42316}" srcOrd="1" destOrd="0" parTransId="{52255924-575C-4561-806B-BBD7572E0887}" sibTransId="{E2F95757-A25B-463D-A9A6-4464318FB9E1}"/>
    <dgm:cxn modelId="{7B667062-8085-4BAE-A59C-7A6A04FEB2A9}" type="presOf" srcId="{BC780236-843E-4376-B283-3C14FAC9F5D7}" destId="{276E6922-7995-4D9D-9F82-4D155B64A982}" srcOrd="0" destOrd="0" presId="urn:microsoft.com/office/officeart/2008/layout/SquareAccentList"/>
    <dgm:cxn modelId="{C50826BF-71B6-44AD-9924-AAA23268A80E}" type="presOf" srcId="{7229AAE8-26D7-4AE3-8431-D1B24B651766}" destId="{57ED72F0-0A4D-4506-BC9D-DCA110DE9CC7}" srcOrd="0" destOrd="0" presId="urn:microsoft.com/office/officeart/2008/layout/SquareAccentList"/>
    <dgm:cxn modelId="{A7724E6D-90E3-404E-AA84-287873BEB244}" srcId="{DC4F5CAE-EEB2-4F32-B933-39FCFF80A53D}" destId="{7229AAE8-26D7-4AE3-8431-D1B24B651766}" srcOrd="1" destOrd="0" parTransId="{5F56BF59-0410-4790-8541-49A65F806E52}" sibTransId="{60B87631-355A-46A5-99C7-4A1FF9C786DB}"/>
    <dgm:cxn modelId="{8D298773-3320-43D0-BA42-40494A99588B}" type="presOf" srcId="{DC4F5CAE-EEB2-4F32-B933-39FCFF80A53D}" destId="{26B2738E-4F90-4156-AEF8-880229354A58}" srcOrd="0" destOrd="0" presId="urn:microsoft.com/office/officeart/2008/layout/SquareAccentList"/>
    <dgm:cxn modelId="{0937716D-7E3B-4C5D-96F5-C39E127D0E2C}" type="presOf" srcId="{32F7428F-4D5C-477B-8FD5-0B02DFF909F7}" destId="{1A4CF84D-D17F-44AC-811D-BADAFDE2CEE2}" srcOrd="0" destOrd="0" presId="urn:microsoft.com/office/officeart/2008/layout/SquareAccentList"/>
    <dgm:cxn modelId="{170C3818-138C-4B16-8083-38FFF7865D16}" type="presOf" srcId="{BFF00D03-7159-43AA-B976-D4915AC5C24B}" destId="{D8ED5EB5-43D9-4F9E-A8B9-D49E276729F8}" srcOrd="0" destOrd="0" presId="urn:microsoft.com/office/officeart/2008/layout/SquareAccentList"/>
    <dgm:cxn modelId="{C7716D14-F5FB-4200-9B0C-326424285A1F}" type="presOf" srcId="{FBE4C7FC-3054-4AE0-81C1-5268FF683F1F}" destId="{C8EAB397-8B5C-43E6-A179-BFAA7DDD976B}" srcOrd="0" destOrd="0" presId="urn:microsoft.com/office/officeart/2008/layout/SquareAccentList"/>
    <dgm:cxn modelId="{A8A40421-9960-4303-9510-E1388A6649FF}" type="presOf" srcId="{B6D90B88-659C-49AA-91F2-F98EFF581DC0}" destId="{015B0C6A-7E86-42ED-ABD9-74B37CB1CA94}" srcOrd="0" destOrd="0" presId="urn:microsoft.com/office/officeart/2008/layout/SquareAccentList"/>
    <dgm:cxn modelId="{80963229-9300-4699-B26D-DE76D291BDA4}" srcId="{26D9B812-449A-486D-A891-4DF17BF42316}" destId="{32F7428F-4D5C-477B-8FD5-0B02DFF909F7}" srcOrd="1" destOrd="0" parTransId="{27A35CB2-079C-45B0-BE13-C52A83073B6B}" sibTransId="{664E83E8-0A96-4700-AE44-178AADFD58B2}"/>
    <dgm:cxn modelId="{4F8C8A2B-8B24-4C88-B871-950CF8281490}" srcId="{DC4F5CAE-EEB2-4F32-B933-39FCFF80A53D}" destId="{FBE4C7FC-3054-4AE0-81C1-5268FF683F1F}" srcOrd="2" destOrd="0" parTransId="{EF4639FC-8016-47F1-826C-C4FB933DA119}" sibTransId="{3CA134B3-12FE-4C3D-BD1F-07AE3A9E3A73}"/>
    <dgm:cxn modelId="{C764B037-A418-4640-8DD4-92C6D653ADFA}" type="presOf" srcId="{26D9B812-449A-486D-A891-4DF17BF42316}" destId="{AF0F006E-0026-4FD5-AD15-854A9AAEDD31}" srcOrd="0" destOrd="0" presId="urn:microsoft.com/office/officeart/2008/layout/SquareAccentList"/>
    <dgm:cxn modelId="{12946C73-0D4F-4039-A8BF-CFBB8A8714AD}" srcId="{26D9B812-449A-486D-A891-4DF17BF42316}" destId="{BC780236-843E-4376-B283-3C14FAC9F5D7}" srcOrd="2" destOrd="0" parTransId="{878EEFFC-325A-4310-B2BD-73D64EBFD105}" sibTransId="{3520F95E-B98A-4503-9A4F-7CAC442750DF}"/>
    <dgm:cxn modelId="{2A80EC72-C461-467B-8C32-74AA2FD5335C}" srcId="{BFF00D03-7159-43AA-B976-D4915AC5C24B}" destId="{DC4F5CAE-EEB2-4F32-B933-39FCFF80A53D}" srcOrd="0" destOrd="0" parTransId="{4661A379-017C-41F2-A03E-741607884646}" sibTransId="{05E51F5E-E783-4E87-B6A2-ACEC544BB642}"/>
    <dgm:cxn modelId="{D762C026-ABBF-4181-846E-CECA8785A4AA}" srcId="{26D9B812-449A-486D-A891-4DF17BF42316}" destId="{B6D90B88-659C-49AA-91F2-F98EFF581DC0}" srcOrd="0" destOrd="0" parTransId="{B949D0DC-5A45-49DB-9B3F-00283A1AA00A}" sibTransId="{EA374725-D485-4E07-AC75-9632F86DA283}"/>
    <dgm:cxn modelId="{75683A9B-6511-4971-A81B-0A1B5FD283F7}" type="presOf" srcId="{7068691F-98CB-4AC9-9D16-2CF8B4B6234E}" destId="{E1170F03-36FA-4A23-A278-9C54E23AEED9}" srcOrd="0" destOrd="0" presId="urn:microsoft.com/office/officeart/2008/layout/SquareAccentList"/>
    <dgm:cxn modelId="{B649EEBF-7335-4A40-9361-900BEBA9B41A}" srcId="{DC4F5CAE-EEB2-4F32-B933-39FCFF80A53D}" destId="{7068691F-98CB-4AC9-9D16-2CF8B4B6234E}" srcOrd="0" destOrd="0" parTransId="{94017D17-F30C-407F-8EE1-5679F0E60B72}" sibTransId="{76A2D2F4-7A14-4C53-8023-1ED54C3171AD}"/>
    <dgm:cxn modelId="{BF894764-C1DB-4CB3-A27F-9B9DA38E9044}" type="presParOf" srcId="{D8ED5EB5-43D9-4F9E-A8B9-D49E276729F8}" destId="{AA31DF2C-6149-45F9-A642-392F6F766DBA}" srcOrd="0" destOrd="0" presId="urn:microsoft.com/office/officeart/2008/layout/SquareAccentList"/>
    <dgm:cxn modelId="{214929F9-0F88-4E8C-9061-99A4022C93FB}" type="presParOf" srcId="{AA31DF2C-6149-45F9-A642-392F6F766DBA}" destId="{982BE8CA-FF5E-4CE3-BBE2-9A70CB26F999}" srcOrd="0" destOrd="0" presId="urn:microsoft.com/office/officeart/2008/layout/SquareAccentList"/>
    <dgm:cxn modelId="{F1BD5347-B1B7-476D-8104-D8B1E3DAF2B7}" type="presParOf" srcId="{982BE8CA-FF5E-4CE3-BBE2-9A70CB26F999}" destId="{EF13469D-9084-4F7A-9D7F-E8CEA458125E}" srcOrd="0" destOrd="0" presId="urn:microsoft.com/office/officeart/2008/layout/SquareAccentList"/>
    <dgm:cxn modelId="{E6B898A4-0C26-498E-9ED2-515B00E85737}" type="presParOf" srcId="{982BE8CA-FF5E-4CE3-BBE2-9A70CB26F999}" destId="{0B60DDDD-28D4-42EB-AEFF-490376551F79}" srcOrd="1" destOrd="0" presId="urn:microsoft.com/office/officeart/2008/layout/SquareAccentList"/>
    <dgm:cxn modelId="{A538780C-4857-4E20-A23E-1D2429A4EAB2}" type="presParOf" srcId="{982BE8CA-FF5E-4CE3-BBE2-9A70CB26F999}" destId="{26B2738E-4F90-4156-AEF8-880229354A58}" srcOrd="2" destOrd="0" presId="urn:microsoft.com/office/officeart/2008/layout/SquareAccentList"/>
    <dgm:cxn modelId="{189FF4BA-23F4-42BE-A280-F4D1B10D3A40}" type="presParOf" srcId="{AA31DF2C-6149-45F9-A642-392F6F766DBA}" destId="{3C8DA883-851A-4D3E-B3B6-00484E937687}" srcOrd="1" destOrd="0" presId="urn:microsoft.com/office/officeart/2008/layout/SquareAccentList"/>
    <dgm:cxn modelId="{4C67FEBA-56B6-4B7C-BD39-1F54A3B695C3}" type="presParOf" srcId="{3C8DA883-851A-4D3E-B3B6-00484E937687}" destId="{90901B2B-BBAA-441D-8823-9B499D7758B2}" srcOrd="0" destOrd="0" presId="urn:microsoft.com/office/officeart/2008/layout/SquareAccentList"/>
    <dgm:cxn modelId="{F5185941-07ED-4448-8FA4-B8318E482B1A}" type="presParOf" srcId="{90901B2B-BBAA-441D-8823-9B499D7758B2}" destId="{4E79E3A2-1DCA-4FD1-A3C5-2E8D01092F27}" srcOrd="0" destOrd="0" presId="urn:microsoft.com/office/officeart/2008/layout/SquareAccentList"/>
    <dgm:cxn modelId="{12B2BDD8-12F8-4E83-A726-290854787B9F}" type="presParOf" srcId="{90901B2B-BBAA-441D-8823-9B499D7758B2}" destId="{E1170F03-36FA-4A23-A278-9C54E23AEED9}" srcOrd="1" destOrd="0" presId="urn:microsoft.com/office/officeart/2008/layout/SquareAccentList"/>
    <dgm:cxn modelId="{30950253-7D7F-4B41-9AFF-D4D2B42A2D31}" type="presParOf" srcId="{3C8DA883-851A-4D3E-B3B6-00484E937687}" destId="{61A78671-8A24-4695-89A4-38F59FC53291}" srcOrd="1" destOrd="0" presId="urn:microsoft.com/office/officeart/2008/layout/SquareAccentList"/>
    <dgm:cxn modelId="{0895D4DD-4E5D-4AAD-A0CB-C4DE58ABEC87}" type="presParOf" srcId="{61A78671-8A24-4695-89A4-38F59FC53291}" destId="{CAC7C3D0-31DB-4EC2-AD61-CB414CCC340A}" srcOrd="0" destOrd="0" presId="urn:microsoft.com/office/officeart/2008/layout/SquareAccentList"/>
    <dgm:cxn modelId="{0DC613C5-D094-4D84-84E5-BD5E291FFF9C}" type="presParOf" srcId="{61A78671-8A24-4695-89A4-38F59FC53291}" destId="{57ED72F0-0A4D-4506-BC9D-DCA110DE9CC7}" srcOrd="1" destOrd="0" presId="urn:microsoft.com/office/officeart/2008/layout/SquareAccentList"/>
    <dgm:cxn modelId="{57E24FBA-C918-4FFC-B8E4-B55ECFEF9686}" type="presParOf" srcId="{3C8DA883-851A-4D3E-B3B6-00484E937687}" destId="{F2C51D26-F4E9-4034-A7F4-6719BFF87D68}" srcOrd="2" destOrd="0" presId="urn:microsoft.com/office/officeart/2008/layout/SquareAccentList"/>
    <dgm:cxn modelId="{4F324197-F5AE-4ED2-8EA2-57C16842732F}" type="presParOf" srcId="{F2C51D26-F4E9-4034-A7F4-6719BFF87D68}" destId="{F53A5E69-5DB5-4667-A19E-770E3FE9A064}" srcOrd="0" destOrd="0" presId="urn:microsoft.com/office/officeart/2008/layout/SquareAccentList"/>
    <dgm:cxn modelId="{DE4B0ACA-4707-4AB3-8D13-58DC54B296F1}" type="presParOf" srcId="{F2C51D26-F4E9-4034-A7F4-6719BFF87D68}" destId="{C8EAB397-8B5C-43E6-A179-BFAA7DDD976B}" srcOrd="1" destOrd="0" presId="urn:microsoft.com/office/officeart/2008/layout/SquareAccentList"/>
    <dgm:cxn modelId="{81131BB1-3971-4FDD-83E1-5A47657C0343}" type="presParOf" srcId="{D8ED5EB5-43D9-4F9E-A8B9-D49E276729F8}" destId="{76FDEAEA-EBA6-4AD3-90FE-ED58B1ACEB8C}" srcOrd="1" destOrd="0" presId="urn:microsoft.com/office/officeart/2008/layout/SquareAccentList"/>
    <dgm:cxn modelId="{B7C5B062-1C1C-4440-A363-8CA27CCFE2EE}" type="presParOf" srcId="{76FDEAEA-EBA6-4AD3-90FE-ED58B1ACEB8C}" destId="{2CBEB5D5-666C-4A5A-8DC5-EB5A82EB0769}" srcOrd="0" destOrd="0" presId="urn:microsoft.com/office/officeart/2008/layout/SquareAccentList"/>
    <dgm:cxn modelId="{08D849E2-73ED-4C66-AEA4-93D785E373EE}" type="presParOf" srcId="{2CBEB5D5-666C-4A5A-8DC5-EB5A82EB0769}" destId="{74D8E64B-59B5-48E6-AC7B-E3EB6BAB60CD}" srcOrd="0" destOrd="0" presId="urn:microsoft.com/office/officeart/2008/layout/SquareAccentList"/>
    <dgm:cxn modelId="{3EB43274-9F7B-48CB-B04C-DB04D11372C4}" type="presParOf" srcId="{2CBEB5D5-666C-4A5A-8DC5-EB5A82EB0769}" destId="{7D193E8D-CD33-4C1B-807E-2E6A0B30AE53}" srcOrd="1" destOrd="0" presId="urn:microsoft.com/office/officeart/2008/layout/SquareAccentList"/>
    <dgm:cxn modelId="{A3161EB4-D08F-47D4-A67C-B8E3E548A895}" type="presParOf" srcId="{2CBEB5D5-666C-4A5A-8DC5-EB5A82EB0769}" destId="{AF0F006E-0026-4FD5-AD15-854A9AAEDD31}" srcOrd="2" destOrd="0" presId="urn:microsoft.com/office/officeart/2008/layout/SquareAccentList"/>
    <dgm:cxn modelId="{70647EBA-E7AB-49B1-B050-4EF633C21D2E}" type="presParOf" srcId="{76FDEAEA-EBA6-4AD3-90FE-ED58B1ACEB8C}" destId="{8C2BCBC2-E6F9-4482-B3CF-40A9765C77D7}" srcOrd="1" destOrd="0" presId="urn:microsoft.com/office/officeart/2008/layout/SquareAccentList"/>
    <dgm:cxn modelId="{07774902-ED5C-4961-B619-80A2A5DD942B}" type="presParOf" srcId="{8C2BCBC2-E6F9-4482-B3CF-40A9765C77D7}" destId="{436FC1C4-B2D4-4760-BD69-871E0C47557D}" srcOrd="0" destOrd="0" presId="urn:microsoft.com/office/officeart/2008/layout/SquareAccentList"/>
    <dgm:cxn modelId="{7378B958-976F-4E99-B3DF-B17C55A36162}" type="presParOf" srcId="{436FC1C4-B2D4-4760-BD69-871E0C47557D}" destId="{C4387D2A-BBC2-4FCB-A050-004B8193D06C}" srcOrd="0" destOrd="0" presId="urn:microsoft.com/office/officeart/2008/layout/SquareAccentList"/>
    <dgm:cxn modelId="{E7D4401C-6EE9-4418-9128-FDD4DBCD2F66}" type="presParOf" srcId="{436FC1C4-B2D4-4760-BD69-871E0C47557D}" destId="{015B0C6A-7E86-42ED-ABD9-74B37CB1CA94}" srcOrd="1" destOrd="0" presId="urn:microsoft.com/office/officeart/2008/layout/SquareAccentList"/>
    <dgm:cxn modelId="{102F8B34-3C08-4F2C-8987-5281DF5E90CA}" type="presParOf" srcId="{8C2BCBC2-E6F9-4482-B3CF-40A9765C77D7}" destId="{0746CA6F-6588-4B4E-BB99-EDD11FB0D175}" srcOrd="1" destOrd="0" presId="urn:microsoft.com/office/officeart/2008/layout/SquareAccentList"/>
    <dgm:cxn modelId="{C113E541-FC35-4613-B057-F81B86D66E39}" type="presParOf" srcId="{0746CA6F-6588-4B4E-BB99-EDD11FB0D175}" destId="{92FC520D-B9C6-44AB-A70D-CF81D16A09DA}" srcOrd="0" destOrd="0" presId="urn:microsoft.com/office/officeart/2008/layout/SquareAccentList"/>
    <dgm:cxn modelId="{D456CD99-DA96-43B5-AB98-5B501306C269}" type="presParOf" srcId="{0746CA6F-6588-4B4E-BB99-EDD11FB0D175}" destId="{1A4CF84D-D17F-44AC-811D-BADAFDE2CEE2}" srcOrd="1" destOrd="0" presId="urn:microsoft.com/office/officeart/2008/layout/SquareAccentList"/>
    <dgm:cxn modelId="{D5F39333-9451-4C98-B22F-BD4901999FE9}" type="presParOf" srcId="{8C2BCBC2-E6F9-4482-B3CF-40A9765C77D7}" destId="{C959BDCB-E4FE-49D9-8776-66644826CE63}" srcOrd="2" destOrd="0" presId="urn:microsoft.com/office/officeart/2008/layout/SquareAccentList"/>
    <dgm:cxn modelId="{891509C4-3788-4D5D-BBFE-87ADEB544675}" type="presParOf" srcId="{C959BDCB-E4FE-49D9-8776-66644826CE63}" destId="{1CF999E1-E315-4A49-B331-CEE377D9723E}" srcOrd="0" destOrd="0" presId="urn:microsoft.com/office/officeart/2008/layout/SquareAccentList"/>
    <dgm:cxn modelId="{EAD2B429-DBAE-4534-AD7F-1E1ED9E2D292}" type="presParOf" srcId="{C959BDCB-E4FE-49D9-8776-66644826CE63}" destId="{276E6922-7995-4D9D-9F82-4D155B64A982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270260-197B-47B1-BC53-31B9C0A9637C}" type="doc">
      <dgm:prSet loTypeId="urn:microsoft.com/office/officeart/2005/8/layout/hierarchy3" loCatId="hierarchy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998318E-C112-48D3-9FAD-7EE4C343C5B7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«Создание условий для обеспечения доступным и комфортным жильем сельского населения»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2CE6133E-8756-4897-A0AE-5767BF792AA7}" type="parTrans" cxnId="{C60F18D8-6D97-4C99-931F-1548637BE31C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EBA6227-698C-4A3E-9692-E2A432601000}" type="sibTrans" cxnId="{C60F18D8-6D97-4C99-931F-1548637BE31C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8FC1E61-33B8-4F8C-BEBF-2582AC409FCE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жилищного строительства на сельских территориях и повышение уровня благоустройства домовладений»: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Субсидии на улучшение жилищных условий граждан;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Сельская ипотека;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</a:t>
          </a:r>
          <a:r>
            <a:rPr lang="ru-RU" sz="1200" dirty="0" err="1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Найм</a:t>
          </a: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;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Реализация проектов по обустройству объектами инженерной инфраструктуры и благоустройству площадок под компактную жилищную застройку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-Потребительские кредиты гражданам на обеспечение домовладений инженерными коммуникациями</a:t>
          </a:r>
        </a:p>
        <a:p>
          <a:pPr>
            <a:lnSpc>
              <a:spcPct val="50000"/>
            </a:lnSpc>
          </a:pP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7275C3E0-704E-4DB1-B0F2-2C7E45D8C0DB}" type="parTrans" cxnId="{108BCC76-A902-44C1-B63C-B8D172E32564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91E8435-9CE7-487C-BB7A-403BA0760D09}" type="sibTrans" cxnId="{108BCC76-A902-44C1-B63C-B8D172E32564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2797CCF-A564-435D-86B2-AD7228B056DB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 «Развитие рынка труда (кадрового потенциала) на сельских территориях»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496AACEF-A6C9-47D1-B45D-A726B2CDCB7E}" type="parTrans" cxnId="{BE653AD5-D3B1-4C05-976E-72667F53AD1D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750EC70-249A-4D20-9E1A-403BCBD5842B}" type="sibTrans" cxnId="{BE653AD5-D3B1-4C05-976E-72667F53AD1D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8DDE004-9495-4201-B6DA-05A543BA9756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«Содействие занятости сельского населения»: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Возмещение 30% затрат по заключенным с работниками ученическим договорам;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Возмещение 30% затрат  на прохождение производственной практики;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Льготное кредитование развития инфраструктуры</a:t>
          </a:r>
        </a:p>
        <a:p>
          <a:pPr>
            <a:lnSpc>
              <a:spcPct val="50000"/>
            </a:lnSpc>
          </a:pPr>
          <a:endParaRPr lang="ru-RU" sz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>
            <a:lnSpc>
              <a:spcPct val="50000"/>
            </a:lnSpc>
          </a:pPr>
          <a:endParaRPr lang="ru-RU" sz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>
            <a:lnSpc>
              <a:spcPct val="50000"/>
            </a:lnSpc>
          </a:pPr>
          <a:endParaRPr lang="ru-RU" sz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>
            <a:lnSpc>
              <a:spcPct val="50000"/>
            </a:lnSpc>
          </a:pP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CE6D6E4-784E-40CB-A281-A541F08F3655}" type="parTrans" cxnId="{10073357-E882-4C81-9DBE-6F2E177B68D7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43344D9-F03D-4ECF-A6CF-FA03B103067B}" type="sibTrans" cxnId="{10073357-E882-4C81-9DBE-6F2E177B68D7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00BF82B4-62F1-4D02-B53A-B2B670F70896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«Создание и развитие инфраструктуры на сельских территориях»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0B28FD4-AD48-4C28-9684-10BF40A497DB}" type="parTrans" cxnId="{89E6D543-88AA-4A5F-96E3-F838EB345E9F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27CB7550-B571-41EF-80BD-45A864C0C271}" type="sibTrans" cxnId="{89E6D543-88AA-4A5F-96E3-F838EB345E9F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9496AB5-FC7F-4D1E-B141-F3601BBADD98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«Благоустройство сельских территорий»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-создание и обустройство зон отдыха, спортивных и детских игровых площадок; организация освещения, пешеходных коммуникаций, ливневых стоков, обустройство площадок ТКО, сохранение и восстановление историко-культурных памятников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2F67E10-A857-4764-AF92-1EF4D14EA1D9}" type="parTrans" cxnId="{57F6EE95-417D-460C-B833-2FADD4BD06F5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48B67ED-9168-4FF4-98AE-CE12DB4B2222}" type="sibTrans" cxnId="{57F6EE95-417D-460C-B833-2FADD4BD06F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146F26E-8DBA-41A5-9C84-E91906D54AA4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инженерной инфраструктуры на сельских территориях»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Газификация, -водоснабжение, - реализация проектов комплексного обустройства площадок под компактную жилищную застройку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175CCAE-7A53-4312-9BD2-CC880851ACE1}" type="parTrans" cxnId="{BEF593BF-CC71-49A9-8C75-70570F5C2FC6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F5CC7E8-757A-4502-B96D-A174F8534FCA}" type="sibTrans" cxnId="{BEF593BF-CC71-49A9-8C75-70570F5C2FC6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CAA0192-C148-4910-86DF-EE432ED83EC6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«Аналитическое, нормативное, методическое обеспечение комплексного развития сельских территорий»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631CDEE-DB41-491C-AE36-1FEC7EC817F7}" type="parTrans" cxnId="{FE76FD74-5F9B-45F3-A291-BF733F8CFBFB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DBE1F74D-C399-4A13-8BEA-DD14AA0B8D8C}" type="sibTrans" cxnId="{FE76FD74-5F9B-45F3-A291-BF733F8CFBFB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4A3B108-2C46-4844-858F-0C105E238937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«Аналитическая и информационная поддержка комплексного развития сельских территорий»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7B62E80-4685-4E41-A79D-9821D33E6C88}" type="parTrans" cxnId="{BAB710E9-31E2-4E7A-8B28-C28B74E485EA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DDD1503-571C-4DFC-9C24-361D2AF3CB66}" type="sibTrans" cxnId="{BAB710E9-31E2-4E7A-8B28-C28B74E485EA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BA72400-DB0C-4958-AF89-C36E9EEB57A6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«Обеспечение государственного мониторинга сельских территорий»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F64992D-54C4-40C6-9110-84DC0EACD05D}" type="parTrans" cxnId="{054BA0C3-A379-44E7-8EC1-28DBCF763360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406DD4B5-EF57-4321-9715-2DF678985145}" type="sibTrans" cxnId="{054BA0C3-A379-44E7-8EC1-28DBCF763360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93E5D34-B071-4F08-AA86-96C2096D6AF0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"Обеспечение реализации государственной программы Российской Федерации "Комплексное развитие сельских территорий"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074FDFFE-6170-4909-8BA5-2C007EE0B9D9}" type="parTrans" cxnId="{26F146E8-DA1D-4D09-9D90-5E027824AAB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06D9B43-6D3D-4836-824D-EA6120DCD679}" type="sibTrans" cxnId="{26F146E8-DA1D-4D09-9D90-5E027824AAB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4CA159A-A548-4E9A-B5D3-A47E6AF40734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Мероприятие «Реализация функций аппарата ответственного исполнителя государственной программы»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B4839462-56C5-4B4D-A8B8-C8E888F2CA6A}" type="parTrans" cxnId="{ABB16D27-E30E-4E9F-B19F-78D79856B64D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69ACCB86-9411-441C-BB21-82BDB6ABD440}" type="sibTrans" cxnId="{ABB16D27-E30E-4E9F-B19F-78D79856B64D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6C5C54C5-90E7-4E31-ABA8-E9FFF0B061EB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транспортной инфраструктуры на сельских территориях»</a:t>
          </a:r>
        </a:p>
        <a:p>
          <a:pPr>
            <a:lnSpc>
              <a:spcPct val="50000"/>
            </a:lnSpc>
          </a:pPr>
          <a:r>
            <a: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Строительство и реконструкция автодорог, ведущих от сети автомобильных дорог общего пользования к общественно значимым объектам населенных пунктов</a:t>
          </a:r>
          <a:endParaRPr lang="ru-RU" sz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78950584-39B3-4707-A49B-028405658931}" type="parTrans" cxnId="{25886330-5BED-41ED-BC43-20E6D57A169B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0E3F2D0E-5E5F-44C1-A068-4778CD4D749B}" type="sibTrans" cxnId="{25886330-5BED-41ED-BC43-20E6D57A169B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B231A814-F82C-4AA1-85E5-E79CE74B517E}">
      <dgm:prSet phldrT="[Текст]" custT="1"/>
      <dgm:spPr>
        <a:noFill/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«Современный облик сельских территорий»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Создание, реконструкция, </a:t>
          </a:r>
          <a:r>
            <a:rPr lang="ru-RU" sz="1000" dirty="0" err="1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кап.ремонт</a:t>
          </a: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объектов социальной и культурной сферы;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Развитие питьевого и технического водоснабжения и водоотведения (строительство или реконструкция систем водоотведения и канализации, очистных сооружений, локальных водопроводов);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Развитие объектов ЖКХ (строительство блочно-модульные котельные, перевод  многоквартирных домов на индивидуальное отопление);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- Развитие энергообеспечения (строительство  газораспределительных сетей, сетей электропередачи, уличных сетей освещения);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- развитие телекоммуникаций (строительство </a:t>
          </a:r>
          <a:r>
            <a:rPr lang="ru-RU" sz="100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линий </a:t>
          </a:r>
          <a:r>
            <a:rPr lang="ru-RU" sz="100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перед»ачи</a:t>
          </a: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</a:t>
          </a: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данных обеспечивающих подключение к сети «Интернет)</a:t>
          </a:r>
        </a:p>
        <a:p>
          <a:pPr>
            <a:lnSpc>
              <a:spcPct val="50000"/>
            </a:lnSpc>
          </a:pPr>
          <a:r>
            <a:rPr lang="ru-RU" sz="10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Приобретение транспортных средств  для обеспечения функционирования существующих или эксплуатации объектов, создаваемых в рамках проектов</a:t>
          </a:r>
          <a:endParaRPr lang="ru-RU" sz="10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4EAF5FA-44F0-4AF4-9DD2-A50944A2FA68}" type="parTrans" cxnId="{8EB2900C-C2B9-4706-80FF-0FECA96844A2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A0F87B6F-E583-4CFF-9265-5DC7ED501004}" type="sibTrans" cxnId="{8EB2900C-C2B9-4706-80FF-0FECA96844A2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5385566-43FF-446F-BB4E-7EF7AD41F7CB}" type="pres">
      <dgm:prSet presAssocID="{EE270260-197B-47B1-BC53-31B9C0A9637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EFC6251-40C5-4766-9470-3C4E79A2BBE9}" type="pres">
      <dgm:prSet presAssocID="{B998318E-C112-48D3-9FAD-7EE4C343C5B7}" presName="root" presStyleCnt="0"/>
      <dgm:spPr/>
      <dgm:t>
        <a:bodyPr/>
        <a:lstStyle/>
        <a:p>
          <a:endParaRPr lang="ru-RU"/>
        </a:p>
      </dgm:t>
    </dgm:pt>
    <dgm:pt modelId="{A08481DB-E28B-4EA0-9B71-E84E8C3ACF67}" type="pres">
      <dgm:prSet presAssocID="{B998318E-C112-48D3-9FAD-7EE4C343C5B7}" presName="rootComposite" presStyleCnt="0"/>
      <dgm:spPr/>
      <dgm:t>
        <a:bodyPr/>
        <a:lstStyle/>
        <a:p>
          <a:endParaRPr lang="ru-RU"/>
        </a:p>
      </dgm:t>
    </dgm:pt>
    <dgm:pt modelId="{4C7FC3BE-2D91-4B05-85F7-869E5C68B349}" type="pres">
      <dgm:prSet presAssocID="{B998318E-C112-48D3-9FAD-7EE4C343C5B7}" presName="rootText" presStyleLbl="node1" presStyleIdx="0" presStyleCnt="5" custScaleX="186890" custScaleY="181835"/>
      <dgm:spPr/>
      <dgm:t>
        <a:bodyPr/>
        <a:lstStyle/>
        <a:p>
          <a:endParaRPr lang="ru-RU"/>
        </a:p>
      </dgm:t>
    </dgm:pt>
    <dgm:pt modelId="{C54A34FF-222D-470F-8809-E990D5196379}" type="pres">
      <dgm:prSet presAssocID="{B998318E-C112-48D3-9FAD-7EE4C343C5B7}" presName="rootConnector" presStyleLbl="node1" presStyleIdx="0" presStyleCnt="5"/>
      <dgm:spPr/>
      <dgm:t>
        <a:bodyPr/>
        <a:lstStyle/>
        <a:p>
          <a:endParaRPr lang="ru-RU"/>
        </a:p>
      </dgm:t>
    </dgm:pt>
    <dgm:pt modelId="{C93319ED-7102-4E3E-B1E9-754D759D30C9}" type="pres">
      <dgm:prSet presAssocID="{B998318E-C112-48D3-9FAD-7EE4C343C5B7}" presName="childShape" presStyleCnt="0"/>
      <dgm:spPr/>
      <dgm:t>
        <a:bodyPr/>
        <a:lstStyle/>
        <a:p>
          <a:endParaRPr lang="ru-RU"/>
        </a:p>
      </dgm:t>
    </dgm:pt>
    <dgm:pt modelId="{EB52D339-2DFA-478C-A459-BD11F16BF991}" type="pres">
      <dgm:prSet presAssocID="{7275C3E0-704E-4DB1-B0F2-2C7E45D8C0DB}" presName="Name13" presStyleLbl="parChTrans1D2" presStyleIdx="0" presStyleCnt="9"/>
      <dgm:spPr/>
      <dgm:t>
        <a:bodyPr/>
        <a:lstStyle/>
        <a:p>
          <a:endParaRPr lang="ru-RU"/>
        </a:p>
      </dgm:t>
    </dgm:pt>
    <dgm:pt modelId="{1B8FF635-099F-4BD7-A184-D2E3741AEEA3}" type="pres">
      <dgm:prSet presAssocID="{E8FC1E61-33B8-4F8C-BEBF-2582AC409FCE}" presName="childText" presStyleLbl="bgAcc1" presStyleIdx="0" presStyleCnt="9" custScaleX="238286" custScaleY="121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03B3-38CF-4788-8276-2E63D218FCA1}" type="pres">
      <dgm:prSet presAssocID="{E2797CCF-A564-435D-86B2-AD7228B056DB}" presName="root" presStyleCnt="0"/>
      <dgm:spPr/>
      <dgm:t>
        <a:bodyPr/>
        <a:lstStyle/>
        <a:p>
          <a:endParaRPr lang="ru-RU"/>
        </a:p>
      </dgm:t>
    </dgm:pt>
    <dgm:pt modelId="{FFF8206A-858F-4639-A318-4CC2B1BBEADB}" type="pres">
      <dgm:prSet presAssocID="{E2797CCF-A564-435D-86B2-AD7228B056DB}" presName="rootComposite" presStyleCnt="0"/>
      <dgm:spPr/>
      <dgm:t>
        <a:bodyPr/>
        <a:lstStyle/>
        <a:p>
          <a:endParaRPr lang="ru-RU"/>
        </a:p>
      </dgm:t>
    </dgm:pt>
    <dgm:pt modelId="{6A755820-1E23-408D-B37F-9144138B874A}" type="pres">
      <dgm:prSet presAssocID="{E2797CCF-A564-435D-86B2-AD7228B056DB}" presName="rootText" presStyleLbl="node1" presStyleIdx="1" presStyleCnt="5" custScaleX="154216" custScaleY="190215"/>
      <dgm:spPr/>
      <dgm:t>
        <a:bodyPr/>
        <a:lstStyle/>
        <a:p>
          <a:endParaRPr lang="ru-RU"/>
        </a:p>
      </dgm:t>
    </dgm:pt>
    <dgm:pt modelId="{6635DA1C-B141-438B-AC07-BE2273367D0B}" type="pres">
      <dgm:prSet presAssocID="{E2797CCF-A564-435D-86B2-AD7228B056DB}" presName="rootConnector" presStyleLbl="node1" presStyleIdx="1" presStyleCnt="5"/>
      <dgm:spPr/>
      <dgm:t>
        <a:bodyPr/>
        <a:lstStyle/>
        <a:p>
          <a:endParaRPr lang="ru-RU"/>
        </a:p>
      </dgm:t>
    </dgm:pt>
    <dgm:pt modelId="{5D8AD5B7-0DC3-4B29-B0B4-C72EAE871A3F}" type="pres">
      <dgm:prSet presAssocID="{E2797CCF-A564-435D-86B2-AD7228B056DB}" presName="childShape" presStyleCnt="0"/>
      <dgm:spPr/>
      <dgm:t>
        <a:bodyPr/>
        <a:lstStyle/>
        <a:p>
          <a:endParaRPr lang="ru-RU"/>
        </a:p>
      </dgm:t>
    </dgm:pt>
    <dgm:pt modelId="{11351501-439D-47D9-AFCD-53BF8708BD95}" type="pres">
      <dgm:prSet presAssocID="{1CE6D6E4-784E-40CB-A281-A541F08F3655}" presName="Name13" presStyleLbl="parChTrans1D2" presStyleIdx="1" presStyleCnt="9"/>
      <dgm:spPr/>
      <dgm:t>
        <a:bodyPr/>
        <a:lstStyle/>
        <a:p>
          <a:endParaRPr lang="ru-RU"/>
        </a:p>
      </dgm:t>
    </dgm:pt>
    <dgm:pt modelId="{CC8B546A-ED82-4B95-956F-54FEAEDB2971}" type="pres">
      <dgm:prSet presAssocID="{38DDE004-9495-4201-B6DA-05A543BA9756}" presName="childText" presStyleLbl="bgAcc1" presStyleIdx="1" presStyleCnt="9" custScaleX="154930" custScaleY="1192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79CBC-8F16-4228-8E08-BE6F446BB6F4}" type="pres">
      <dgm:prSet presAssocID="{00BF82B4-62F1-4D02-B53A-B2B670F70896}" presName="root" presStyleCnt="0"/>
      <dgm:spPr/>
      <dgm:t>
        <a:bodyPr/>
        <a:lstStyle/>
        <a:p>
          <a:endParaRPr lang="ru-RU"/>
        </a:p>
      </dgm:t>
    </dgm:pt>
    <dgm:pt modelId="{9E093A80-D06F-4D65-BD59-14DB584F0B87}" type="pres">
      <dgm:prSet presAssocID="{00BF82B4-62F1-4D02-B53A-B2B670F70896}" presName="rootComposite" presStyleCnt="0"/>
      <dgm:spPr/>
      <dgm:t>
        <a:bodyPr/>
        <a:lstStyle/>
        <a:p>
          <a:endParaRPr lang="ru-RU"/>
        </a:p>
      </dgm:t>
    </dgm:pt>
    <dgm:pt modelId="{4AABFA66-B6C8-48FA-8705-365ED3032CBD}" type="pres">
      <dgm:prSet presAssocID="{00BF82B4-62F1-4D02-B53A-B2B670F70896}" presName="rootText" presStyleLbl="node1" presStyleIdx="2" presStyleCnt="5" custScaleX="334700" custScaleY="108827"/>
      <dgm:spPr/>
      <dgm:t>
        <a:bodyPr/>
        <a:lstStyle/>
        <a:p>
          <a:endParaRPr lang="ru-RU"/>
        </a:p>
      </dgm:t>
    </dgm:pt>
    <dgm:pt modelId="{E5F3E7DB-F5CD-4406-9062-80B7668F96AC}" type="pres">
      <dgm:prSet presAssocID="{00BF82B4-62F1-4D02-B53A-B2B670F70896}" presName="rootConnector" presStyleLbl="node1" presStyleIdx="2" presStyleCnt="5"/>
      <dgm:spPr/>
      <dgm:t>
        <a:bodyPr/>
        <a:lstStyle/>
        <a:p>
          <a:endParaRPr lang="ru-RU"/>
        </a:p>
      </dgm:t>
    </dgm:pt>
    <dgm:pt modelId="{D8D1B18B-827E-48F3-BE29-1D1EE4D8D7E8}" type="pres">
      <dgm:prSet presAssocID="{00BF82B4-62F1-4D02-B53A-B2B670F70896}" presName="childShape" presStyleCnt="0"/>
      <dgm:spPr/>
      <dgm:t>
        <a:bodyPr/>
        <a:lstStyle/>
        <a:p>
          <a:endParaRPr lang="ru-RU"/>
        </a:p>
      </dgm:t>
    </dgm:pt>
    <dgm:pt modelId="{CDAEBAF8-DBD3-4686-A178-DE72536C6A77}" type="pres">
      <dgm:prSet presAssocID="{F2F67E10-A857-4764-AF92-1EF4D14EA1D9}" presName="Name13" presStyleLbl="parChTrans1D2" presStyleIdx="2" presStyleCnt="9"/>
      <dgm:spPr/>
      <dgm:t>
        <a:bodyPr/>
        <a:lstStyle/>
        <a:p>
          <a:endParaRPr lang="ru-RU"/>
        </a:p>
      </dgm:t>
    </dgm:pt>
    <dgm:pt modelId="{B26FD2A6-BBA2-4D76-8DF7-C37AC7067BC7}" type="pres">
      <dgm:prSet presAssocID="{89496AB5-FC7F-4D1E-B141-F3601BBADD98}" presName="childText" presStyleLbl="bgAcc1" presStyleIdx="2" presStyleCnt="9" custScaleX="482836" custScaleY="293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0FE2-AF79-454B-9DE9-AD89C85419AA}" type="pres">
      <dgm:prSet presAssocID="{3175CCAE-7A53-4312-9BD2-CC880851ACE1}" presName="Name13" presStyleLbl="parChTrans1D2" presStyleIdx="3" presStyleCnt="9"/>
      <dgm:spPr/>
      <dgm:t>
        <a:bodyPr/>
        <a:lstStyle/>
        <a:p>
          <a:endParaRPr lang="ru-RU"/>
        </a:p>
      </dgm:t>
    </dgm:pt>
    <dgm:pt modelId="{782FBE77-0974-49A2-9702-6F851458962B}" type="pres">
      <dgm:prSet presAssocID="{5146F26E-8DBA-41A5-9C84-E91906D54AA4}" presName="childText" presStyleLbl="bgAcc1" presStyleIdx="3" presStyleCnt="9" custScaleX="502844" custScaleY="249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6C2D9-4D6E-4BF6-92AB-256B9D846C1B}" type="pres">
      <dgm:prSet presAssocID="{78950584-39B3-4707-A49B-028405658931}" presName="Name13" presStyleLbl="parChTrans1D2" presStyleIdx="4" presStyleCnt="9"/>
      <dgm:spPr/>
      <dgm:t>
        <a:bodyPr/>
        <a:lstStyle/>
        <a:p>
          <a:endParaRPr lang="ru-RU"/>
        </a:p>
      </dgm:t>
    </dgm:pt>
    <dgm:pt modelId="{56BAB4BE-DBE5-4FCA-AA76-D3FD2C172E3D}" type="pres">
      <dgm:prSet presAssocID="{6C5C54C5-90E7-4E31-ABA8-E9FFF0B061EB}" presName="childText" presStyleLbl="bgAcc1" presStyleIdx="4" presStyleCnt="9" custScaleX="522232" custScaleY="242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D9CA8-5D57-4483-85E0-AB1A61D488D2}" type="pres">
      <dgm:prSet presAssocID="{84EAF5FA-44F0-4AF4-9DD2-A50944A2FA68}" presName="Name13" presStyleLbl="parChTrans1D2" presStyleIdx="5" presStyleCnt="9"/>
      <dgm:spPr/>
      <dgm:t>
        <a:bodyPr/>
        <a:lstStyle/>
        <a:p>
          <a:endParaRPr lang="ru-RU"/>
        </a:p>
      </dgm:t>
    </dgm:pt>
    <dgm:pt modelId="{86EB429A-E9CF-4437-9D5F-73954FD99F66}" type="pres">
      <dgm:prSet presAssocID="{B231A814-F82C-4AA1-85E5-E79CE74B517E}" presName="childText" presStyleLbl="bgAcc1" presStyleIdx="5" presStyleCnt="9" custScaleX="998812" custScaleY="441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279C0-4BBF-4F4F-BAFB-9A7E85E5CB62}" type="pres">
      <dgm:prSet presAssocID="{5CAA0192-C148-4910-86DF-EE432ED83EC6}" presName="root" presStyleCnt="0"/>
      <dgm:spPr/>
      <dgm:t>
        <a:bodyPr/>
        <a:lstStyle/>
        <a:p>
          <a:endParaRPr lang="ru-RU"/>
        </a:p>
      </dgm:t>
    </dgm:pt>
    <dgm:pt modelId="{D28F49EC-FDC6-469F-A3F2-625F89172B40}" type="pres">
      <dgm:prSet presAssocID="{5CAA0192-C148-4910-86DF-EE432ED83EC6}" presName="rootComposite" presStyleCnt="0"/>
      <dgm:spPr/>
      <dgm:t>
        <a:bodyPr/>
        <a:lstStyle/>
        <a:p>
          <a:endParaRPr lang="ru-RU"/>
        </a:p>
      </dgm:t>
    </dgm:pt>
    <dgm:pt modelId="{E1443B3B-C646-4837-9D2E-A57F8A0CBAAD}" type="pres">
      <dgm:prSet presAssocID="{5CAA0192-C148-4910-86DF-EE432ED83EC6}" presName="rootText" presStyleLbl="node1" presStyleIdx="3" presStyleCnt="5" custScaleX="242609" custScaleY="168324"/>
      <dgm:spPr/>
      <dgm:t>
        <a:bodyPr/>
        <a:lstStyle/>
        <a:p>
          <a:endParaRPr lang="ru-RU"/>
        </a:p>
      </dgm:t>
    </dgm:pt>
    <dgm:pt modelId="{83B82F8A-4F3E-460E-8ABF-D5BBEDD1A6A1}" type="pres">
      <dgm:prSet presAssocID="{5CAA0192-C148-4910-86DF-EE432ED83EC6}" presName="rootConnector" presStyleLbl="node1" presStyleIdx="3" presStyleCnt="5"/>
      <dgm:spPr/>
      <dgm:t>
        <a:bodyPr/>
        <a:lstStyle/>
        <a:p>
          <a:endParaRPr lang="ru-RU"/>
        </a:p>
      </dgm:t>
    </dgm:pt>
    <dgm:pt modelId="{18E60535-E871-4EE7-8B0A-C4D14E775893}" type="pres">
      <dgm:prSet presAssocID="{5CAA0192-C148-4910-86DF-EE432ED83EC6}" presName="childShape" presStyleCnt="0"/>
      <dgm:spPr/>
      <dgm:t>
        <a:bodyPr/>
        <a:lstStyle/>
        <a:p>
          <a:endParaRPr lang="ru-RU"/>
        </a:p>
      </dgm:t>
    </dgm:pt>
    <dgm:pt modelId="{C94315C6-CB53-4082-85BF-6A539B033EC7}" type="pres">
      <dgm:prSet presAssocID="{57B62E80-4685-4E41-A79D-9821D33E6C88}" presName="Name13" presStyleLbl="parChTrans1D2" presStyleIdx="6" presStyleCnt="9"/>
      <dgm:spPr/>
      <dgm:t>
        <a:bodyPr/>
        <a:lstStyle/>
        <a:p>
          <a:endParaRPr lang="ru-RU"/>
        </a:p>
      </dgm:t>
    </dgm:pt>
    <dgm:pt modelId="{499815E0-A18B-4767-9E97-C4119ACB9306}" type="pres">
      <dgm:prSet presAssocID="{F4A3B108-2C46-4844-858F-0C105E238937}" presName="childText" presStyleLbl="bgAcc1" presStyleIdx="6" presStyleCnt="9" custScaleX="245097" custScaleY="277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1AA47-9644-440E-9F98-D3FB16BAA793}" type="pres">
      <dgm:prSet presAssocID="{EF64992D-54C4-40C6-9110-84DC0EACD05D}" presName="Name13" presStyleLbl="parChTrans1D2" presStyleIdx="7" presStyleCnt="9"/>
      <dgm:spPr/>
      <dgm:t>
        <a:bodyPr/>
        <a:lstStyle/>
        <a:p>
          <a:endParaRPr lang="ru-RU"/>
        </a:p>
      </dgm:t>
    </dgm:pt>
    <dgm:pt modelId="{40BFD909-AE7F-465E-856B-3AA92CE7C265}" type="pres">
      <dgm:prSet presAssocID="{8BA72400-DB0C-4958-AF89-C36E9EEB57A6}" presName="childText" presStyleLbl="bgAcc1" presStyleIdx="7" presStyleCnt="9" custScaleX="280755" custScaleY="290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09A827-1BCC-4A1F-837F-73E305CE0DDE}" type="pres">
      <dgm:prSet presAssocID="{593E5D34-B071-4F08-AA86-96C2096D6AF0}" presName="root" presStyleCnt="0"/>
      <dgm:spPr/>
      <dgm:t>
        <a:bodyPr/>
        <a:lstStyle/>
        <a:p>
          <a:endParaRPr lang="ru-RU"/>
        </a:p>
      </dgm:t>
    </dgm:pt>
    <dgm:pt modelId="{1A22CB3C-8D0C-4A82-BD06-7298A559D955}" type="pres">
      <dgm:prSet presAssocID="{593E5D34-B071-4F08-AA86-96C2096D6AF0}" presName="rootComposite" presStyleCnt="0"/>
      <dgm:spPr/>
      <dgm:t>
        <a:bodyPr/>
        <a:lstStyle/>
        <a:p>
          <a:endParaRPr lang="ru-RU"/>
        </a:p>
      </dgm:t>
    </dgm:pt>
    <dgm:pt modelId="{7DEB07E6-EE8D-44E2-8E3D-F87CB8371606}" type="pres">
      <dgm:prSet presAssocID="{593E5D34-B071-4F08-AA86-96C2096D6AF0}" presName="rootText" presStyleLbl="node1" presStyleIdx="4" presStyleCnt="5" custScaleX="160506" custScaleY="355596"/>
      <dgm:spPr/>
      <dgm:t>
        <a:bodyPr/>
        <a:lstStyle/>
        <a:p>
          <a:endParaRPr lang="ru-RU"/>
        </a:p>
      </dgm:t>
    </dgm:pt>
    <dgm:pt modelId="{06A928F1-4FC3-454C-9DFE-96D2473E7160}" type="pres">
      <dgm:prSet presAssocID="{593E5D34-B071-4F08-AA86-96C2096D6AF0}" presName="rootConnector" presStyleLbl="node1" presStyleIdx="4" presStyleCnt="5"/>
      <dgm:spPr/>
      <dgm:t>
        <a:bodyPr/>
        <a:lstStyle/>
        <a:p>
          <a:endParaRPr lang="ru-RU"/>
        </a:p>
      </dgm:t>
    </dgm:pt>
    <dgm:pt modelId="{40532B11-A919-4359-A6AF-4032FEE53AF0}" type="pres">
      <dgm:prSet presAssocID="{593E5D34-B071-4F08-AA86-96C2096D6AF0}" presName="childShape" presStyleCnt="0"/>
      <dgm:spPr/>
      <dgm:t>
        <a:bodyPr/>
        <a:lstStyle/>
        <a:p>
          <a:endParaRPr lang="ru-RU"/>
        </a:p>
      </dgm:t>
    </dgm:pt>
    <dgm:pt modelId="{DE6C44EF-1551-47A0-B9DA-0E677F0A7A24}" type="pres">
      <dgm:prSet presAssocID="{B4839462-56C5-4B4D-A8B8-C8E888F2CA6A}" presName="Name13" presStyleLbl="parChTrans1D2" presStyleIdx="8" presStyleCnt="9"/>
      <dgm:spPr/>
      <dgm:t>
        <a:bodyPr/>
        <a:lstStyle/>
        <a:p>
          <a:endParaRPr lang="ru-RU"/>
        </a:p>
      </dgm:t>
    </dgm:pt>
    <dgm:pt modelId="{0CD5205E-4F77-4898-965A-34D438B350FD}" type="pres">
      <dgm:prSet presAssocID="{E4CA159A-A548-4E9A-B5D3-A47E6AF40734}" presName="childText" presStyleLbl="bgAcc1" presStyleIdx="8" presStyleCnt="9" custScaleX="174471" custScaleY="342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2A54B1-6A6A-A84E-9B35-89CE34730FCB}" type="presOf" srcId="{F2F67E10-A857-4764-AF92-1EF4D14EA1D9}" destId="{CDAEBAF8-DBD3-4686-A178-DE72536C6A77}" srcOrd="0" destOrd="0" presId="urn:microsoft.com/office/officeart/2005/8/layout/hierarchy3"/>
    <dgm:cxn modelId="{8C99567A-3F4E-6B41-8E67-4E471FD65B90}" type="presOf" srcId="{B4839462-56C5-4B4D-A8B8-C8E888F2CA6A}" destId="{DE6C44EF-1551-47A0-B9DA-0E677F0A7A24}" srcOrd="0" destOrd="0" presId="urn:microsoft.com/office/officeart/2005/8/layout/hierarchy3"/>
    <dgm:cxn modelId="{4B1BE7D2-F7C3-FA45-9213-E7AD069A037A}" type="presOf" srcId="{F4A3B108-2C46-4844-858F-0C105E238937}" destId="{499815E0-A18B-4767-9E97-C4119ACB9306}" srcOrd="0" destOrd="0" presId="urn:microsoft.com/office/officeart/2005/8/layout/hierarchy3"/>
    <dgm:cxn modelId="{4B444E13-FA35-314A-9809-5BE4E5D3D886}" type="presOf" srcId="{38DDE004-9495-4201-B6DA-05A543BA9756}" destId="{CC8B546A-ED82-4B95-956F-54FEAEDB2971}" srcOrd="0" destOrd="0" presId="urn:microsoft.com/office/officeart/2005/8/layout/hierarchy3"/>
    <dgm:cxn modelId="{BEF593BF-CC71-49A9-8C75-70570F5C2FC6}" srcId="{00BF82B4-62F1-4D02-B53A-B2B670F70896}" destId="{5146F26E-8DBA-41A5-9C84-E91906D54AA4}" srcOrd="1" destOrd="0" parTransId="{3175CCAE-7A53-4312-9BD2-CC880851ACE1}" sibTransId="{1F5CC7E8-757A-4502-B96D-A174F8534FCA}"/>
    <dgm:cxn modelId="{F176F547-DA65-7449-94EB-EC8245707CB2}" type="presOf" srcId="{E8FC1E61-33B8-4F8C-BEBF-2582AC409FCE}" destId="{1B8FF635-099F-4BD7-A184-D2E3741AEEA3}" srcOrd="0" destOrd="0" presId="urn:microsoft.com/office/officeart/2005/8/layout/hierarchy3"/>
    <dgm:cxn modelId="{89E6D543-88AA-4A5F-96E3-F838EB345E9F}" srcId="{EE270260-197B-47B1-BC53-31B9C0A9637C}" destId="{00BF82B4-62F1-4D02-B53A-B2B670F70896}" srcOrd="2" destOrd="0" parTransId="{F0B28FD4-AD48-4C28-9684-10BF40A497DB}" sibTransId="{27CB7550-B571-41EF-80BD-45A864C0C271}"/>
    <dgm:cxn modelId="{94D745E2-A321-AE4B-9D5C-6C03D95B9046}" type="presOf" srcId="{89496AB5-FC7F-4D1E-B141-F3601BBADD98}" destId="{B26FD2A6-BBA2-4D76-8DF7-C37AC7067BC7}" srcOrd="0" destOrd="0" presId="urn:microsoft.com/office/officeart/2005/8/layout/hierarchy3"/>
    <dgm:cxn modelId="{8532AD31-A623-6348-A6F6-8004620C6BDE}" type="presOf" srcId="{8BA72400-DB0C-4958-AF89-C36E9EEB57A6}" destId="{40BFD909-AE7F-465E-856B-3AA92CE7C265}" srcOrd="0" destOrd="0" presId="urn:microsoft.com/office/officeart/2005/8/layout/hierarchy3"/>
    <dgm:cxn modelId="{86B595F5-5A82-904C-BB8D-AD2049924343}" type="presOf" srcId="{57B62E80-4685-4E41-A79D-9821D33E6C88}" destId="{C94315C6-CB53-4082-85BF-6A539B033EC7}" srcOrd="0" destOrd="0" presId="urn:microsoft.com/office/officeart/2005/8/layout/hierarchy3"/>
    <dgm:cxn modelId="{BBC90CC9-9509-0D40-91B7-CA7DD1F2627B}" type="presOf" srcId="{B231A814-F82C-4AA1-85E5-E79CE74B517E}" destId="{86EB429A-E9CF-4437-9D5F-73954FD99F66}" srcOrd="0" destOrd="0" presId="urn:microsoft.com/office/officeart/2005/8/layout/hierarchy3"/>
    <dgm:cxn modelId="{274A6A21-7513-B943-90F4-8453A88A45D3}" type="presOf" srcId="{E2797CCF-A564-435D-86B2-AD7228B056DB}" destId="{6635DA1C-B141-438B-AC07-BE2273367D0B}" srcOrd="1" destOrd="0" presId="urn:microsoft.com/office/officeart/2005/8/layout/hierarchy3"/>
    <dgm:cxn modelId="{26F146E8-DA1D-4D09-9D90-5E027824AAB9}" srcId="{EE270260-197B-47B1-BC53-31B9C0A9637C}" destId="{593E5D34-B071-4F08-AA86-96C2096D6AF0}" srcOrd="4" destOrd="0" parTransId="{074FDFFE-6170-4909-8BA5-2C007EE0B9D9}" sibTransId="{106D9B43-6D3D-4836-824D-EA6120DCD679}"/>
    <dgm:cxn modelId="{796846ED-AEF3-1045-8FD3-DF89D4957FB9}" type="presOf" srcId="{78950584-39B3-4707-A49B-028405658931}" destId="{F8A6C2D9-4D6E-4BF6-92AB-256B9D846C1B}" srcOrd="0" destOrd="0" presId="urn:microsoft.com/office/officeart/2005/8/layout/hierarchy3"/>
    <dgm:cxn modelId="{054BA0C3-A379-44E7-8EC1-28DBCF763360}" srcId="{5CAA0192-C148-4910-86DF-EE432ED83EC6}" destId="{8BA72400-DB0C-4958-AF89-C36E9EEB57A6}" srcOrd="1" destOrd="0" parTransId="{EF64992D-54C4-40C6-9110-84DC0EACD05D}" sibTransId="{406DD4B5-EF57-4321-9715-2DF678985145}"/>
    <dgm:cxn modelId="{8818D04B-56FA-1649-9FBB-9CE2F9B07362}" type="presOf" srcId="{E4CA159A-A548-4E9A-B5D3-A47E6AF40734}" destId="{0CD5205E-4F77-4898-965A-34D438B350FD}" srcOrd="0" destOrd="0" presId="urn:microsoft.com/office/officeart/2005/8/layout/hierarchy3"/>
    <dgm:cxn modelId="{E080C708-3BA7-E544-A836-A1141E4195D3}" type="presOf" srcId="{5146F26E-8DBA-41A5-9C84-E91906D54AA4}" destId="{782FBE77-0974-49A2-9702-6F851458962B}" srcOrd="0" destOrd="0" presId="urn:microsoft.com/office/officeart/2005/8/layout/hierarchy3"/>
    <dgm:cxn modelId="{57F6EE95-417D-460C-B833-2FADD4BD06F5}" srcId="{00BF82B4-62F1-4D02-B53A-B2B670F70896}" destId="{89496AB5-FC7F-4D1E-B141-F3601BBADD98}" srcOrd="0" destOrd="0" parTransId="{F2F67E10-A857-4764-AF92-1EF4D14EA1D9}" sibTransId="{848B67ED-9168-4FF4-98AE-CE12DB4B2222}"/>
    <dgm:cxn modelId="{FE76FD74-5F9B-45F3-A291-BF733F8CFBFB}" srcId="{EE270260-197B-47B1-BC53-31B9C0A9637C}" destId="{5CAA0192-C148-4910-86DF-EE432ED83EC6}" srcOrd="3" destOrd="0" parTransId="{5631CDEE-DB41-491C-AE36-1FEC7EC817F7}" sibTransId="{DBE1F74D-C399-4A13-8BEA-DD14AA0B8D8C}"/>
    <dgm:cxn modelId="{F67853F6-57AA-EE40-A2FD-C429F3AF4833}" type="presOf" srcId="{00BF82B4-62F1-4D02-B53A-B2B670F70896}" destId="{4AABFA66-B6C8-48FA-8705-365ED3032CBD}" srcOrd="0" destOrd="0" presId="urn:microsoft.com/office/officeart/2005/8/layout/hierarchy3"/>
    <dgm:cxn modelId="{0EB7A817-3C3A-0B44-AA43-95D130920CA9}" type="presOf" srcId="{B998318E-C112-48D3-9FAD-7EE4C343C5B7}" destId="{C54A34FF-222D-470F-8809-E990D5196379}" srcOrd="1" destOrd="0" presId="urn:microsoft.com/office/officeart/2005/8/layout/hierarchy3"/>
    <dgm:cxn modelId="{ABB16D27-E30E-4E9F-B19F-78D79856B64D}" srcId="{593E5D34-B071-4F08-AA86-96C2096D6AF0}" destId="{E4CA159A-A548-4E9A-B5D3-A47E6AF40734}" srcOrd="0" destOrd="0" parTransId="{B4839462-56C5-4B4D-A8B8-C8E888F2CA6A}" sibTransId="{69ACCB86-9411-441C-BB21-82BDB6ABD440}"/>
    <dgm:cxn modelId="{F4A89BEB-F1FE-4440-B621-073BEED9C956}" type="presOf" srcId="{5CAA0192-C148-4910-86DF-EE432ED83EC6}" destId="{E1443B3B-C646-4837-9D2E-A57F8A0CBAAD}" srcOrd="0" destOrd="0" presId="urn:microsoft.com/office/officeart/2005/8/layout/hierarchy3"/>
    <dgm:cxn modelId="{8EB2900C-C2B9-4706-80FF-0FECA96844A2}" srcId="{00BF82B4-62F1-4D02-B53A-B2B670F70896}" destId="{B231A814-F82C-4AA1-85E5-E79CE74B517E}" srcOrd="3" destOrd="0" parTransId="{84EAF5FA-44F0-4AF4-9DD2-A50944A2FA68}" sibTransId="{A0F87B6F-E583-4CFF-9265-5DC7ED501004}"/>
    <dgm:cxn modelId="{B8E9C0E0-45BA-D441-B1D3-1B31E82A950D}" type="presOf" srcId="{84EAF5FA-44F0-4AF4-9DD2-A50944A2FA68}" destId="{EF4D9CA8-5D57-4483-85E0-AB1A61D488D2}" srcOrd="0" destOrd="0" presId="urn:microsoft.com/office/officeart/2005/8/layout/hierarchy3"/>
    <dgm:cxn modelId="{C10C1667-5DDF-3B43-B42D-0A68852A245F}" type="presOf" srcId="{3175CCAE-7A53-4312-9BD2-CC880851ACE1}" destId="{19870FE2-AF79-454B-9DE9-AD89C85419AA}" srcOrd="0" destOrd="0" presId="urn:microsoft.com/office/officeart/2005/8/layout/hierarchy3"/>
    <dgm:cxn modelId="{4657040E-E479-C949-A0D1-2D3A89A97DF7}" type="presOf" srcId="{EE270260-197B-47B1-BC53-31B9C0A9637C}" destId="{35385566-43FF-446F-BB4E-7EF7AD41F7CB}" srcOrd="0" destOrd="0" presId="urn:microsoft.com/office/officeart/2005/8/layout/hierarchy3"/>
    <dgm:cxn modelId="{C8479ECF-D1A5-4E41-B4E5-7FA1D4C3CAAF}" type="presOf" srcId="{E2797CCF-A564-435D-86B2-AD7228B056DB}" destId="{6A755820-1E23-408D-B37F-9144138B874A}" srcOrd="0" destOrd="0" presId="urn:microsoft.com/office/officeart/2005/8/layout/hierarchy3"/>
    <dgm:cxn modelId="{10073357-E882-4C81-9DBE-6F2E177B68D7}" srcId="{E2797CCF-A564-435D-86B2-AD7228B056DB}" destId="{38DDE004-9495-4201-B6DA-05A543BA9756}" srcOrd="0" destOrd="0" parTransId="{1CE6D6E4-784E-40CB-A281-A541F08F3655}" sibTransId="{E43344D9-F03D-4ECF-A6CF-FA03B103067B}"/>
    <dgm:cxn modelId="{BAB710E9-31E2-4E7A-8B28-C28B74E485EA}" srcId="{5CAA0192-C148-4910-86DF-EE432ED83EC6}" destId="{F4A3B108-2C46-4844-858F-0C105E238937}" srcOrd="0" destOrd="0" parTransId="{57B62E80-4685-4E41-A79D-9821D33E6C88}" sibTransId="{5DDD1503-571C-4DFC-9C24-361D2AF3CB66}"/>
    <dgm:cxn modelId="{A863925C-BC90-6A4C-881D-BE5EE488B0EB}" type="presOf" srcId="{7275C3E0-704E-4DB1-B0F2-2C7E45D8C0DB}" destId="{EB52D339-2DFA-478C-A459-BD11F16BF991}" srcOrd="0" destOrd="0" presId="urn:microsoft.com/office/officeart/2005/8/layout/hierarchy3"/>
    <dgm:cxn modelId="{BE653AD5-D3B1-4C05-976E-72667F53AD1D}" srcId="{EE270260-197B-47B1-BC53-31B9C0A9637C}" destId="{E2797CCF-A564-435D-86B2-AD7228B056DB}" srcOrd="1" destOrd="0" parTransId="{496AACEF-A6C9-47D1-B45D-A726B2CDCB7E}" sibTransId="{F750EC70-249A-4D20-9E1A-403BCBD5842B}"/>
    <dgm:cxn modelId="{8C9C838C-D6A7-4548-8A51-9820F4A11AA1}" type="presOf" srcId="{593E5D34-B071-4F08-AA86-96C2096D6AF0}" destId="{06A928F1-4FC3-454C-9DFE-96D2473E7160}" srcOrd="1" destOrd="0" presId="urn:microsoft.com/office/officeart/2005/8/layout/hierarchy3"/>
    <dgm:cxn modelId="{108BCC76-A902-44C1-B63C-B8D172E32564}" srcId="{B998318E-C112-48D3-9FAD-7EE4C343C5B7}" destId="{E8FC1E61-33B8-4F8C-BEBF-2582AC409FCE}" srcOrd="0" destOrd="0" parTransId="{7275C3E0-704E-4DB1-B0F2-2C7E45D8C0DB}" sibTransId="{E91E8435-9CE7-487C-BB7A-403BA0760D09}"/>
    <dgm:cxn modelId="{7BFBD4AF-2317-494A-8A8A-7E4EFDBE5352}" type="presOf" srcId="{593E5D34-B071-4F08-AA86-96C2096D6AF0}" destId="{7DEB07E6-EE8D-44E2-8E3D-F87CB8371606}" srcOrd="0" destOrd="0" presId="urn:microsoft.com/office/officeart/2005/8/layout/hierarchy3"/>
    <dgm:cxn modelId="{2D3CDA7F-310C-7C40-8090-2E97718BEB15}" type="presOf" srcId="{B998318E-C112-48D3-9FAD-7EE4C343C5B7}" destId="{4C7FC3BE-2D91-4B05-85F7-869E5C68B349}" srcOrd="0" destOrd="0" presId="urn:microsoft.com/office/officeart/2005/8/layout/hierarchy3"/>
    <dgm:cxn modelId="{B53005E9-05BF-E54D-AF0D-E0A9EB7102AA}" type="presOf" srcId="{6C5C54C5-90E7-4E31-ABA8-E9FFF0B061EB}" destId="{56BAB4BE-DBE5-4FCA-AA76-D3FD2C172E3D}" srcOrd="0" destOrd="0" presId="urn:microsoft.com/office/officeart/2005/8/layout/hierarchy3"/>
    <dgm:cxn modelId="{25886330-5BED-41ED-BC43-20E6D57A169B}" srcId="{00BF82B4-62F1-4D02-B53A-B2B670F70896}" destId="{6C5C54C5-90E7-4E31-ABA8-E9FFF0B061EB}" srcOrd="2" destOrd="0" parTransId="{78950584-39B3-4707-A49B-028405658931}" sibTransId="{0E3F2D0E-5E5F-44C1-A068-4778CD4D749B}"/>
    <dgm:cxn modelId="{A705E268-C44F-F848-BA53-D7CAA12C6FA9}" type="presOf" srcId="{00BF82B4-62F1-4D02-B53A-B2B670F70896}" destId="{E5F3E7DB-F5CD-4406-9062-80B7668F96AC}" srcOrd="1" destOrd="0" presId="urn:microsoft.com/office/officeart/2005/8/layout/hierarchy3"/>
    <dgm:cxn modelId="{C60F18D8-6D97-4C99-931F-1548637BE31C}" srcId="{EE270260-197B-47B1-BC53-31B9C0A9637C}" destId="{B998318E-C112-48D3-9FAD-7EE4C343C5B7}" srcOrd="0" destOrd="0" parTransId="{2CE6133E-8756-4897-A0AE-5767BF792AA7}" sibTransId="{3EBA6227-698C-4A3E-9692-E2A432601000}"/>
    <dgm:cxn modelId="{7E033C03-949F-7143-B9C4-E1AB1A310C12}" type="presOf" srcId="{1CE6D6E4-784E-40CB-A281-A541F08F3655}" destId="{11351501-439D-47D9-AFCD-53BF8708BD95}" srcOrd="0" destOrd="0" presId="urn:microsoft.com/office/officeart/2005/8/layout/hierarchy3"/>
    <dgm:cxn modelId="{0ECDD260-EEEA-474C-817E-F7BEB95C22D4}" type="presOf" srcId="{EF64992D-54C4-40C6-9110-84DC0EACD05D}" destId="{A891AA47-9644-440E-9F98-D3FB16BAA793}" srcOrd="0" destOrd="0" presId="urn:microsoft.com/office/officeart/2005/8/layout/hierarchy3"/>
    <dgm:cxn modelId="{CCBB8590-CBE7-BD4D-8424-D1732A104F76}" type="presOf" srcId="{5CAA0192-C148-4910-86DF-EE432ED83EC6}" destId="{83B82F8A-4F3E-460E-8ABF-D5BBEDD1A6A1}" srcOrd="1" destOrd="0" presId="urn:microsoft.com/office/officeart/2005/8/layout/hierarchy3"/>
    <dgm:cxn modelId="{C6FEB817-C08A-3C40-BE7D-E3C9D517F955}" type="presParOf" srcId="{35385566-43FF-446F-BB4E-7EF7AD41F7CB}" destId="{AEFC6251-40C5-4766-9470-3C4E79A2BBE9}" srcOrd="0" destOrd="0" presId="urn:microsoft.com/office/officeart/2005/8/layout/hierarchy3"/>
    <dgm:cxn modelId="{25A7799D-35BE-A245-99AB-1880DFD4E36F}" type="presParOf" srcId="{AEFC6251-40C5-4766-9470-3C4E79A2BBE9}" destId="{A08481DB-E28B-4EA0-9B71-E84E8C3ACF67}" srcOrd="0" destOrd="0" presId="urn:microsoft.com/office/officeart/2005/8/layout/hierarchy3"/>
    <dgm:cxn modelId="{683E7424-0E71-6A4D-AB06-DC26C45EC367}" type="presParOf" srcId="{A08481DB-E28B-4EA0-9B71-E84E8C3ACF67}" destId="{4C7FC3BE-2D91-4B05-85F7-869E5C68B349}" srcOrd="0" destOrd="0" presId="urn:microsoft.com/office/officeart/2005/8/layout/hierarchy3"/>
    <dgm:cxn modelId="{7EE12E3D-A130-BF48-87DB-3F4E524E2721}" type="presParOf" srcId="{A08481DB-E28B-4EA0-9B71-E84E8C3ACF67}" destId="{C54A34FF-222D-470F-8809-E990D5196379}" srcOrd="1" destOrd="0" presId="urn:microsoft.com/office/officeart/2005/8/layout/hierarchy3"/>
    <dgm:cxn modelId="{2BD7AF4E-E382-FF47-AE0F-65B57D9FDDB3}" type="presParOf" srcId="{AEFC6251-40C5-4766-9470-3C4E79A2BBE9}" destId="{C93319ED-7102-4E3E-B1E9-754D759D30C9}" srcOrd="1" destOrd="0" presId="urn:microsoft.com/office/officeart/2005/8/layout/hierarchy3"/>
    <dgm:cxn modelId="{26B2ED4F-A9A9-8E4D-A8BE-6F00D98541E2}" type="presParOf" srcId="{C93319ED-7102-4E3E-B1E9-754D759D30C9}" destId="{EB52D339-2DFA-478C-A459-BD11F16BF991}" srcOrd="0" destOrd="0" presId="urn:microsoft.com/office/officeart/2005/8/layout/hierarchy3"/>
    <dgm:cxn modelId="{80F50EE1-ABC5-0D45-B83F-72886B1194BF}" type="presParOf" srcId="{C93319ED-7102-4E3E-B1E9-754D759D30C9}" destId="{1B8FF635-099F-4BD7-A184-D2E3741AEEA3}" srcOrd="1" destOrd="0" presId="urn:microsoft.com/office/officeart/2005/8/layout/hierarchy3"/>
    <dgm:cxn modelId="{BB3612AD-263F-3A49-9E8E-FFF82F352E0E}" type="presParOf" srcId="{35385566-43FF-446F-BB4E-7EF7AD41F7CB}" destId="{C4F703B3-38CF-4788-8276-2E63D218FCA1}" srcOrd="1" destOrd="0" presId="urn:microsoft.com/office/officeart/2005/8/layout/hierarchy3"/>
    <dgm:cxn modelId="{B73225B5-6B33-474E-B502-C16DE6AE6422}" type="presParOf" srcId="{C4F703B3-38CF-4788-8276-2E63D218FCA1}" destId="{FFF8206A-858F-4639-A318-4CC2B1BBEADB}" srcOrd="0" destOrd="0" presId="urn:microsoft.com/office/officeart/2005/8/layout/hierarchy3"/>
    <dgm:cxn modelId="{FD7C066C-C2C8-1347-A8C5-247F8AD84EBF}" type="presParOf" srcId="{FFF8206A-858F-4639-A318-4CC2B1BBEADB}" destId="{6A755820-1E23-408D-B37F-9144138B874A}" srcOrd="0" destOrd="0" presId="urn:microsoft.com/office/officeart/2005/8/layout/hierarchy3"/>
    <dgm:cxn modelId="{EAC21A66-790B-5E44-BABC-4E5CD5872C7F}" type="presParOf" srcId="{FFF8206A-858F-4639-A318-4CC2B1BBEADB}" destId="{6635DA1C-B141-438B-AC07-BE2273367D0B}" srcOrd="1" destOrd="0" presId="urn:microsoft.com/office/officeart/2005/8/layout/hierarchy3"/>
    <dgm:cxn modelId="{A45C283F-60FF-E345-9A82-D607BE5C4EEF}" type="presParOf" srcId="{C4F703B3-38CF-4788-8276-2E63D218FCA1}" destId="{5D8AD5B7-0DC3-4B29-B0B4-C72EAE871A3F}" srcOrd="1" destOrd="0" presId="urn:microsoft.com/office/officeart/2005/8/layout/hierarchy3"/>
    <dgm:cxn modelId="{C17EA6DC-E87D-DD40-9716-0DBCE231FDA1}" type="presParOf" srcId="{5D8AD5B7-0DC3-4B29-B0B4-C72EAE871A3F}" destId="{11351501-439D-47D9-AFCD-53BF8708BD95}" srcOrd="0" destOrd="0" presId="urn:microsoft.com/office/officeart/2005/8/layout/hierarchy3"/>
    <dgm:cxn modelId="{FEEDE37E-B5C7-8344-AA6B-39860D90AF03}" type="presParOf" srcId="{5D8AD5B7-0DC3-4B29-B0B4-C72EAE871A3F}" destId="{CC8B546A-ED82-4B95-956F-54FEAEDB2971}" srcOrd="1" destOrd="0" presId="urn:microsoft.com/office/officeart/2005/8/layout/hierarchy3"/>
    <dgm:cxn modelId="{E01983F1-C8F2-EC46-A90B-0CDF8A7F6DFD}" type="presParOf" srcId="{35385566-43FF-446F-BB4E-7EF7AD41F7CB}" destId="{0C479CBC-8F16-4228-8E08-BE6F446BB6F4}" srcOrd="2" destOrd="0" presId="urn:microsoft.com/office/officeart/2005/8/layout/hierarchy3"/>
    <dgm:cxn modelId="{BE6F6B8F-D8B6-4C40-9F95-C90116985819}" type="presParOf" srcId="{0C479CBC-8F16-4228-8E08-BE6F446BB6F4}" destId="{9E093A80-D06F-4D65-BD59-14DB584F0B87}" srcOrd="0" destOrd="0" presId="urn:microsoft.com/office/officeart/2005/8/layout/hierarchy3"/>
    <dgm:cxn modelId="{6537E97F-EC47-0045-BC46-6142E71EC9CE}" type="presParOf" srcId="{9E093A80-D06F-4D65-BD59-14DB584F0B87}" destId="{4AABFA66-B6C8-48FA-8705-365ED3032CBD}" srcOrd="0" destOrd="0" presId="urn:microsoft.com/office/officeart/2005/8/layout/hierarchy3"/>
    <dgm:cxn modelId="{681E606E-2579-E949-B1F3-8956218F85A8}" type="presParOf" srcId="{9E093A80-D06F-4D65-BD59-14DB584F0B87}" destId="{E5F3E7DB-F5CD-4406-9062-80B7668F96AC}" srcOrd="1" destOrd="0" presId="urn:microsoft.com/office/officeart/2005/8/layout/hierarchy3"/>
    <dgm:cxn modelId="{BE19CE8E-649E-7A4D-A86A-F7A1108E7929}" type="presParOf" srcId="{0C479CBC-8F16-4228-8E08-BE6F446BB6F4}" destId="{D8D1B18B-827E-48F3-BE29-1D1EE4D8D7E8}" srcOrd="1" destOrd="0" presId="urn:microsoft.com/office/officeart/2005/8/layout/hierarchy3"/>
    <dgm:cxn modelId="{A75C84FB-B101-9048-B302-3689FB3175A5}" type="presParOf" srcId="{D8D1B18B-827E-48F3-BE29-1D1EE4D8D7E8}" destId="{CDAEBAF8-DBD3-4686-A178-DE72536C6A77}" srcOrd="0" destOrd="0" presId="urn:microsoft.com/office/officeart/2005/8/layout/hierarchy3"/>
    <dgm:cxn modelId="{19E001F3-D5FF-9F4A-AB3E-8A0581319DD4}" type="presParOf" srcId="{D8D1B18B-827E-48F3-BE29-1D1EE4D8D7E8}" destId="{B26FD2A6-BBA2-4D76-8DF7-C37AC7067BC7}" srcOrd="1" destOrd="0" presId="urn:microsoft.com/office/officeart/2005/8/layout/hierarchy3"/>
    <dgm:cxn modelId="{0DBE5EA6-9003-B54A-8045-226A2E670555}" type="presParOf" srcId="{D8D1B18B-827E-48F3-BE29-1D1EE4D8D7E8}" destId="{19870FE2-AF79-454B-9DE9-AD89C85419AA}" srcOrd="2" destOrd="0" presId="urn:microsoft.com/office/officeart/2005/8/layout/hierarchy3"/>
    <dgm:cxn modelId="{0AC0B181-8086-AD41-AB83-C280DFD30E79}" type="presParOf" srcId="{D8D1B18B-827E-48F3-BE29-1D1EE4D8D7E8}" destId="{782FBE77-0974-49A2-9702-6F851458962B}" srcOrd="3" destOrd="0" presId="urn:microsoft.com/office/officeart/2005/8/layout/hierarchy3"/>
    <dgm:cxn modelId="{B2240B98-9510-4044-BD77-C2FA5A6CBA18}" type="presParOf" srcId="{D8D1B18B-827E-48F3-BE29-1D1EE4D8D7E8}" destId="{F8A6C2D9-4D6E-4BF6-92AB-256B9D846C1B}" srcOrd="4" destOrd="0" presId="urn:microsoft.com/office/officeart/2005/8/layout/hierarchy3"/>
    <dgm:cxn modelId="{0E8766B1-403C-F349-A494-FE1D7A61C420}" type="presParOf" srcId="{D8D1B18B-827E-48F3-BE29-1D1EE4D8D7E8}" destId="{56BAB4BE-DBE5-4FCA-AA76-D3FD2C172E3D}" srcOrd="5" destOrd="0" presId="urn:microsoft.com/office/officeart/2005/8/layout/hierarchy3"/>
    <dgm:cxn modelId="{CE92657B-9AE2-5A4A-BAF8-75CA1CE010E7}" type="presParOf" srcId="{D8D1B18B-827E-48F3-BE29-1D1EE4D8D7E8}" destId="{EF4D9CA8-5D57-4483-85E0-AB1A61D488D2}" srcOrd="6" destOrd="0" presId="urn:microsoft.com/office/officeart/2005/8/layout/hierarchy3"/>
    <dgm:cxn modelId="{F859A921-58B8-3347-844E-F1F7CE89B0F4}" type="presParOf" srcId="{D8D1B18B-827E-48F3-BE29-1D1EE4D8D7E8}" destId="{86EB429A-E9CF-4437-9D5F-73954FD99F66}" srcOrd="7" destOrd="0" presId="urn:microsoft.com/office/officeart/2005/8/layout/hierarchy3"/>
    <dgm:cxn modelId="{CAD145ED-427C-A946-811C-CBFA614BE302}" type="presParOf" srcId="{35385566-43FF-446F-BB4E-7EF7AD41F7CB}" destId="{515279C0-4BBF-4F4F-BAFB-9A7E85E5CB62}" srcOrd="3" destOrd="0" presId="urn:microsoft.com/office/officeart/2005/8/layout/hierarchy3"/>
    <dgm:cxn modelId="{8B2A6722-4BAA-6E42-9D70-119449112E67}" type="presParOf" srcId="{515279C0-4BBF-4F4F-BAFB-9A7E85E5CB62}" destId="{D28F49EC-FDC6-469F-A3F2-625F89172B40}" srcOrd="0" destOrd="0" presId="urn:microsoft.com/office/officeart/2005/8/layout/hierarchy3"/>
    <dgm:cxn modelId="{E9946DFB-9E5F-C74F-8C45-84F3E99CD32F}" type="presParOf" srcId="{D28F49EC-FDC6-469F-A3F2-625F89172B40}" destId="{E1443B3B-C646-4837-9D2E-A57F8A0CBAAD}" srcOrd="0" destOrd="0" presId="urn:microsoft.com/office/officeart/2005/8/layout/hierarchy3"/>
    <dgm:cxn modelId="{81F2F1CF-DCFD-0846-8DA2-AA21DCD4E906}" type="presParOf" srcId="{D28F49EC-FDC6-469F-A3F2-625F89172B40}" destId="{83B82F8A-4F3E-460E-8ABF-D5BBEDD1A6A1}" srcOrd="1" destOrd="0" presId="urn:microsoft.com/office/officeart/2005/8/layout/hierarchy3"/>
    <dgm:cxn modelId="{A77EC76C-6BD1-AE41-B640-EB055BB9484A}" type="presParOf" srcId="{515279C0-4BBF-4F4F-BAFB-9A7E85E5CB62}" destId="{18E60535-E871-4EE7-8B0A-C4D14E775893}" srcOrd="1" destOrd="0" presId="urn:microsoft.com/office/officeart/2005/8/layout/hierarchy3"/>
    <dgm:cxn modelId="{285C2EDD-7BFD-EF45-9EE4-90987D84D6B8}" type="presParOf" srcId="{18E60535-E871-4EE7-8B0A-C4D14E775893}" destId="{C94315C6-CB53-4082-85BF-6A539B033EC7}" srcOrd="0" destOrd="0" presId="urn:microsoft.com/office/officeart/2005/8/layout/hierarchy3"/>
    <dgm:cxn modelId="{44212866-476E-724E-B2DF-D23E1CD82B52}" type="presParOf" srcId="{18E60535-E871-4EE7-8B0A-C4D14E775893}" destId="{499815E0-A18B-4767-9E97-C4119ACB9306}" srcOrd="1" destOrd="0" presId="urn:microsoft.com/office/officeart/2005/8/layout/hierarchy3"/>
    <dgm:cxn modelId="{74295166-9C54-7547-879E-C65EB65DE708}" type="presParOf" srcId="{18E60535-E871-4EE7-8B0A-C4D14E775893}" destId="{A891AA47-9644-440E-9F98-D3FB16BAA793}" srcOrd="2" destOrd="0" presId="urn:microsoft.com/office/officeart/2005/8/layout/hierarchy3"/>
    <dgm:cxn modelId="{E62EB76E-9798-664D-AB41-2BF37F63D90A}" type="presParOf" srcId="{18E60535-E871-4EE7-8B0A-C4D14E775893}" destId="{40BFD909-AE7F-465E-856B-3AA92CE7C265}" srcOrd="3" destOrd="0" presId="urn:microsoft.com/office/officeart/2005/8/layout/hierarchy3"/>
    <dgm:cxn modelId="{73FDD166-7A63-E84A-BA34-F647306C8CD3}" type="presParOf" srcId="{35385566-43FF-446F-BB4E-7EF7AD41F7CB}" destId="{6809A827-1BCC-4A1F-837F-73E305CE0DDE}" srcOrd="4" destOrd="0" presId="urn:microsoft.com/office/officeart/2005/8/layout/hierarchy3"/>
    <dgm:cxn modelId="{BB993343-E1DD-884E-8FB9-28723860DE77}" type="presParOf" srcId="{6809A827-1BCC-4A1F-837F-73E305CE0DDE}" destId="{1A22CB3C-8D0C-4A82-BD06-7298A559D955}" srcOrd="0" destOrd="0" presId="urn:microsoft.com/office/officeart/2005/8/layout/hierarchy3"/>
    <dgm:cxn modelId="{48029FB9-34D3-7B43-A10F-F4BD0BFB53B6}" type="presParOf" srcId="{1A22CB3C-8D0C-4A82-BD06-7298A559D955}" destId="{7DEB07E6-EE8D-44E2-8E3D-F87CB8371606}" srcOrd="0" destOrd="0" presId="urn:microsoft.com/office/officeart/2005/8/layout/hierarchy3"/>
    <dgm:cxn modelId="{C55F8920-6FD5-494A-A795-4CB836C3B5E4}" type="presParOf" srcId="{1A22CB3C-8D0C-4A82-BD06-7298A559D955}" destId="{06A928F1-4FC3-454C-9DFE-96D2473E7160}" srcOrd="1" destOrd="0" presId="urn:microsoft.com/office/officeart/2005/8/layout/hierarchy3"/>
    <dgm:cxn modelId="{6DCAF044-E83E-1F4C-ABD8-ABD2254AE9AA}" type="presParOf" srcId="{6809A827-1BCC-4A1F-837F-73E305CE0DDE}" destId="{40532B11-A919-4359-A6AF-4032FEE53AF0}" srcOrd="1" destOrd="0" presId="urn:microsoft.com/office/officeart/2005/8/layout/hierarchy3"/>
    <dgm:cxn modelId="{D107B336-DC56-AC47-A4D4-46A2CF87F874}" type="presParOf" srcId="{40532B11-A919-4359-A6AF-4032FEE53AF0}" destId="{DE6C44EF-1551-47A0-B9DA-0E677F0A7A24}" srcOrd="0" destOrd="0" presId="urn:microsoft.com/office/officeart/2005/8/layout/hierarchy3"/>
    <dgm:cxn modelId="{772B12E5-9731-D84F-98D6-0614AC81D132}" type="presParOf" srcId="{40532B11-A919-4359-A6AF-4032FEE53AF0}" destId="{0CD5205E-4F77-4898-965A-34D438B350F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1732C0-8315-49C6-9A29-2477E1EFA411}" type="doc">
      <dgm:prSet loTypeId="urn:microsoft.com/office/officeart/2008/layout/PictureAccent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4B24CAE3-9FB1-44A0-A79C-E07034DC522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  <a:latin typeface="+mj-lt"/>
            </a:rPr>
            <a:t>Постоянно проживающие и осуществляющие деятельность на сельских территориях граждане имеют право на:</a:t>
          </a:r>
          <a:endParaRPr lang="ru-RU" sz="2400" b="1" dirty="0">
            <a:solidFill>
              <a:srgbClr val="00B050"/>
            </a:solidFill>
            <a:latin typeface="+mj-lt"/>
          </a:endParaRPr>
        </a:p>
      </dgm:t>
    </dgm:pt>
    <dgm:pt modelId="{CB1F3A73-621D-4AA8-B0B2-3F18EB345CA2}" type="parTrans" cxnId="{3EB1D14A-1EF0-4DA2-88B8-1552A231AD5C}">
      <dgm:prSet/>
      <dgm:spPr/>
      <dgm:t>
        <a:bodyPr/>
        <a:lstStyle/>
        <a:p>
          <a:endParaRPr lang="ru-RU"/>
        </a:p>
      </dgm:t>
    </dgm:pt>
    <dgm:pt modelId="{27B6B568-5FEF-4D54-9138-5DE2E3E3984E}" type="sibTrans" cxnId="{3EB1D14A-1EF0-4DA2-88B8-1552A231AD5C}">
      <dgm:prSet/>
      <dgm:spPr/>
      <dgm:t>
        <a:bodyPr/>
        <a:lstStyle/>
        <a:p>
          <a:endParaRPr lang="ru-RU"/>
        </a:p>
      </dgm:t>
    </dgm:pt>
    <dgm:pt modelId="{5CD45FB7-FCAB-4DB0-AFFE-CD302E77D3C1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Заключаются в субсидировании строительства (приобретения) жилья гражданам, включенным в список (формируемый субъектом Российской Федерации):</a:t>
          </a:r>
        </a:p>
        <a:p>
          <a:r>
            <a:rPr lang="ru-RU" b="1" dirty="0" smtClean="0">
              <a:solidFill>
                <a:srgbClr val="00B050"/>
              </a:solidFill>
              <a:latin typeface="+mj-lt"/>
            </a:rPr>
            <a:t>30 % гражданин / 70 % (консолидированный бюджет субъекта РФ + федеральный бюджет)</a:t>
          </a:r>
          <a:endParaRPr lang="ru-RU" dirty="0">
            <a:latin typeface="+mj-lt"/>
          </a:endParaRPr>
        </a:p>
      </dgm:t>
    </dgm:pt>
    <dgm:pt modelId="{C819FE49-089D-4FEF-B903-80C22FB23FF7}" type="parTrans" cxnId="{D269CBBF-A125-4969-AD26-B4622724BB14}">
      <dgm:prSet/>
      <dgm:spPr/>
      <dgm:t>
        <a:bodyPr/>
        <a:lstStyle/>
        <a:p>
          <a:endParaRPr lang="ru-RU"/>
        </a:p>
      </dgm:t>
    </dgm:pt>
    <dgm:pt modelId="{838FC9B4-9868-428E-B80B-21106F602727}" type="sibTrans" cxnId="{D269CBBF-A125-4969-AD26-B4622724BB14}">
      <dgm:prSet/>
      <dgm:spPr/>
      <dgm:t>
        <a:bodyPr/>
        <a:lstStyle/>
        <a:p>
          <a:endParaRPr lang="ru-RU"/>
        </a:p>
      </dgm:t>
    </dgm:pt>
    <dgm:pt modelId="{E605E4AC-AA98-4DF8-811D-B7F3BE25C7F9}">
      <dgm:prSet phldrT="[Текст]"/>
      <dgm:spPr/>
      <dgm:t>
        <a:bodyPr/>
        <a:lstStyle/>
        <a:p>
          <a:pPr algn="ctr"/>
          <a:r>
            <a:rPr lang="ru-RU" dirty="0" smtClean="0">
              <a:latin typeface="+mj-lt"/>
            </a:rPr>
            <a:t>Заключается в предоставлении жилого помещения гражданину построенного жилого фонда на условиях софинансирования: </a:t>
          </a:r>
          <a:r>
            <a:rPr lang="ru-RU" b="1" dirty="0" smtClean="0">
              <a:solidFill>
                <a:srgbClr val="00B050"/>
              </a:solidFill>
              <a:latin typeface="+mj-lt"/>
            </a:rPr>
            <a:t>80 % (бюджет субъекта РФ + федеральный бюджет) + 20 % (местный бюджет+ работодатель).</a:t>
          </a:r>
        </a:p>
        <a:p>
          <a:pPr algn="ctr"/>
          <a:r>
            <a:rPr lang="ru-RU" i="1" dirty="0" smtClean="0">
              <a:latin typeface="+mj-lt"/>
            </a:rPr>
            <a:t>Гражданин имеет право выкупить (в случае непрерывной занятости на этой с/т) через 5 лет жилое помещение за 10 % от стоимости и через 10 лет за 1 % от стоимости.</a:t>
          </a:r>
          <a:endParaRPr lang="ru-RU" i="1" dirty="0">
            <a:latin typeface="+mj-lt"/>
          </a:endParaRPr>
        </a:p>
      </dgm:t>
    </dgm:pt>
    <dgm:pt modelId="{5327CA1E-0395-498C-AFDA-AD2CEA6AFBE8}" type="parTrans" cxnId="{A580360D-196F-443E-B2D8-A2830E966542}">
      <dgm:prSet/>
      <dgm:spPr/>
      <dgm:t>
        <a:bodyPr/>
        <a:lstStyle/>
        <a:p>
          <a:endParaRPr lang="ru-RU"/>
        </a:p>
      </dgm:t>
    </dgm:pt>
    <dgm:pt modelId="{696DBDF7-445F-4303-9A68-3BC031A85D85}" type="sibTrans" cxnId="{A580360D-196F-443E-B2D8-A2830E966542}">
      <dgm:prSet/>
      <dgm:spPr/>
      <dgm:t>
        <a:bodyPr/>
        <a:lstStyle/>
        <a:p>
          <a:endParaRPr lang="ru-RU"/>
        </a:p>
      </dgm:t>
    </dgm:pt>
    <dgm:pt modelId="{79A26588-D455-45F8-B037-09D87574D31C}" type="pres">
      <dgm:prSet presAssocID="{B91732C0-8315-49C6-9A29-2477E1EFA41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54E29B9-619C-4DC0-B02E-774A637C6CC8}" type="pres">
      <dgm:prSet presAssocID="{4B24CAE3-9FB1-44A0-A79C-E07034DC5227}" presName="root" presStyleCnt="0">
        <dgm:presLayoutVars>
          <dgm:chMax/>
          <dgm:chPref val="4"/>
        </dgm:presLayoutVars>
      </dgm:prSet>
      <dgm:spPr/>
    </dgm:pt>
    <dgm:pt modelId="{21CEB240-1E56-42FA-BFF7-D48CB924013D}" type="pres">
      <dgm:prSet presAssocID="{4B24CAE3-9FB1-44A0-A79C-E07034DC5227}" presName="rootComposite" presStyleCnt="0">
        <dgm:presLayoutVars/>
      </dgm:prSet>
      <dgm:spPr/>
    </dgm:pt>
    <dgm:pt modelId="{F091E1C2-2934-4A8F-962F-BE359A64F33F}" type="pres">
      <dgm:prSet presAssocID="{4B24CAE3-9FB1-44A0-A79C-E07034DC5227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B550A35-9C9C-482B-A652-6B26C32D6BDD}" type="pres">
      <dgm:prSet presAssocID="{4B24CAE3-9FB1-44A0-A79C-E07034DC5227}" presName="childShape" presStyleCnt="0">
        <dgm:presLayoutVars>
          <dgm:chMax val="0"/>
          <dgm:chPref val="0"/>
        </dgm:presLayoutVars>
      </dgm:prSet>
      <dgm:spPr/>
    </dgm:pt>
    <dgm:pt modelId="{08FF8968-F20E-4DCE-AED7-CD4681AB5E5F}" type="pres">
      <dgm:prSet presAssocID="{5CD45FB7-FCAB-4DB0-AFFE-CD302E77D3C1}" presName="childComposite" presStyleCnt="0">
        <dgm:presLayoutVars>
          <dgm:chMax val="0"/>
          <dgm:chPref val="0"/>
        </dgm:presLayoutVars>
      </dgm:prSet>
      <dgm:spPr/>
    </dgm:pt>
    <dgm:pt modelId="{CCD45F53-54C5-4062-9C1B-7A908BC15B9E}" type="pres">
      <dgm:prSet presAssocID="{5CD45FB7-FCAB-4DB0-AFFE-CD302E77D3C1}" presName="Image" presStyleLbl="node1" presStyleIdx="0" presStyleCnt="2"/>
      <dgm:spPr/>
    </dgm:pt>
    <dgm:pt modelId="{84844ED2-C9DF-4697-8B0C-016F47B22296}" type="pres">
      <dgm:prSet presAssocID="{5CD45FB7-FCAB-4DB0-AFFE-CD302E77D3C1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F3113-A36B-43CB-9DD7-09A63EFF8401}" type="pres">
      <dgm:prSet presAssocID="{E605E4AC-AA98-4DF8-811D-B7F3BE25C7F9}" presName="childComposite" presStyleCnt="0">
        <dgm:presLayoutVars>
          <dgm:chMax val="0"/>
          <dgm:chPref val="0"/>
        </dgm:presLayoutVars>
      </dgm:prSet>
      <dgm:spPr/>
    </dgm:pt>
    <dgm:pt modelId="{9FB37FCD-9F85-49DC-8FF8-5108CCB8049C}" type="pres">
      <dgm:prSet presAssocID="{E605E4AC-AA98-4DF8-811D-B7F3BE25C7F9}" presName="Image" presStyleLbl="node1" presStyleIdx="1" presStyleCnt="2"/>
      <dgm:spPr>
        <a:noFill/>
      </dgm:spPr>
    </dgm:pt>
    <dgm:pt modelId="{16A536BB-E78F-4463-A26C-1488C1518728}" type="pres">
      <dgm:prSet presAssocID="{E605E4AC-AA98-4DF8-811D-B7F3BE25C7F9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2E6BB4-3E62-46A4-A1F0-E904476E2123}" type="presOf" srcId="{B91732C0-8315-49C6-9A29-2477E1EFA411}" destId="{79A26588-D455-45F8-B037-09D87574D31C}" srcOrd="0" destOrd="0" presId="urn:microsoft.com/office/officeart/2008/layout/PictureAccentList"/>
    <dgm:cxn modelId="{92EE1F3F-1955-48C4-8125-A470259952F1}" type="presOf" srcId="{5CD45FB7-FCAB-4DB0-AFFE-CD302E77D3C1}" destId="{84844ED2-C9DF-4697-8B0C-016F47B22296}" srcOrd="0" destOrd="0" presId="urn:microsoft.com/office/officeart/2008/layout/PictureAccentList"/>
    <dgm:cxn modelId="{D269CBBF-A125-4969-AD26-B4622724BB14}" srcId="{4B24CAE3-9FB1-44A0-A79C-E07034DC5227}" destId="{5CD45FB7-FCAB-4DB0-AFFE-CD302E77D3C1}" srcOrd="0" destOrd="0" parTransId="{C819FE49-089D-4FEF-B903-80C22FB23FF7}" sibTransId="{838FC9B4-9868-428E-B80B-21106F602727}"/>
    <dgm:cxn modelId="{A580360D-196F-443E-B2D8-A2830E966542}" srcId="{4B24CAE3-9FB1-44A0-A79C-E07034DC5227}" destId="{E605E4AC-AA98-4DF8-811D-B7F3BE25C7F9}" srcOrd="1" destOrd="0" parTransId="{5327CA1E-0395-498C-AFDA-AD2CEA6AFBE8}" sibTransId="{696DBDF7-445F-4303-9A68-3BC031A85D85}"/>
    <dgm:cxn modelId="{217A2981-C1EB-4EB8-9535-054161356231}" type="presOf" srcId="{E605E4AC-AA98-4DF8-811D-B7F3BE25C7F9}" destId="{16A536BB-E78F-4463-A26C-1488C1518728}" srcOrd="0" destOrd="0" presId="urn:microsoft.com/office/officeart/2008/layout/PictureAccentList"/>
    <dgm:cxn modelId="{3EB1D14A-1EF0-4DA2-88B8-1552A231AD5C}" srcId="{B91732C0-8315-49C6-9A29-2477E1EFA411}" destId="{4B24CAE3-9FB1-44A0-A79C-E07034DC5227}" srcOrd="0" destOrd="0" parTransId="{CB1F3A73-621D-4AA8-B0B2-3F18EB345CA2}" sibTransId="{27B6B568-5FEF-4D54-9138-5DE2E3E3984E}"/>
    <dgm:cxn modelId="{DE633695-0F1E-4650-B281-1E92A63F2602}" type="presOf" srcId="{4B24CAE3-9FB1-44A0-A79C-E07034DC5227}" destId="{F091E1C2-2934-4A8F-962F-BE359A64F33F}" srcOrd="0" destOrd="0" presId="urn:microsoft.com/office/officeart/2008/layout/PictureAccentList"/>
    <dgm:cxn modelId="{20B1D846-520A-4FBD-83D4-164E1322250C}" type="presParOf" srcId="{79A26588-D455-45F8-B037-09D87574D31C}" destId="{754E29B9-619C-4DC0-B02E-774A637C6CC8}" srcOrd="0" destOrd="0" presId="urn:microsoft.com/office/officeart/2008/layout/PictureAccentList"/>
    <dgm:cxn modelId="{90991C94-9883-43CD-AB78-C1F899072D41}" type="presParOf" srcId="{754E29B9-619C-4DC0-B02E-774A637C6CC8}" destId="{21CEB240-1E56-42FA-BFF7-D48CB924013D}" srcOrd="0" destOrd="0" presId="urn:microsoft.com/office/officeart/2008/layout/PictureAccentList"/>
    <dgm:cxn modelId="{AB21EA04-CA07-4AD6-B965-B2654A65E1BE}" type="presParOf" srcId="{21CEB240-1E56-42FA-BFF7-D48CB924013D}" destId="{F091E1C2-2934-4A8F-962F-BE359A64F33F}" srcOrd="0" destOrd="0" presId="urn:microsoft.com/office/officeart/2008/layout/PictureAccentList"/>
    <dgm:cxn modelId="{A613EF73-09B0-46C5-9AC9-F329965DD71D}" type="presParOf" srcId="{754E29B9-619C-4DC0-B02E-774A637C6CC8}" destId="{CB550A35-9C9C-482B-A652-6B26C32D6BDD}" srcOrd="1" destOrd="0" presId="urn:microsoft.com/office/officeart/2008/layout/PictureAccentList"/>
    <dgm:cxn modelId="{4EAF2879-3CA5-49F7-B34F-3D91AD520363}" type="presParOf" srcId="{CB550A35-9C9C-482B-A652-6B26C32D6BDD}" destId="{08FF8968-F20E-4DCE-AED7-CD4681AB5E5F}" srcOrd="0" destOrd="0" presId="urn:microsoft.com/office/officeart/2008/layout/PictureAccentList"/>
    <dgm:cxn modelId="{0139A946-B614-4927-81F8-6CBFE88E3DAB}" type="presParOf" srcId="{08FF8968-F20E-4DCE-AED7-CD4681AB5E5F}" destId="{CCD45F53-54C5-4062-9C1B-7A908BC15B9E}" srcOrd="0" destOrd="0" presId="urn:microsoft.com/office/officeart/2008/layout/PictureAccentList"/>
    <dgm:cxn modelId="{B7506C59-B12C-4BC2-8174-C1288E39A47C}" type="presParOf" srcId="{08FF8968-F20E-4DCE-AED7-CD4681AB5E5F}" destId="{84844ED2-C9DF-4697-8B0C-016F47B22296}" srcOrd="1" destOrd="0" presId="urn:microsoft.com/office/officeart/2008/layout/PictureAccentList"/>
    <dgm:cxn modelId="{63153C0D-BBB5-4C42-A9B0-4BB806536240}" type="presParOf" srcId="{CB550A35-9C9C-482B-A652-6B26C32D6BDD}" destId="{8DAF3113-A36B-43CB-9DD7-09A63EFF8401}" srcOrd="1" destOrd="0" presId="urn:microsoft.com/office/officeart/2008/layout/PictureAccentList"/>
    <dgm:cxn modelId="{7854CCF8-53F9-4D4C-B0AD-83D5283C108C}" type="presParOf" srcId="{8DAF3113-A36B-43CB-9DD7-09A63EFF8401}" destId="{9FB37FCD-9F85-49DC-8FF8-5108CCB8049C}" srcOrd="0" destOrd="0" presId="urn:microsoft.com/office/officeart/2008/layout/PictureAccentList"/>
    <dgm:cxn modelId="{96857A5B-2C3C-4940-BBA4-BE777342CBBB}" type="presParOf" srcId="{8DAF3113-A36B-43CB-9DD7-09A63EFF8401}" destId="{16A536BB-E78F-4463-A26C-1488C151872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E38329-0E60-4971-9A8F-972D2C306BAB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D964362-EB95-4BE9-8FC4-261C2988A659}">
      <dgm:prSet custT="1"/>
      <dgm:spPr>
        <a:ln>
          <a:noFill/>
        </a:ln>
      </dgm:spPr>
      <dgm:t>
        <a:bodyPr/>
        <a:lstStyle/>
        <a:p>
          <a:pPr>
            <a:lnSpc>
              <a:spcPct val="50000"/>
            </a:lnSpc>
          </a:pPr>
          <a:r>
            <a:rPr lang="ru-RU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включает в себя </a:t>
          </a:r>
          <a:r>
            <a:rPr lang="ru-RU" sz="24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три мероприятия</a:t>
          </a:r>
          <a:r>
            <a:rPr lang="ru-RU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, направленные на развитие рынка труда в сельской местности:</a:t>
          </a:r>
          <a:endParaRPr lang="ru-RU" sz="24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D43903B-C09B-4553-B36C-01D497BC4986}" type="parTrans" cxnId="{36BE4018-E468-472B-8772-F1D79C582ABA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8CA8EA2-8ADB-44BD-9AD0-EB278DC680DA}" type="sibTrans" cxnId="{36BE4018-E468-472B-8772-F1D79C582ABA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AD9AD0FF-1AB8-4E9F-BE74-C5505ED68AF2}">
      <dgm:prSet custT="1"/>
      <dgm:spPr>
        <a:ln>
          <a:noFill/>
        </a:ln>
      </dgm:spPr>
      <dgm:t>
        <a:bodyPr/>
        <a:lstStyle/>
        <a:p>
          <a:pPr>
            <a:lnSpc>
              <a:spcPct val="50000"/>
            </a:lnSpc>
          </a:pP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Возмещение затрат по заключённым с работниками ученическим договорам</a:t>
          </a:r>
          <a:endParaRPr lang="ru-RU" sz="16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F91EDED-F249-43FE-90F2-D6CCFCC78AB6}" type="parTrans" cxnId="{2CBD8F70-3B8D-47D1-9A93-E9B8346579CC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B42E077D-508B-4C7D-BAAE-72B63FED63DA}" type="sibTrans" cxnId="{2CBD8F70-3B8D-47D1-9A93-E9B8346579CC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4DB2F83-97AA-48E0-8A87-E12714E1B265}">
      <dgm:prSet custT="1"/>
      <dgm:spPr>
        <a:ln>
          <a:noFill/>
        </a:ln>
      </dgm:spPr>
      <dgm:t>
        <a:bodyPr/>
        <a:lstStyle/>
        <a:p>
          <a:pPr>
            <a:lnSpc>
              <a:spcPct val="50000"/>
            </a:lnSpc>
          </a:pP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Возмещение затрат на прохождение производственной практики</a:t>
          </a:r>
          <a:endParaRPr lang="ru-RU" sz="16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C71D37CD-B7CE-4E98-9E7A-113A0FFC545B}" type="parTrans" cxnId="{5C792076-579F-4A64-8060-FDC9CF2CCC39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B944955E-C569-4042-A609-6D8356CFE769}" type="sibTrans" cxnId="{5C792076-579F-4A64-8060-FDC9CF2CCC3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AA5644AC-B258-4555-A259-EB522ED1F49C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50000"/>
            </a:lnSpc>
          </a:pP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Льготное кредитование на строительство инженерной инфраструктуры и жилых </a:t>
          </a:r>
          <a:b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</a:b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объектов</a:t>
          </a:r>
          <a:endParaRPr lang="ru-RU" sz="16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12D85BB-4A9E-4787-95A4-4883502E807F}" type="parTrans" cxnId="{CBFCC4A6-A3DF-4BDC-93C4-4811DD45807C}">
      <dgm:prSet/>
      <dgm:spPr>
        <a:ln>
          <a:solidFill>
            <a:srgbClr val="00B050"/>
          </a:solidFill>
        </a:ln>
      </dgm:spPr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9A21DEB-50D9-4C07-9645-225039DD7C93}" type="sibTrans" cxnId="{CBFCC4A6-A3DF-4BDC-93C4-4811DD45807C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675BEA4-E108-4866-8484-36EAB3B1255F}" type="pres">
      <dgm:prSet presAssocID="{76E38329-0E60-4971-9A8F-972D2C306B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2CAB35-4926-4A0E-B18C-F2D8AC8B66AA}" type="pres">
      <dgm:prSet presAssocID="{7D964362-EB95-4BE9-8FC4-261C2988A659}" presName="hierRoot1" presStyleCnt="0">
        <dgm:presLayoutVars>
          <dgm:hierBranch val="init"/>
        </dgm:presLayoutVars>
      </dgm:prSet>
      <dgm:spPr/>
    </dgm:pt>
    <dgm:pt modelId="{B1D20D05-E8F3-4852-B294-515F830C26AA}" type="pres">
      <dgm:prSet presAssocID="{7D964362-EB95-4BE9-8FC4-261C2988A659}" presName="rootComposite1" presStyleCnt="0"/>
      <dgm:spPr/>
    </dgm:pt>
    <dgm:pt modelId="{5DBFB829-7773-40C8-BD3F-AC33B4888091}" type="pres">
      <dgm:prSet presAssocID="{7D964362-EB95-4BE9-8FC4-261C2988A659}" presName="rootText1" presStyleLbl="node0" presStyleIdx="0" presStyleCnt="1" custScaleX="186653" custScaleY="676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496066-0FFC-4192-995C-2EA085EE3824}" type="pres">
      <dgm:prSet presAssocID="{7D964362-EB95-4BE9-8FC4-261C2988A65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1DD1BC3-3C46-4645-9D9E-4005EBD22144}" type="pres">
      <dgm:prSet presAssocID="{7D964362-EB95-4BE9-8FC4-261C2988A659}" presName="hierChild2" presStyleCnt="0"/>
      <dgm:spPr/>
    </dgm:pt>
    <dgm:pt modelId="{E4805405-E367-4A69-93DF-D7FE2F19DC4F}" type="pres">
      <dgm:prSet presAssocID="{FF91EDED-F249-43FE-90F2-D6CCFCC78AB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6AD8CCD-038F-47F9-AD77-28730ADD7B04}" type="pres">
      <dgm:prSet presAssocID="{AD9AD0FF-1AB8-4E9F-BE74-C5505ED68AF2}" presName="hierRoot2" presStyleCnt="0">
        <dgm:presLayoutVars>
          <dgm:hierBranch val="init"/>
        </dgm:presLayoutVars>
      </dgm:prSet>
      <dgm:spPr/>
    </dgm:pt>
    <dgm:pt modelId="{02270702-22EE-47A4-A905-001837D7548C}" type="pres">
      <dgm:prSet presAssocID="{AD9AD0FF-1AB8-4E9F-BE74-C5505ED68AF2}" presName="rootComposite" presStyleCnt="0"/>
      <dgm:spPr/>
    </dgm:pt>
    <dgm:pt modelId="{48B6EC58-591A-424F-834A-141354BA5097}" type="pres">
      <dgm:prSet presAssocID="{AD9AD0FF-1AB8-4E9F-BE74-C5505ED68AF2}" presName="rootText" presStyleLbl="node2" presStyleIdx="0" presStyleCnt="3" custScaleY="654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53F888-BAD5-4190-ACCB-9035A73F4649}" type="pres">
      <dgm:prSet presAssocID="{AD9AD0FF-1AB8-4E9F-BE74-C5505ED68AF2}" presName="rootConnector" presStyleLbl="node2" presStyleIdx="0" presStyleCnt="3"/>
      <dgm:spPr/>
      <dgm:t>
        <a:bodyPr/>
        <a:lstStyle/>
        <a:p>
          <a:endParaRPr lang="ru-RU"/>
        </a:p>
      </dgm:t>
    </dgm:pt>
    <dgm:pt modelId="{201D2CB8-83C6-4629-88E5-8FA09E23189A}" type="pres">
      <dgm:prSet presAssocID="{AD9AD0FF-1AB8-4E9F-BE74-C5505ED68AF2}" presName="hierChild4" presStyleCnt="0"/>
      <dgm:spPr/>
    </dgm:pt>
    <dgm:pt modelId="{4F180DAA-3BD3-4FE2-9E3D-61444BBC2E7E}" type="pres">
      <dgm:prSet presAssocID="{AD9AD0FF-1AB8-4E9F-BE74-C5505ED68AF2}" presName="hierChild5" presStyleCnt="0"/>
      <dgm:spPr/>
    </dgm:pt>
    <dgm:pt modelId="{5B28B65C-AC9B-40B2-B2F5-866218567CB0}" type="pres">
      <dgm:prSet presAssocID="{C71D37CD-B7CE-4E98-9E7A-113A0FFC545B}" presName="Name37" presStyleLbl="parChTrans1D2" presStyleIdx="1" presStyleCnt="3"/>
      <dgm:spPr/>
      <dgm:t>
        <a:bodyPr/>
        <a:lstStyle/>
        <a:p>
          <a:endParaRPr lang="ru-RU"/>
        </a:p>
      </dgm:t>
    </dgm:pt>
    <dgm:pt modelId="{067365AF-030D-407F-AA24-41847BC26C15}" type="pres">
      <dgm:prSet presAssocID="{14DB2F83-97AA-48E0-8A87-E12714E1B265}" presName="hierRoot2" presStyleCnt="0">
        <dgm:presLayoutVars>
          <dgm:hierBranch val="init"/>
        </dgm:presLayoutVars>
      </dgm:prSet>
      <dgm:spPr/>
    </dgm:pt>
    <dgm:pt modelId="{A3F8D38B-0C4F-4A54-982B-3DCE2AD85724}" type="pres">
      <dgm:prSet presAssocID="{14DB2F83-97AA-48E0-8A87-E12714E1B265}" presName="rootComposite" presStyleCnt="0"/>
      <dgm:spPr/>
    </dgm:pt>
    <dgm:pt modelId="{03688BDE-8F2E-4FDD-BF75-FD70FE22EA1C}" type="pres">
      <dgm:prSet presAssocID="{14DB2F83-97AA-48E0-8A87-E12714E1B265}" presName="rootText" presStyleLbl="node2" presStyleIdx="1" presStyleCnt="3" custScaleY="62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AC0559-3258-4D69-ADDA-FA6C87F6A043}" type="pres">
      <dgm:prSet presAssocID="{14DB2F83-97AA-48E0-8A87-E12714E1B265}" presName="rootConnector" presStyleLbl="node2" presStyleIdx="1" presStyleCnt="3"/>
      <dgm:spPr/>
      <dgm:t>
        <a:bodyPr/>
        <a:lstStyle/>
        <a:p>
          <a:endParaRPr lang="ru-RU"/>
        </a:p>
      </dgm:t>
    </dgm:pt>
    <dgm:pt modelId="{9DE7B79B-2AD8-426F-BE39-18D0062A3CBD}" type="pres">
      <dgm:prSet presAssocID="{14DB2F83-97AA-48E0-8A87-E12714E1B265}" presName="hierChild4" presStyleCnt="0"/>
      <dgm:spPr/>
    </dgm:pt>
    <dgm:pt modelId="{61415454-E71B-4837-AC5E-38BD297726E2}" type="pres">
      <dgm:prSet presAssocID="{14DB2F83-97AA-48E0-8A87-E12714E1B265}" presName="hierChild5" presStyleCnt="0"/>
      <dgm:spPr/>
    </dgm:pt>
    <dgm:pt modelId="{EDE1A86D-D11E-463B-8F6C-C7B681B06ACB}" type="pres">
      <dgm:prSet presAssocID="{512D85BB-4A9E-4787-95A4-4883502E807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E29AAB32-4A49-4B01-A46C-E4A408DC6751}" type="pres">
      <dgm:prSet presAssocID="{AA5644AC-B258-4555-A259-EB522ED1F49C}" presName="hierRoot2" presStyleCnt="0">
        <dgm:presLayoutVars>
          <dgm:hierBranch val="init"/>
        </dgm:presLayoutVars>
      </dgm:prSet>
      <dgm:spPr/>
    </dgm:pt>
    <dgm:pt modelId="{A825F32F-C3B5-4D74-A304-EC88E149548E}" type="pres">
      <dgm:prSet presAssocID="{AA5644AC-B258-4555-A259-EB522ED1F49C}" presName="rootComposite" presStyleCnt="0"/>
      <dgm:spPr/>
    </dgm:pt>
    <dgm:pt modelId="{243F6679-B34C-443F-B0A4-BE845D5C702E}" type="pres">
      <dgm:prSet presAssocID="{AA5644AC-B258-4555-A259-EB522ED1F49C}" presName="rootText" presStyleLbl="node2" presStyleIdx="2" presStyleCnt="3" custScaleY="62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AFBCD3-4F25-4862-9703-37CF99382AD9}" type="pres">
      <dgm:prSet presAssocID="{AA5644AC-B258-4555-A259-EB522ED1F49C}" presName="rootConnector" presStyleLbl="node2" presStyleIdx="2" presStyleCnt="3"/>
      <dgm:spPr/>
      <dgm:t>
        <a:bodyPr/>
        <a:lstStyle/>
        <a:p>
          <a:endParaRPr lang="ru-RU"/>
        </a:p>
      </dgm:t>
    </dgm:pt>
    <dgm:pt modelId="{4649EA3D-F366-4F07-BB62-00B226170E00}" type="pres">
      <dgm:prSet presAssocID="{AA5644AC-B258-4555-A259-EB522ED1F49C}" presName="hierChild4" presStyleCnt="0"/>
      <dgm:spPr/>
    </dgm:pt>
    <dgm:pt modelId="{BD4C3408-B678-4949-A8C6-599F359CAD81}" type="pres">
      <dgm:prSet presAssocID="{AA5644AC-B258-4555-A259-EB522ED1F49C}" presName="hierChild5" presStyleCnt="0"/>
      <dgm:spPr/>
    </dgm:pt>
    <dgm:pt modelId="{5F7F73CE-1992-40C9-A467-823C53BA429A}" type="pres">
      <dgm:prSet presAssocID="{7D964362-EB95-4BE9-8FC4-261C2988A659}" presName="hierChild3" presStyleCnt="0"/>
      <dgm:spPr/>
    </dgm:pt>
  </dgm:ptLst>
  <dgm:cxnLst>
    <dgm:cxn modelId="{BEC15BEB-BE70-4A40-B859-3B73B50BC4E2}" type="presOf" srcId="{14DB2F83-97AA-48E0-8A87-E12714E1B265}" destId="{03688BDE-8F2E-4FDD-BF75-FD70FE22EA1C}" srcOrd="0" destOrd="0" presId="urn:microsoft.com/office/officeart/2005/8/layout/orgChart1"/>
    <dgm:cxn modelId="{CBFCC4A6-A3DF-4BDC-93C4-4811DD45807C}" srcId="{7D964362-EB95-4BE9-8FC4-261C2988A659}" destId="{AA5644AC-B258-4555-A259-EB522ED1F49C}" srcOrd="2" destOrd="0" parTransId="{512D85BB-4A9E-4787-95A4-4883502E807F}" sibTransId="{F9A21DEB-50D9-4C07-9645-225039DD7C93}"/>
    <dgm:cxn modelId="{75589778-5C3D-49B8-8FB3-C180AE8178C1}" type="presOf" srcId="{7D964362-EB95-4BE9-8FC4-261C2988A659}" destId="{5DBFB829-7773-40C8-BD3F-AC33B4888091}" srcOrd="0" destOrd="0" presId="urn:microsoft.com/office/officeart/2005/8/layout/orgChart1"/>
    <dgm:cxn modelId="{72C325B3-FF6E-47EC-92C6-DC754C29FE71}" type="presOf" srcId="{76E38329-0E60-4971-9A8F-972D2C306BAB}" destId="{5675BEA4-E108-4866-8484-36EAB3B1255F}" srcOrd="0" destOrd="0" presId="urn:microsoft.com/office/officeart/2005/8/layout/orgChart1"/>
    <dgm:cxn modelId="{36BE4018-E468-472B-8772-F1D79C582ABA}" srcId="{76E38329-0E60-4971-9A8F-972D2C306BAB}" destId="{7D964362-EB95-4BE9-8FC4-261C2988A659}" srcOrd="0" destOrd="0" parTransId="{5D43903B-C09B-4553-B36C-01D497BC4986}" sibTransId="{18CA8EA2-8ADB-44BD-9AD0-EB278DC680DA}"/>
    <dgm:cxn modelId="{F0063C3E-20D3-4CE4-B56C-0C2637A3080E}" type="presOf" srcId="{C71D37CD-B7CE-4E98-9E7A-113A0FFC545B}" destId="{5B28B65C-AC9B-40B2-B2F5-866218567CB0}" srcOrd="0" destOrd="0" presId="urn:microsoft.com/office/officeart/2005/8/layout/orgChart1"/>
    <dgm:cxn modelId="{56BDCBC2-4BB2-4E5E-AC1A-5E5FE47F8CC6}" type="presOf" srcId="{AA5644AC-B258-4555-A259-EB522ED1F49C}" destId="{243F6679-B34C-443F-B0A4-BE845D5C702E}" srcOrd="0" destOrd="0" presId="urn:microsoft.com/office/officeart/2005/8/layout/orgChart1"/>
    <dgm:cxn modelId="{0EEE8049-0D3C-4231-B635-1B6F48D42BC3}" type="presOf" srcId="{512D85BB-4A9E-4787-95A4-4883502E807F}" destId="{EDE1A86D-D11E-463B-8F6C-C7B681B06ACB}" srcOrd="0" destOrd="0" presId="urn:microsoft.com/office/officeart/2005/8/layout/orgChart1"/>
    <dgm:cxn modelId="{2A3E5521-6CCF-47F0-8B52-4A594A75F1C5}" type="presOf" srcId="{FF91EDED-F249-43FE-90F2-D6CCFCC78AB6}" destId="{E4805405-E367-4A69-93DF-D7FE2F19DC4F}" srcOrd="0" destOrd="0" presId="urn:microsoft.com/office/officeart/2005/8/layout/orgChart1"/>
    <dgm:cxn modelId="{5C792076-579F-4A64-8060-FDC9CF2CCC39}" srcId="{7D964362-EB95-4BE9-8FC4-261C2988A659}" destId="{14DB2F83-97AA-48E0-8A87-E12714E1B265}" srcOrd="1" destOrd="0" parTransId="{C71D37CD-B7CE-4E98-9E7A-113A0FFC545B}" sibTransId="{B944955E-C569-4042-A609-6D8356CFE769}"/>
    <dgm:cxn modelId="{E3D06404-1982-4280-A95F-FDBB40CDFBE3}" type="presOf" srcId="{AA5644AC-B258-4555-A259-EB522ED1F49C}" destId="{5DAFBCD3-4F25-4862-9703-37CF99382AD9}" srcOrd="1" destOrd="0" presId="urn:microsoft.com/office/officeart/2005/8/layout/orgChart1"/>
    <dgm:cxn modelId="{3671C70C-A579-47AA-9772-B1D9374D1880}" type="presOf" srcId="{14DB2F83-97AA-48E0-8A87-E12714E1B265}" destId="{FFAC0559-3258-4D69-ADDA-FA6C87F6A043}" srcOrd="1" destOrd="0" presId="urn:microsoft.com/office/officeart/2005/8/layout/orgChart1"/>
    <dgm:cxn modelId="{FBBCE316-BAFF-4542-B0DE-E0C0364C644C}" type="presOf" srcId="{AD9AD0FF-1AB8-4E9F-BE74-C5505ED68AF2}" destId="{EE53F888-BAD5-4190-ACCB-9035A73F4649}" srcOrd="1" destOrd="0" presId="urn:microsoft.com/office/officeart/2005/8/layout/orgChart1"/>
    <dgm:cxn modelId="{2CBD8F70-3B8D-47D1-9A93-E9B8346579CC}" srcId="{7D964362-EB95-4BE9-8FC4-261C2988A659}" destId="{AD9AD0FF-1AB8-4E9F-BE74-C5505ED68AF2}" srcOrd="0" destOrd="0" parTransId="{FF91EDED-F249-43FE-90F2-D6CCFCC78AB6}" sibTransId="{B42E077D-508B-4C7D-BAAE-72B63FED63DA}"/>
    <dgm:cxn modelId="{3C69D8BB-0DB6-4595-A443-ED0D480100E4}" type="presOf" srcId="{7D964362-EB95-4BE9-8FC4-261C2988A659}" destId="{D5496066-0FFC-4192-995C-2EA085EE3824}" srcOrd="1" destOrd="0" presId="urn:microsoft.com/office/officeart/2005/8/layout/orgChart1"/>
    <dgm:cxn modelId="{5236528B-CCC5-4FCD-8CEA-F1377E629534}" type="presOf" srcId="{AD9AD0FF-1AB8-4E9F-BE74-C5505ED68AF2}" destId="{48B6EC58-591A-424F-834A-141354BA5097}" srcOrd="0" destOrd="0" presId="urn:microsoft.com/office/officeart/2005/8/layout/orgChart1"/>
    <dgm:cxn modelId="{515367C7-F8E3-4F75-9BEE-193322EB71FB}" type="presParOf" srcId="{5675BEA4-E108-4866-8484-36EAB3B1255F}" destId="{C52CAB35-4926-4A0E-B18C-F2D8AC8B66AA}" srcOrd="0" destOrd="0" presId="urn:microsoft.com/office/officeart/2005/8/layout/orgChart1"/>
    <dgm:cxn modelId="{3F116351-8086-400C-9787-F75CC0E3826E}" type="presParOf" srcId="{C52CAB35-4926-4A0E-B18C-F2D8AC8B66AA}" destId="{B1D20D05-E8F3-4852-B294-515F830C26AA}" srcOrd="0" destOrd="0" presId="urn:microsoft.com/office/officeart/2005/8/layout/orgChart1"/>
    <dgm:cxn modelId="{88B7ED0C-2E91-4642-8287-AD7ED7C06A91}" type="presParOf" srcId="{B1D20D05-E8F3-4852-B294-515F830C26AA}" destId="{5DBFB829-7773-40C8-BD3F-AC33B4888091}" srcOrd="0" destOrd="0" presId="urn:microsoft.com/office/officeart/2005/8/layout/orgChart1"/>
    <dgm:cxn modelId="{CF2509BA-6868-4ED7-A10E-7CD306D5032A}" type="presParOf" srcId="{B1D20D05-E8F3-4852-B294-515F830C26AA}" destId="{D5496066-0FFC-4192-995C-2EA085EE3824}" srcOrd="1" destOrd="0" presId="urn:microsoft.com/office/officeart/2005/8/layout/orgChart1"/>
    <dgm:cxn modelId="{D3BD1B54-1850-4061-8931-4345D3D849B4}" type="presParOf" srcId="{C52CAB35-4926-4A0E-B18C-F2D8AC8B66AA}" destId="{E1DD1BC3-3C46-4645-9D9E-4005EBD22144}" srcOrd="1" destOrd="0" presId="urn:microsoft.com/office/officeart/2005/8/layout/orgChart1"/>
    <dgm:cxn modelId="{D09C809C-0B8B-4A1D-B564-CB00624C597F}" type="presParOf" srcId="{E1DD1BC3-3C46-4645-9D9E-4005EBD22144}" destId="{E4805405-E367-4A69-93DF-D7FE2F19DC4F}" srcOrd="0" destOrd="0" presId="urn:microsoft.com/office/officeart/2005/8/layout/orgChart1"/>
    <dgm:cxn modelId="{340349EF-2A66-4243-A34C-6BE8C56A64A1}" type="presParOf" srcId="{E1DD1BC3-3C46-4645-9D9E-4005EBD22144}" destId="{06AD8CCD-038F-47F9-AD77-28730ADD7B04}" srcOrd="1" destOrd="0" presId="urn:microsoft.com/office/officeart/2005/8/layout/orgChart1"/>
    <dgm:cxn modelId="{03473E0D-17E9-44A5-AABE-DB721281E03D}" type="presParOf" srcId="{06AD8CCD-038F-47F9-AD77-28730ADD7B04}" destId="{02270702-22EE-47A4-A905-001837D7548C}" srcOrd="0" destOrd="0" presId="urn:microsoft.com/office/officeart/2005/8/layout/orgChart1"/>
    <dgm:cxn modelId="{FE65B6A2-6D81-48CD-946A-C3973BDB6D9E}" type="presParOf" srcId="{02270702-22EE-47A4-A905-001837D7548C}" destId="{48B6EC58-591A-424F-834A-141354BA5097}" srcOrd="0" destOrd="0" presId="urn:microsoft.com/office/officeart/2005/8/layout/orgChart1"/>
    <dgm:cxn modelId="{D8D1BC75-9C0A-4662-B6EA-2836C143FA2D}" type="presParOf" srcId="{02270702-22EE-47A4-A905-001837D7548C}" destId="{EE53F888-BAD5-4190-ACCB-9035A73F4649}" srcOrd="1" destOrd="0" presId="urn:microsoft.com/office/officeart/2005/8/layout/orgChart1"/>
    <dgm:cxn modelId="{79EB799A-C96A-46D0-B0A6-78F6B33691CC}" type="presParOf" srcId="{06AD8CCD-038F-47F9-AD77-28730ADD7B04}" destId="{201D2CB8-83C6-4629-88E5-8FA09E23189A}" srcOrd="1" destOrd="0" presId="urn:microsoft.com/office/officeart/2005/8/layout/orgChart1"/>
    <dgm:cxn modelId="{CBEF7EC3-96C6-46FF-B567-D9D59F78D231}" type="presParOf" srcId="{06AD8CCD-038F-47F9-AD77-28730ADD7B04}" destId="{4F180DAA-3BD3-4FE2-9E3D-61444BBC2E7E}" srcOrd="2" destOrd="0" presId="urn:microsoft.com/office/officeart/2005/8/layout/orgChart1"/>
    <dgm:cxn modelId="{9E7394A2-D28C-4FCA-9835-4620C07E53F7}" type="presParOf" srcId="{E1DD1BC3-3C46-4645-9D9E-4005EBD22144}" destId="{5B28B65C-AC9B-40B2-B2F5-866218567CB0}" srcOrd="2" destOrd="0" presId="urn:microsoft.com/office/officeart/2005/8/layout/orgChart1"/>
    <dgm:cxn modelId="{1B4DB2E0-43AB-4C05-9216-CE1C3462A199}" type="presParOf" srcId="{E1DD1BC3-3C46-4645-9D9E-4005EBD22144}" destId="{067365AF-030D-407F-AA24-41847BC26C15}" srcOrd="3" destOrd="0" presId="urn:microsoft.com/office/officeart/2005/8/layout/orgChart1"/>
    <dgm:cxn modelId="{D15DAAB0-5D8B-4F59-80A2-414BAEF4F405}" type="presParOf" srcId="{067365AF-030D-407F-AA24-41847BC26C15}" destId="{A3F8D38B-0C4F-4A54-982B-3DCE2AD85724}" srcOrd="0" destOrd="0" presId="urn:microsoft.com/office/officeart/2005/8/layout/orgChart1"/>
    <dgm:cxn modelId="{593A0C47-DF53-4E43-97D8-34051B1232F2}" type="presParOf" srcId="{A3F8D38B-0C4F-4A54-982B-3DCE2AD85724}" destId="{03688BDE-8F2E-4FDD-BF75-FD70FE22EA1C}" srcOrd="0" destOrd="0" presId="urn:microsoft.com/office/officeart/2005/8/layout/orgChart1"/>
    <dgm:cxn modelId="{CD08A66B-6E2F-4B15-B699-53A041B7356F}" type="presParOf" srcId="{A3F8D38B-0C4F-4A54-982B-3DCE2AD85724}" destId="{FFAC0559-3258-4D69-ADDA-FA6C87F6A043}" srcOrd="1" destOrd="0" presId="urn:microsoft.com/office/officeart/2005/8/layout/orgChart1"/>
    <dgm:cxn modelId="{224EB89C-DDC6-4346-94B9-F9266A5A856A}" type="presParOf" srcId="{067365AF-030D-407F-AA24-41847BC26C15}" destId="{9DE7B79B-2AD8-426F-BE39-18D0062A3CBD}" srcOrd="1" destOrd="0" presId="urn:microsoft.com/office/officeart/2005/8/layout/orgChart1"/>
    <dgm:cxn modelId="{D1E3DCA5-BB22-4D82-A099-F70652F61377}" type="presParOf" srcId="{067365AF-030D-407F-AA24-41847BC26C15}" destId="{61415454-E71B-4837-AC5E-38BD297726E2}" srcOrd="2" destOrd="0" presId="urn:microsoft.com/office/officeart/2005/8/layout/orgChart1"/>
    <dgm:cxn modelId="{59EC511D-573B-4ACA-84DB-2860419AFC57}" type="presParOf" srcId="{E1DD1BC3-3C46-4645-9D9E-4005EBD22144}" destId="{EDE1A86D-D11E-463B-8F6C-C7B681B06ACB}" srcOrd="4" destOrd="0" presId="urn:microsoft.com/office/officeart/2005/8/layout/orgChart1"/>
    <dgm:cxn modelId="{A20EC2C9-889F-4A04-B512-6C4BE5B57B40}" type="presParOf" srcId="{E1DD1BC3-3C46-4645-9D9E-4005EBD22144}" destId="{E29AAB32-4A49-4B01-A46C-E4A408DC6751}" srcOrd="5" destOrd="0" presId="urn:microsoft.com/office/officeart/2005/8/layout/orgChart1"/>
    <dgm:cxn modelId="{AED8DB1F-0B3E-4F2E-B492-8F3ECEA0CCB7}" type="presParOf" srcId="{E29AAB32-4A49-4B01-A46C-E4A408DC6751}" destId="{A825F32F-C3B5-4D74-A304-EC88E149548E}" srcOrd="0" destOrd="0" presId="urn:microsoft.com/office/officeart/2005/8/layout/orgChart1"/>
    <dgm:cxn modelId="{74C96340-DE5C-44E1-8252-AC36023C3CFE}" type="presParOf" srcId="{A825F32F-C3B5-4D74-A304-EC88E149548E}" destId="{243F6679-B34C-443F-B0A4-BE845D5C702E}" srcOrd="0" destOrd="0" presId="urn:microsoft.com/office/officeart/2005/8/layout/orgChart1"/>
    <dgm:cxn modelId="{3371DB05-18AE-4083-8E69-D63E041BA5DF}" type="presParOf" srcId="{A825F32F-C3B5-4D74-A304-EC88E149548E}" destId="{5DAFBCD3-4F25-4862-9703-37CF99382AD9}" srcOrd="1" destOrd="0" presId="urn:microsoft.com/office/officeart/2005/8/layout/orgChart1"/>
    <dgm:cxn modelId="{06B94571-BD88-496D-A26D-229680BDD658}" type="presParOf" srcId="{E29AAB32-4A49-4B01-A46C-E4A408DC6751}" destId="{4649EA3D-F366-4F07-BB62-00B226170E00}" srcOrd="1" destOrd="0" presId="urn:microsoft.com/office/officeart/2005/8/layout/orgChart1"/>
    <dgm:cxn modelId="{9AFFB636-1B61-4908-82C8-12F51144F9D6}" type="presParOf" srcId="{E29AAB32-4A49-4B01-A46C-E4A408DC6751}" destId="{BD4C3408-B678-4949-A8C6-599F359CAD81}" srcOrd="2" destOrd="0" presId="urn:microsoft.com/office/officeart/2005/8/layout/orgChart1"/>
    <dgm:cxn modelId="{C1C57985-94D7-45FA-9EBF-A8939583AD7C}" type="presParOf" srcId="{C52CAB35-4926-4A0E-B18C-F2D8AC8B66AA}" destId="{5F7F73CE-1992-40C9-A467-823C53BA429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2F6B6F-6576-4727-80C4-0A0CFFF04B8A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CDDA0179-B319-4405-B351-8682E15E82D7}">
      <dgm:prSet custT="1"/>
      <dgm:spPr/>
      <dgm:t>
        <a:bodyPr/>
        <a:lstStyle/>
        <a:p>
          <a:r>
            <a:rPr lang="ru-RU" sz="1400" dirty="0" smtClean="0"/>
            <a:t>реализацию проектов комплексного обустройства площадок, расположенных  на сельских территориях, под компактную жилищную застройку</a:t>
          </a:r>
          <a:endParaRPr lang="ru-RU" sz="1400" dirty="0"/>
        </a:p>
      </dgm:t>
    </dgm:pt>
    <dgm:pt modelId="{46DBD98C-8631-4719-ABCD-F7528A397213}" type="sibTrans" cxnId="{57064F82-110D-4830-8AB5-75C2B45B1C3E}">
      <dgm:prSet/>
      <dgm:spPr/>
      <dgm:t>
        <a:bodyPr/>
        <a:lstStyle/>
        <a:p>
          <a:endParaRPr lang="ru-RU"/>
        </a:p>
      </dgm:t>
    </dgm:pt>
    <dgm:pt modelId="{B9A19927-DC18-41D3-AA8A-725E81363B5F}" type="parTrans" cxnId="{57064F82-110D-4830-8AB5-75C2B45B1C3E}">
      <dgm:prSet/>
      <dgm:spPr/>
      <dgm:t>
        <a:bodyPr/>
        <a:lstStyle/>
        <a:p>
          <a:endParaRPr lang="ru-RU"/>
        </a:p>
      </dgm:t>
    </dgm:pt>
    <dgm:pt modelId="{109B5AAE-E128-4579-8816-41A58888F1C0}">
      <dgm:prSet custT="1"/>
      <dgm:spPr/>
      <dgm:t>
        <a:bodyPr/>
        <a:lstStyle/>
        <a:p>
          <a:r>
            <a:rPr lang="ru-RU" sz="1400" dirty="0" smtClean="0"/>
            <a:t>развитие водоснабжения на сельских территориях</a:t>
          </a:r>
          <a:endParaRPr lang="ru-RU" sz="1400" dirty="0"/>
        </a:p>
      </dgm:t>
    </dgm:pt>
    <dgm:pt modelId="{0E4B1530-E3B8-4B99-9399-A23FD9C0E6C3}" type="sibTrans" cxnId="{C04BF344-78FB-43A5-ADC7-F1DC25FE1455}">
      <dgm:prSet/>
      <dgm:spPr/>
      <dgm:t>
        <a:bodyPr/>
        <a:lstStyle/>
        <a:p>
          <a:endParaRPr lang="ru-RU"/>
        </a:p>
      </dgm:t>
    </dgm:pt>
    <dgm:pt modelId="{D6D0C5C3-1A4A-4041-80FF-8A10B67DF54A}" type="parTrans" cxnId="{C04BF344-78FB-43A5-ADC7-F1DC25FE1455}">
      <dgm:prSet/>
      <dgm:spPr/>
      <dgm:t>
        <a:bodyPr/>
        <a:lstStyle/>
        <a:p>
          <a:endParaRPr lang="ru-RU"/>
        </a:p>
      </dgm:t>
    </dgm:pt>
    <dgm:pt modelId="{39E7CB1B-6D7D-4845-B206-3A01C83AADAA}">
      <dgm:prSet custT="1"/>
      <dgm:spPr/>
      <dgm:t>
        <a:bodyPr/>
        <a:lstStyle/>
        <a:p>
          <a:r>
            <a:rPr lang="ru-RU" sz="1400" dirty="0" smtClean="0"/>
            <a:t>развитие газификации на сельских территориях</a:t>
          </a:r>
          <a:endParaRPr lang="ru-RU" sz="1400" dirty="0"/>
        </a:p>
      </dgm:t>
    </dgm:pt>
    <dgm:pt modelId="{923E1887-B14F-49DE-9A83-9968180EBBB8}" type="sibTrans" cxnId="{DD88781F-42F7-49C8-A884-D112C20DDFB7}">
      <dgm:prSet/>
      <dgm:spPr/>
      <dgm:t>
        <a:bodyPr/>
        <a:lstStyle/>
        <a:p>
          <a:endParaRPr lang="ru-RU"/>
        </a:p>
      </dgm:t>
    </dgm:pt>
    <dgm:pt modelId="{07C835EF-F43D-46BF-9A61-3CECB72AB7DE}" type="parTrans" cxnId="{DD88781F-42F7-49C8-A884-D112C20DDFB7}">
      <dgm:prSet/>
      <dgm:spPr/>
      <dgm:t>
        <a:bodyPr/>
        <a:lstStyle/>
        <a:p>
          <a:endParaRPr lang="ru-RU"/>
        </a:p>
      </dgm:t>
    </dgm:pt>
    <dgm:pt modelId="{9FC95547-3F1C-4C2B-9EB4-629AC09401D2}">
      <dgm:prSet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1800" dirty="0" smtClean="0"/>
            <a:t>Ведомственный проект включает в себя три мероприятия, направленные на:</a:t>
          </a:r>
          <a:endParaRPr lang="ru-RU" sz="1800" dirty="0"/>
        </a:p>
      </dgm:t>
    </dgm:pt>
    <dgm:pt modelId="{4EBB248B-7CF3-4FE1-AEBA-CF54FAE7F070}" type="sibTrans" cxnId="{178D156C-9A8B-4DC6-9233-9E95B042DBA4}">
      <dgm:prSet/>
      <dgm:spPr/>
      <dgm:t>
        <a:bodyPr/>
        <a:lstStyle/>
        <a:p>
          <a:endParaRPr lang="ru-RU"/>
        </a:p>
      </dgm:t>
    </dgm:pt>
    <dgm:pt modelId="{F954BA10-AC90-4960-994B-D233173AB6FE}" type="parTrans" cxnId="{178D156C-9A8B-4DC6-9233-9E95B042DBA4}">
      <dgm:prSet/>
      <dgm:spPr/>
      <dgm:t>
        <a:bodyPr/>
        <a:lstStyle/>
        <a:p>
          <a:endParaRPr lang="ru-RU"/>
        </a:p>
      </dgm:t>
    </dgm:pt>
    <dgm:pt modelId="{3264FD1E-CC54-4E3E-B39D-058FD7887238}">
      <dgm:prSet/>
      <dgm:spPr/>
      <dgm:t>
        <a:bodyPr/>
        <a:lstStyle/>
        <a:p>
          <a:endParaRPr lang="ru-RU" sz="1600" dirty="0"/>
        </a:p>
      </dgm:t>
    </dgm:pt>
    <dgm:pt modelId="{CF290935-4131-4BC1-9AC5-8673D1E18EF0}" type="parTrans" cxnId="{116474AB-3360-4D30-AB47-87C280AED52F}">
      <dgm:prSet/>
      <dgm:spPr/>
      <dgm:t>
        <a:bodyPr/>
        <a:lstStyle/>
        <a:p>
          <a:endParaRPr lang="ru-RU"/>
        </a:p>
      </dgm:t>
    </dgm:pt>
    <dgm:pt modelId="{7DB4264B-057A-4252-A6C5-E0196331B502}" type="sibTrans" cxnId="{116474AB-3360-4D30-AB47-87C280AED52F}">
      <dgm:prSet/>
      <dgm:spPr/>
      <dgm:t>
        <a:bodyPr/>
        <a:lstStyle/>
        <a:p>
          <a:endParaRPr lang="ru-RU"/>
        </a:p>
      </dgm:t>
    </dgm:pt>
    <dgm:pt modelId="{7725112E-68BA-4B98-8940-EF9BBC3EB4A1}" type="pres">
      <dgm:prSet presAssocID="{342F6B6F-6576-4727-80C4-0A0CFFF04B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B5391-E059-4559-A25D-D80821CF2DF4}" type="pres">
      <dgm:prSet presAssocID="{9FC95547-3F1C-4C2B-9EB4-629AC09401D2}" presName="parentText" presStyleLbl="node1" presStyleIdx="0" presStyleCnt="1" custLinFactNeighborY="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A844C-7666-45DB-8AB1-8A14D62A2005}" type="pres">
      <dgm:prSet presAssocID="{9FC95547-3F1C-4C2B-9EB4-629AC09401D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B4B77B-CEEC-4003-8924-F5D08B843629}" type="presOf" srcId="{3264FD1E-CC54-4E3E-B39D-058FD7887238}" destId="{D48A844C-7666-45DB-8AB1-8A14D62A2005}" srcOrd="0" destOrd="0" presId="urn:microsoft.com/office/officeart/2005/8/layout/vList2"/>
    <dgm:cxn modelId="{AC881DEF-3FC9-4AD1-8FB3-DD30B86285F7}" type="presOf" srcId="{342F6B6F-6576-4727-80C4-0A0CFFF04B8A}" destId="{7725112E-68BA-4B98-8940-EF9BBC3EB4A1}" srcOrd="0" destOrd="0" presId="urn:microsoft.com/office/officeart/2005/8/layout/vList2"/>
    <dgm:cxn modelId="{C04BF344-78FB-43A5-ADC7-F1DC25FE1455}" srcId="{9FC95547-3F1C-4C2B-9EB4-629AC09401D2}" destId="{109B5AAE-E128-4579-8816-41A58888F1C0}" srcOrd="2" destOrd="0" parTransId="{D6D0C5C3-1A4A-4041-80FF-8A10B67DF54A}" sibTransId="{0E4B1530-E3B8-4B99-9399-A23FD9C0E6C3}"/>
    <dgm:cxn modelId="{C45E54F3-C542-4561-8FCC-DBB76BCFE7FA}" type="presOf" srcId="{39E7CB1B-6D7D-4845-B206-3A01C83AADAA}" destId="{D48A844C-7666-45DB-8AB1-8A14D62A2005}" srcOrd="0" destOrd="1" presId="urn:microsoft.com/office/officeart/2005/8/layout/vList2"/>
    <dgm:cxn modelId="{C7F87FA6-C261-4A5C-BF40-CA1F8551683B}" type="presOf" srcId="{CDDA0179-B319-4405-B351-8682E15E82D7}" destId="{D48A844C-7666-45DB-8AB1-8A14D62A2005}" srcOrd="0" destOrd="3" presId="urn:microsoft.com/office/officeart/2005/8/layout/vList2"/>
    <dgm:cxn modelId="{57064F82-110D-4830-8AB5-75C2B45B1C3E}" srcId="{9FC95547-3F1C-4C2B-9EB4-629AC09401D2}" destId="{CDDA0179-B319-4405-B351-8682E15E82D7}" srcOrd="3" destOrd="0" parTransId="{B9A19927-DC18-41D3-AA8A-725E81363B5F}" sibTransId="{46DBD98C-8631-4719-ABCD-F7528A397213}"/>
    <dgm:cxn modelId="{178D156C-9A8B-4DC6-9233-9E95B042DBA4}" srcId="{342F6B6F-6576-4727-80C4-0A0CFFF04B8A}" destId="{9FC95547-3F1C-4C2B-9EB4-629AC09401D2}" srcOrd="0" destOrd="0" parTransId="{F954BA10-AC90-4960-994B-D233173AB6FE}" sibTransId="{4EBB248B-7CF3-4FE1-AEBA-CF54FAE7F070}"/>
    <dgm:cxn modelId="{490F4294-577D-4B02-8B93-88C9095676D8}" type="presOf" srcId="{109B5AAE-E128-4579-8816-41A58888F1C0}" destId="{D48A844C-7666-45DB-8AB1-8A14D62A2005}" srcOrd="0" destOrd="2" presId="urn:microsoft.com/office/officeart/2005/8/layout/vList2"/>
    <dgm:cxn modelId="{DD88781F-42F7-49C8-A884-D112C20DDFB7}" srcId="{9FC95547-3F1C-4C2B-9EB4-629AC09401D2}" destId="{39E7CB1B-6D7D-4845-B206-3A01C83AADAA}" srcOrd="1" destOrd="0" parTransId="{07C835EF-F43D-46BF-9A61-3CECB72AB7DE}" sibTransId="{923E1887-B14F-49DE-9A83-9968180EBBB8}"/>
    <dgm:cxn modelId="{116474AB-3360-4D30-AB47-87C280AED52F}" srcId="{9FC95547-3F1C-4C2B-9EB4-629AC09401D2}" destId="{3264FD1E-CC54-4E3E-B39D-058FD7887238}" srcOrd="0" destOrd="0" parTransId="{CF290935-4131-4BC1-9AC5-8673D1E18EF0}" sibTransId="{7DB4264B-057A-4252-A6C5-E0196331B502}"/>
    <dgm:cxn modelId="{26B89A44-4C63-4003-9F47-1E753A8A6426}" type="presOf" srcId="{9FC95547-3F1C-4C2B-9EB4-629AC09401D2}" destId="{DF2B5391-E059-4559-A25D-D80821CF2DF4}" srcOrd="0" destOrd="0" presId="urn:microsoft.com/office/officeart/2005/8/layout/vList2"/>
    <dgm:cxn modelId="{029D91B1-70DA-41CA-BC00-0E81FA2DF2BF}" type="presParOf" srcId="{7725112E-68BA-4B98-8940-EF9BBC3EB4A1}" destId="{DF2B5391-E059-4559-A25D-D80821CF2DF4}" srcOrd="0" destOrd="0" presId="urn:microsoft.com/office/officeart/2005/8/layout/vList2"/>
    <dgm:cxn modelId="{5AEAA657-0387-4FB6-9B4B-BFF00BDEF9C6}" type="presParOf" srcId="{7725112E-68BA-4B98-8940-EF9BBC3EB4A1}" destId="{D48A844C-7666-45DB-8AB1-8A14D62A200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C8A71E-2A64-47F0-9686-6B1E8C7DE691}" type="doc">
      <dgm:prSet loTypeId="urn:microsoft.com/office/officeart/2005/8/layout/chevron2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FD09A78-CB7C-4323-BB0C-BA3132ECA7C3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pPr>
            <a:lnSpc>
              <a:spcPct val="50000"/>
            </a:lnSpc>
          </a:pPr>
          <a:r>
            <a:rPr lang="ru-RU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Инициация проекта</a:t>
          </a:r>
          <a:endParaRPr lang="ru-RU" b="1" dirty="0">
            <a:solidFill>
              <a:schemeClr val="tx1"/>
            </a:solidFill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A27A7C56-32E6-41F4-9C59-83D55FF96CAA}" type="parTrans" cxnId="{ED72904A-A361-43CB-9D19-1C7E30E3E366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CB6BA692-D21E-4C29-913C-70CF8B0491FB}" type="sibTrans" cxnId="{ED72904A-A361-43CB-9D19-1C7E30E3E366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4828AC6C-2E36-4468-9462-F7F19F081B79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Граждане Российской Федерации, постоянно проживающие на сельских территориях (в сельских агломерациях)</a:t>
          </a:r>
          <a:endParaRPr lang="ru-RU" sz="1400" b="1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055E5EC-CBCC-4226-AB2E-A5BDB1E3AF57}" type="parTrans" cxnId="{0EEB9F3E-A0EE-42B3-BF10-E22483080F2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20E11079-66A1-44FA-961B-0088A8CB68C9}" type="sibTrans" cxnId="{0EEB9F3E-A0EE-42B3-BF10-E22483080F2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EA28F44-B2BA-475F-8375-45A3BD25F84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 vert="vert270"/>
        <a:lstStyle/>
        <a:p>
          <a:pPr>
            <a:lnSpc>
              <a:spcPct val="50000"/>
            </a:lnSpc>
          </a:pPr>
          <a:r>
            <a:rPr lang="ru-RU" sz="1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Формирование паспорта</a:t>
          </a:r>
          <a:br>
            <a:rPr lang="ru-RU" sz="1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</a:br>
          <a:r>
            <a:rPr lang="ru-RU" sz="1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 проекта</a:t>
          </a:r>
          <a:endParaRPr lang="ru-RU" sz="1200" b="1" dirty="0">
            <a:solidFill>
              <a:schemeClr val="tx1"/>
            </a:solidFill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50653E27-1A10-4E92-9E36-A3537913098E}" type="parTrans" cxnId="{569E741B-C914-490A-B3E4-24895A9A3CAE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A5467846-783A-4CF4-A1B0-E3087D27E912}" type="sibTrans" cxnId="{569E741B-C914-490A-B3E4-24895A9A3CAE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21F5A1C-9C12-42E2-A025-5EFCC68F9123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6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ОМСУ формирует паспорт проекта</a:t>
          </a: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, который выносится на общественное обсуждение, проводимое в соответствии с законодательством Российской Федерации.</a:t>
          </a:r>
          <a:endParaRPr lang="ru-RU" sz="16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EFAA2BB-A823-426A-BF0F-EC099201BDB8}" type="parTrans" cxnId="{0B607CA4-8C27-48A7-B41A-B9BD80D590D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DB7927DA-609A-4C24-B6B8-0202C20605D4}" type="sibTrans" cxnId="{0B607CA4-8C27-48A7-B41A-B9BD80D590D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D1982860-7080-4B74-ABF2-6046A93D3D81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 vert="vert270"/>
        <a:lstStyle/>
        <a:p>
          <a:pPr>
            <a:lnSpc>
              <a:spcPct val="50000"/>
            </a:lnSpc>
          </a:pPr>
          <a:r>
            <a:rPr lang="ru-RU" sz="1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Формирование проектной документации</a:t>
          </a:r>
        </a:p>
      </dgm:t>
    </dgm:pt>
    <dgm:pt modelId="{6E2E5C05-7707-4C37-BF9E-2FD45D8B96D6}" type="parTrans" cxnId="{EDC550E9-DEDC-431B-BF6C-CD1B7A0AE9B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DFE48D3-CA5C-46A1-B9FC-FC49500BDB1F}" type="sibTrans" cxnId="{EDC550E9-DEDC-431B-BF6C-CD1B7A0AE9B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B77C258A-8E81-4B93-93DF-AC9E3D1C7971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4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Уполномоченный орган субъекта Российской Федерации формирует проектную документацию </a:t>
          </a: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только после завершения подготовительных работ, связанных с оформлением права собственности или аренды на срок не менее чем на 10 лет, на земельный участок, на котором запланирована реализация мероприятий проекта.</a:t>
          </a:r>
          <a:endParaRPr lang="ru-RU" sz="14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62F3547F-A054-49CB-8712-6B5FE9B17D9B}" type="parTrans" cxnId="{3C26B75E-854D-432C-BA02-29A14D54E9C7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27449C80-7AC0-453A-9707-C218B2BACE27}" type="sibTrans" cxnId="{3C26B75E-854D-432C-BA02-29A14D54E9C7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FB19656A-1A63-4BC0-87A4-6064E3455F99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6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ОМСУ направляет паспорт проекта в  уполномоченный орган субъекта Российской Федерации для его согласования </a:t>
          </a: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с ответственными исполнителями, заявителями, инициаторами, </a:t>
          </a:r>
          <a:r>
            <a:rPr lang="ru-RU" sz="16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и последующей деятельности участников проекта, связанной с выработкой инициативных предложений по комплексному развитию соответствующей сельской территории или агломерации и формированию проектной документации</a:t>
          </a:r>
          <a:r>
            <a:rPr lang="ru-RU" sz="16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.</a:t>
          </a:r>
          <a:endParaRPr lang="ru-RU" sz="16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9D6D0A42-3BAD-4BE2-BE51-E6E45E118BC3}" type="parTrans" cxnId="{445BBD3C-2AE2-4576-882D-DDBCEF2BFB98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66BCF49-5E15-43D2-8F66-D366C2F74183}" type="sibTrans" cxnId="{445BBD3C-2AE2-4576-882D-DDBCEF2BFB98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7FDF493-032E-4E26-AADB-ED5F6C865385}">
      <dgm:prSet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4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 проектную документацию включаются паспорт проекта и иные документы</a:t>
          </a: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,, </a:t>
          </a:r>
          <a:r>
            <a:rPr lang="ru-RU" sz="14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 основании которых осуществляется отбор проектов</a:t>
          </a: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.</a:t>
          </a:r>
          <a:endParaRPr lang="ru-RU" sz="14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8E4B6867-6761-4D24-923F-2B7FAB608057}" type="parTrans" cxnId="{7FB0990C-3FEF-4CC5-9E56-EDDF3C34695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045E9E92-3747-4851-8D4C-65B3444314A3}" type="sibTrans" cxnId="{7FB0990C-3FEF-4CC5-9E56-EDDF3C346959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3F3DB76F-D5A8-431A-84B0-5ABA5948E6AB}">
      <dgm:prSet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Сформированная проектная документация передается заявителю для последующего представления в Министерство сельского хозяйства Российской Федерации на отбор проектов.</a:t>
          </a:r>
          <a:endParaRPr lang="ru-RU" sz="14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CFB67CF-B79E-4DF3-9B02-5392B11A0D32}" type="parTrans" cxnId="{8CE0521D-4425-4607-A63E-7DCC4F3B07B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053A0D26-9314-4E9B-822A-85EBD81F0C5F}" type="sibTrans" cxnId="{8CE0521D-4425-4607-A63E-7DCC4F3B07B5}">
      <dgm:prSet/>
      <dgm:spPr/>
      <dgm:t>
        <a:bodyPr/>
        <a:lstStyle/>
        <a:p>
          <a:pPr>
            <a:lnSpc>
              <a:spcPct val="50000"/>
            </a:lnSpc>
          </a:pPr>
          <a:endParaRPr lang="ru-RU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EE66115F-7F7A-44F6-8E91-31D88270A4FC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индивидуальные предприниматели, организации, осуществляющие свою деятельность на сельских территориях (в сельских агломерациях)</a:t>
          </a:r>
          <a:endParaRPr lang="ru-RU" sz="1400" b="1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1FEF4F8F-2A74-461B-B884-58725D8152B2}" type="parTrans" cxnId="{58C5C78E-6388-4607-8D4D-1D5D97382449}">
      <dgm:prSet/>
      <dgm:spPr/>
      <dgm:t>
        <a:bodyPr/>
        <a:lstStyle/>
        <a:p>
          <a:endParaRPr lang="ru-RU"/>
        </a:p>
      </dgm:t>
    </dgm:pt>
    <dgm:pt modelId="{8DC51C27-C36C-42AA-AADD-4D34544711D8}" type="sibTrans" cxnId="{58C5C78E-6388-4607-8D4D-1D5D97382449}">
      <dgm:prSet/>
      <dgm:spPr/>
      <dgm:t>
        <a:bodyPr/>
        <a:lstStyle/>
        <a:p>
          <a:endParaRPr lang="ru-RU"/>
        </a:p>
      </dgm:t>
    </dgm:pt>
    <dgm:pt modelId="{E94040AB-B6C8-40A8-AD7B-CB6C1FE81B8A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орган местного самоуправления, органы территориального общественного самоуправления, формирующие проекты </a:t>
          </a:r>
          <a:r>
            <a:rPr lang="ru-RU" sz="14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направляют свои инициативные предложения в уполномоченный орган местного самоуправления (ОМСУ).</a:t>
          </a:r>
          <a:endParaRPr lang="ru-RU" sz="1400" b="1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gm:t>
    </dgm:pt>
    <dgm:pt modelId="{7206BC60-1055-454C-9091-DAA9C1DFC442}" type="parTrans" cxnId="{CF1A376A-8B14-40F2-8803-BCCD381CE16F}">
      <dgm:prSet/>
      <dgm:spPr/>
      <dgm:t>
        <a:bodyPr/>
        <a:lstStyle/>
        <a:p>
          <a:endParaRPr lang="ru-RU"/>
        </a:p>
      </dgm:t>
    </dgm:pt>
    <dgm:pt modelId="{1056B960-BA83-47B2-87D1-225573761553}" type="sibTrans" cxnId="{CF1A376A-8B14-40F2-8803-BCCD381CE16F}">
      <dgm:prSet/>
      <dgm:spPr/>
      <dgm:t>
        <a:bodyPr/>
        <a:lstStyle/>
        <a:p>
          <a:endParaRPr lang="ru-RU"/>
        </a:p>
      </dgm:t>
    </dgm:pt>
    <dgm:pt modelId="{28A6EAE4-29F8-48DA-80C8-8A1F5E3FFEA6}" type="pres">
      <dgm:prSet presAssocID="{0BC8A71E-2A64-47F0-9686-6B1E8C7DE69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9904D2-40D1-43E0-9B1B-DF1F52978A03}" type="pres">
      <dgm:prSet presAssocID="{0FD09A78-CB7C-4323-BB0C-BA3132ECA7C3}" presName="composite" presStyleCnt="0"/>
      <dgm:spPr/>
    </dgm:pt>
    <dgm:pt modelId="{EA2DF71C-7F15-400C-81FD-0E764266711E}" type="pres">
      <dgm:prSet presAssocID="{0FD09A78-CB7C-4323-BB0C-BA3132ECA7C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14A7C3-3858-449F-86C9-22C40BA6F679}" type="pres">
      <dgm:prSet presAssocID="{0FD09A78-CB7C-4323-BB0C-BA3132ECA7C3}" presName="descendantText" presStyleLbl="alignAcc1" presStyleIdx="0" presStyleCnt="3" custScaleX="99440" custScaleY="12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834F4-4DA1-4E52-A01E-74189B7B84BE}" type="pres">
      <dgm:prSet presAssocID="{CB6BA692-D21E-4C29-913C-70CF8B0491FB}" presName="sp" presStyleCnt="0"/>
      <dgm:spPr/>
    </dgm:pt>
    <dgm:pt modelId="{EB55B67A-2728-4AD3-B596-931BA4BBD0BD}" type="pres">
      <dgm:prSet presAssocID="{8EA28F44-B2BA-475F-8375-45A3BD25F842}" presName="composite" presStyleCnt="0"/>
      <dgm:spPr/>
    </dgm:pt>
    <dgm:pt modelId="{1D15E476-53CC-4A30-BB8C-5F7733B0E1F5}" type="pres">
      <dgm:prSet presAssocID="{8EA28F44-B2BA-475F-8375-45A3BD25F842}" presName="parentText" presStyleLbl="alignNode1" presStyleIdx="1" presStyleCnt="3" custScaleY="1323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95B05-A5C0-4BE9-B5E4-1EA336457A60}" type="pres">
      <dgm:prSet presAssocID="{8EA28F44-B2BA-475F-8375-45A3BD25F842}" presName="descendantText" presStyleLbl="alignAcc1" presStyleIdx="1" presStyleCnt="3" custScaleY="161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B0C0D-5737-4B86-ACA2-F1CE7DA23F68}" type="pres">
      <dgm:prSet presAssocID="{A5467846-783A-4CF4-A1B0-E3087D27E912}" presName="sp" presStyleCnt="0"/>
      <dgm:spPr/>
    </dgm:pt>
    <dgm:pt modelId="{D3B443E7-FE2F-4736-8A1A-C61DEA1CB1BE}" type="pres">
      <dgm:prSet presAssocID="{D1982860-7080-4B74-ABF2-6046A93D3D81}" presName="composite" presStyleCnt="0"/>
      <dgm:spPr/>
    </dgm:pt>
    <dgm:pt modelId="{5B749ADB-3C3A-4BE4-B9E6-7CEF881A3E66}" type="pres">
      <dgm:prSet presAssocID="{D1982860-7080-4B74-ABF2-6046A93D3D81}" presName="parentText" presStyleLbl="alignNode1" presStyleIdx="2" presStyleCnt="3" custScaleY="1463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F6D3E-509C-4372-AA79-2D4CA76BC0B1}" type="pres">
      <dgm:prSet presAssocID="{D1982860-7080-4B74-ABF2-6046A93D3D81}" presName="descendantText" presStyleLbl="alignAcc1" presStyleIdx="2" presStyleCnt="3" custScaleY="1695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26B75E-854D-432C-BA02-29A14D54E9C7}" srcId="{D1982860-7080-4B74-ABF2-6046A93D3D81}" destId="{B77C258A-8E81-4B93-93DF-AC9E3D1C7971}" srcOrd="0" destOrd="0" parTransId="{62F3547F-A054-49CB-8712-6B5FE9B17D9B}" sibTransId="{27449C80-7AC0-453A-9707-C218B2BACE27}"/>
    <dgm:cxn modelId="{445BBD3C-2AE2-4576-882D-DDBCEF2BFB98}" srcId="{8EA28F44-B2BA-475F-8375-45A3BD25F842}" destId="{FB19656A-1A63-4BC0-87A4-6064E3455F99}" srcOrd="1" destOrd="0" parTransId="{9D6D0A42-3BAD-4BE2-BE51-E6E45E118BC3}" sibTransId="{366BCF49-5E15-43D2-8F66-D366C2F74183}"/>
    <dgm:cxn modelId="{0358F260-74DE-E54F-B235-9F504FAD369C}" type="presOf" srcId="{0FD09A78-CB7C-4323-BB0C-BA3132ECA7C3}" destId="{EA2DF71C-7F15-400C-81FD-0E764266711E}" srcOrd="0" destOrd="0" presId="urn:microsoft.com/office/officeart/2005/8/layout/chevron2"/>
    <dgm:cxn modelId="{EDC550E9-DEDC-431B-BF6C-CD1B7A0AE9B5}" srcId="{0BC8A71E-2A64-47F0-9686-6B1E8C7DE691}" destId="{D1982860-7080-4B74-ABF2-6046A93D3D81}" srcOrd="2" destOrd="0" parTransId="{6E2E5C05-7707-4C37-BF9E-2FD45D8B96D6}" sibTransId="{8DFE48D3-CA5C-46A1-B9FC-FC49500BDB1F}"/>
    <dgm:cxn modelId="{CF1A376A-8B14-40F2-8803-BCCD381CE16F}" srcId="{0FD09A78-CB7C-4323-BB0C-BA3132ECA7C3}" destId="{E94040AB-B6C8-40A8-AD7B-CB6C1FE81B8A}" srcOrd="2" destOrd="0" parTransId="{7206BC60-1055-454C-9091-DAA9C1DFC442}" sibTransId="{1056B960-BA83-47B2-87D1-225573761553}"/>
    <dgm:cxn modelId="{542CF18C-5D01-694B-B3E2-D44E16C8B7CE}" type="presOf" srcId="{FB19656A-1A63-4BC0-87A4-6064E3455F99}" destId="{E0E95B05-A5C0-4BE9-B5E4-1EA336457A60}" srcOrd="0" destOrd="1" presId="urn:microsoft.com/office/officeart/2005/8/layout/chevron2"/>
    <dgm:cxn modelId="{7FB0990C-3FEF-4CC5-9E56-EDDF3C346959}" srcId="{D1982860-7080-4B74-ABF2-6046A93D3D81}" destId="{E7FDF493-032E-4E26-AADB-ED5F6C865385}" srcOrd="1" destOrd="0" parTransId="{8E4B6867-6761-4D24-923F-2B7FAB608057}" sibTransId="{045E9E92-3747-4851-8D4C-65B3444314A3}"/>
    <dgm:cxn modelId="{EDF084DD-BB64-034E-83F8-CF0C151B5708}" type="presOf" srcId="{D1982860-7080-4B74-ABF2-6046A93D3D81}" destId="{5B749ADB-3C3A-4BE4-B9E6-7CEF881A3E66}" srcOrd="0" destOrd="0" presId="urn:microsoft.com/office/officeart/2005/8/layout/chevron2"/>
    <dgm:cxn modelId="{ED72904A-A361-43CB-9D19-1C7E30E3E366}" srcId="{0BC8A71E-2A64-47F0-9686-6B1E8C7DE691}" destId="{0FD09A78-CB7C-4323-BB0C-BA3132ECA7C3}" srcOrd="0" destOrd="0" parTransId="{A27A7C56-32E6-41F4-9C59-83D55FF96CAA}" sibTransId="{CB6BA692-D21E-4C29-913C-70CF8B0491FB}"/>
    <dgm:cxn modelId="{79F13239-C375-914A-9D3F-5AB52226C905}" type="presOf" srcId="{B77C258A-8E81-4B93-93DF-AC9E3D1C7971}" destId="{A2AF6D3E-509C-4372-AA79-2D4CA76BC0B1}" srcOrd="0" destOrd="0" presId="urn:microsoft.com/office/officeart/2005/8/layout/chevron2"/>
    <dgm:cxn modelId="{F3C9B845-54C6-574C-BCF8-71376012D12C}" type="presOf" srcId="{321F5A1C-9C12-42E2-A025-5EFCC68F9123}" destId="{E0E95B05-A5C0-4BE9-B5E4-1EA336457A60}" srcOrd="0" destOrd="0" presId="urn:microsoft.com/office/officeart/2005/8/layout/chevron2"/>
    <dgm:cxn modelId="{A0DE4FB7-99A8-4012-B9AA-D8399CB48597}" type="presOf" srcId="{EE66115F-7F7A-44F6-8E91-31D88270A4FC}" destId="{D514A7C3-3858-449F-86C9-22C40BA6F679}" srcOrd="0" destOrd="1" presId="urn:microsoft.com/office/officeart/2005/8/layout/chevron2"/>
    <dgm:cxn modelId="{0B607CA4-8C27-48A7-B41A-B9BD80D590D9}" srcId="{8EA28F44-B2BA-475F-8375-45A3BD25F842}" destId="{321F5A1C-9C12-42E2-A025-5EFCC68F9123}" srcOrd="0" destOrd="0" parTransId="{EEFAA2BB-A823-426A-BF0F-EC099201BDB8}" sibTransId="{DB7927DA-609A-4C24-B6B8-0202C20605D4}"/>
    <dgm:cxn modelId="{8CE0521D-4425-4607-A63E-7DCC4F3B07B5}" srcId="{D1982860-7080-4B74-ABF2-6046A93D3D81}" destId="{3F3DB76F-D5A8-431A-84B0-5ABA5948E6AB}" srcOrd="2" destOrd="0" parTransId="{1CFB67CF-B79E-4DF3-9B02-5392B11A0D32}" sibTransId="{053A0D26-9314-4E9B-822A-85EBD81F0C5F}"/>
    <dgm:cxn modelId="{A1DEE84C-6BE4-4838-8F9D-646BD1449121}" type="presOf" srcId="{E94040AB-B6C8-40A8-AD7B-CB6C1FE81B8A}" destId="{D514A7C3-3858-449F-86C9-22C40BA6F679}" srcOrd="0" destOrd="2" presId="urn:microsoft.com/office/officeart/2005/8/layout/chevron2"/>
    <dgm:cxn modelId="{ABA94A9B-2C09-BD47-8127-0D68FBC4536B}" type="presOf" srcId="{8EA28F44-B2BA-475F-8375-45A3BD25F842}" destId="{1D15E476-53CC-4A30-BB8C-5F7733B0E1F5}" srcOrd="0" destOrd="0" presId="urn:microsoft.com/office/officeart/2005/8/layout/chevron2"/>
    <dgm:cxn modelId="{58C5C78E-6388-4607-8D4D-1D5D97382449}" srcId="{0FD09A78-CB7C-4323-BB0C-BA3132ECA7C3}" destId="{EE66115F-7F7A-44F6-8E91-31D88270A4FC}" srcOrd="1" destOrd="0" parTransId="{1FEF4F8F-2A74-461B-B884-58725D8152B2}" sibTransId="{8DC51C27-C36C-42AA-AADD-4D34544711D8}"/>
    <dgm:cxn modelId="{092094FE-B338-BC4D-A3C1-E2F3021FD6D6}" type="presOf" srcId="{4828AC6C-2E36-4468-9462-F7F19F081B79}" destId="{D514A7C3-3858-449F-86C9-22C40BA6F679}" srcOrd="0" destOrd="0" presId="urn:microsoft.com/office/officeart/2005/8/layout/chevron2"/>
    <dgm:cxn modelId="{569E741B-C914-490A-B3E4-24895A9A3CAE}" srcId="{0BC8A71E-2A64-47F0-9686-6B1E8C7DE691}" destId="{8EA28F44-B2BA-475F-8375-45A3BD25F842}" srcOrd="1" destOrd="0" parTransId="{50653E27-1A10-4E92-9E36-A3537913098E}" sibTransId="{A5467846-783A-4CF4-A1B0-E3087D27E912}"/>
    <dgm:cxn modelId="{7620128B-CA99-494F-95F2-BC0931AABE02}" type="presOf" srcId="{E7FDF493-032E-4E26-AADB-ED5F6C865385}" destId="{A2AF6D3E-509C-4372-AA79-2D4CA76BC0B1}" srcOrd="0" destOrd="1" presId="urn:microsoft.com/office/officeart/2005/8/layout/chevron2"/>
    <dgm:cxn modelId="{BD08AED5-879F-D64C-9A02-FA824EBEB724}" type="presOf" srcId="{0BC8A71E-2A64-47F0-9686-6B1E8C7DE691}" destId="{28A6EAE4-29F8-48DA-80C8-8A1F5E3FFEA6}" srcOrd="0" destOrd="0" presId="urn:microsoft.com/office/officeart/2005/8/layout/chevron2"/>
    <dgm:cxn modelId="{0EEB9F3E-A0EE-42B3-BF10-E22483080F25}" srcId="{0FD09A78-CB7C-4323-BB0C-BA3132ECA7C3}" destId="{4828AC6C-2E36-4468-9462-F7F19F081B79}" srcOrd="0" destOrd="0" parTransId="{8055E5EC-CBCC-4226-AB2E-A5BDB1E3AF57}" sibTransId="{20E11079-66A1-44FA-961B-0088A8CB68C9}"/>
    <dgm:cxn modelId="{692B5093-BF57-244E-81EA-5B873AF7F346}" type="presOf" srcId="{3F3DB76F-D5A8-431A-84B0-5ABA5948E6AB}" destId="{A2AF6D3E-509C-4372-AA79-2D4CA76BC0B1}" srcOrd="0" destOrd="2" presId="urn:microsoft.com/office/officeart/2005/8/layout/chevron2"/>
    <dgm:cxn modelId="{D8242468-B948-6A40-8B7D-31E4D8ADD412}" type="presParOf" srcId="{28A6EAE4-29F8-48DA-80C8-8A1F5E3FFEA6}" destId="{809904D2-40D1-43E0-9B1B-DF1F52978A03}" srcOrd="0" destOrd="0" presId="urn:microsoft.com/office/officeart/2005/8/layout/chevron2"/>
    <dgm:cxn modelId="{3D2BAB84-B567-2740-86E0-F2435D109F1E}" type="presParOf" srcId="{809904D2-40D1-43E0-9B1B-DF1F52978A03}" destId="{EA2DF71C-7F15-400C-81FD-0E764266711E}" srcOrd="0" destOrd="0" presId="urn:microsoft.com/office/officeart/2005/8/layout/chevron2"/>
    <dgm:cxn modelId="{3961B39E-08FF-6B43-AA28-468B0DA1468C}" type="presParOf" srcId="{809904D2-40D1-43E0-9B1B-DF1F52978A03}" destId="{D514A7C3-3858-449F-86C9-22C40BA6F679}" srcOrd="1" destOrd="0" presId="urn:microsoft.com/office/officeart/2005/8/layout/chevron2"/>
    <dgm:cxn modelId="{D5321B3D-B3FF-1F4B-B7ED-AF40348F5FC4}" type="presParOf" srcId="{28A6EAE4-29F8-48DA-80C8-8A1F5E3FFEA6}" destId="{AC2834F4-4DA1-4E52-A01E-74189B7B84BE}" srcOrd="1" destOrd="0" presId="urn:microsoft.com/office/officeart/2005/8/layout/chevron2"/>
    <dgm:cxn modelId="{12E982B8-D22D-B24D-A873-7D2B62F86237}" type="presParOf" srcId="{28A6EAE4-29F8-48DA-80C8-8A1F5E3FFEA6}" destId="{EB55B67A-2728-4AD3-B596-931BA4BBD0BD}" srcOrd="2" destOrd="0" presId="urn:microsoft.com/office/officeart/2005/8/layout/chevron2"/>
    <dgm:cxn modelId="{7B342625-166F-404A-99D1-3E509B7EAF7D}" type="presParOf" srcId="{EB55B67A-2728-4AD3-B596-931BA4BBD0BD}" destId="{1D15E476-53CC-4A30-BB8C-5F7733B0E1F5}" srcOrd="0" destOrd="0" presId="urn:microsoft.com/office/officeart/2005/8/layout/chevron2"/>
    <dgm:cxn modelId="{885050D5-C275-4F4F-AE35-6EA1A22DCB93}" type="presParOf" srcId="{EB55B67A-2728-4AD3-B596-931BA4BBD0BD}" destId="{E0E95B05-A5C0-4BE9-B5E4-1EA336457A60}" srcOrd="1" destOrd="0" presId="urn:microsoft.com/office/officeart/2005/8/layout/chevron2"/>
    <dgm:cxn modelId="{24CE4060-DBC5-1E4E-B7E9-3BD7C784070C}" type="presParOf" srcId="{28A6EAE4-29F8-48DA-80C8-8A1F5E3FFEA6}" destId="{192B0C0D-5737-4B86-ACA2-F1CE7DA23F68}" srcOrd="3" destOrd="0" presId="urn:microsoft.com/office/officeart/2005/8/layout/chevron2"/>
    <dgm:cxn modelId="{795A4D9B-8097-B74A-B812-F369E9B6C363}" type="presParOf" srcId="{28A6EAE4-29F8-48DA-80C8-8A1F5E3FFEA6}" destId="{D3B443E7-FE2F-4736-8A1A-C61DEA1CB1BE}" srcOrd="4" destOrd="0" presId="urn:microsoft.com/office/officeart/2005/8/layout/chevron2"/>
    <dgm:cxn modelId="{8796E3FF-82A7-0946-946D-8B5799A7921B}" type="presParOf" srcId="{D3B443E7-FE2F-4736-8A1A-C61DEA1CB1BE}" destId="{5B749ADB-3C3A-4BE4-B9E6-7CEF881A3E66}" srcOrd="0" destOrd="0" presId="urn:microsoft.com/office/officeart/2005/8/layout/chevron2"/>
    <dgm:cxn modelId="{FC4293D4-099B-2946-846D-54A489FADBF2}" type="presParOf" srcId="{D3B443E7-FE2F-4736-8A1A-C61DEA1CB1BE}" destId="{A2AF6D3E-509C-4372-AA79-2D4CA76BC0B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7D3526D-E356-400C-8DF0-8B9196D2FEBC}" type="doc">
      <dgm:prSet loTypeId="urn:microsoft.com/office/officeart/2005/8/layout/radial5" loCatId="cycle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22055411-53B2-4B68-BEC1-06EF30B8FFED}">
      <dgm:prSet phldrT="[Текст]"/>
      <dgm:spPr/>
      <dgm:t>
        <a:bodyPr/>
        <a:lstStyle/>
        <a:p>
          <a:r>
            <a:rPr lang="ru-RU" b="1" dirty="0" smtClean="0"/>
            <a:t>Проектная документация</a:t>
          </a:r>
          <a:endParaRPr lang="ru-RU" b="1" dirty="0"/>
        </a:p>
      </dgm:t>
    </dgm:pt>
    <dgm:pt modelId="{DEAD4C40-B607-48B4-ACAA-26A932BFC9FE}" type="parTrans" cxnId="{DB792B30-A588-43F7-8AB6-1BD9005087E3}">
      <dgm:prSet/>
      <dgm:spPr/>
      <dgm:t>
        <a:bodyPr/>
        <a:lstStyle/>
        <a:p>
          <a:endParaRPr lang="ru-RU"/>
        </a:p>
      </dgm:t>
    </dgm:pt>
    <dgm:pt modelId="{C4DC1EF6-78DA-4AFC-8BC2-99AF19299F66}" type="sibTrans" cxnId="{DB792B30-A588-43F7-8AB6-1BD9005087E3}">
      <dgm:prSet/>
      <dgm:spPr/>
      <dgm:t>
        <a:bodyPr/>
        <a:lstStyle/>
        <a:p>
          <a:endParaRPr lang="ru-RU"/>
        </a:p>
      </dgm:t>
    </dgm:pt>
    <dgm:pt modelId="{00C1066A-C452-46D5-A237-52CF3307110D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Заявка + паспорт</a:t>
          </a:r>
          <a:endParaRPr lang="ru-RU" sz="1400" dirty="0"/>
        </a:p>
      </dgm:t>
    </dgm:pt>
    <dgm:pt modelId="{1F7AC72B-17B5-4E45-9911-ACDB7B418DDA}" type="parTrans" cxnId="{A8A4F0F0-5BA8-4788-85AC-C634495FDEC7}">
      <dgm:prSet/>
      <dgm:spPr/>
      <dgm:t>
        <a:bodyPr/>
        <a:lstStyle/>
        <a:p>
          <a:endParaRPr lang="ru-RU"/>
        </a:p>
      </dgm:t>
    </dgm:pt>
    <dgm:pt modelId="{5229DFB0-4501-462C-AD98-74A8C08BF9D7}" type="sibTrans" cxnId="{A8A4F0F0-5BA8-4788-85AC-C634495FDEC7}">
      <dgm:prSet/>
      <dgm:spPr/>
      <dgm:t>
        <a:bodyPr/>
        <a:lstStyle/>
        <a:p>
          <a:endParaRPr lang="ru-RU"/>
        </a:p>
      </dgm:t>
    </dgm:pt>
    <dgm:pt modelId="{9BC9422A-FA28-4871-A209-524F19278FA0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ПСД (если применимо)</a:t>
          </a:r>
          <a:endParaRPr lang="ru-RU" sz="1100" dirty="0"/>
        </a:p>
      </dgm:t>
    </dgm:pt>
    <dgm:pt modelId="{6263CD77-3745-4E7A-ACA5-CA043290F897}" type="parTrans" cxnId="{925649BC-AA8A-4E9F-87CD-81B60F6ABB2C}">
      <dgm:prSet/>
      <dgm:spPr/>
      <dgm:t>
        <a:bodyPr/>
        <a:lstStyle/>
        <a:p>
          <a:endParaRPr lang="ru-RU"/>
        </a:p>
      </dgm:t>
    </dgm:pt>
    <dgm:pt modelId="{46942622-475F-4006-AB2E-12EC8637877D}" type="sibTrans" cxnId="{925649BC-AA8A-4E9F-87CD-81B60F6ABB2C}">
      <dgm:prSet/>
      <dgm:spPr/>
      <dgm:t>
        <a:bodyPr/>
        <a:lstStyle/>
        <a:p>
          <a:endParaRPr lang="ru-RU"/>
        </a:p>
      </dgm:t>
    </dgm:pt>
    <dgm:pt modelId="{8298B1BF-7E23-4DF9-A83E-0B3B1DE6F348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Положительное заключение </a:t>
          </a:r>
          <a:r>
            <a:rPr lang="ru-RU" sz="1100" dirty="0" err="1" smtClean="0"/>
            <a:t>Госэкспертизы</a:t>
          </a:r>
          <a:endParaRPr lang="ru-RU" sz="1100" dirty="0"/>
        </a:p>
      </dgm:t>
    </dgm:pt>
    <dgm:pt modelId="{B0E68513-8306-43CA-9DFD-A7396CA8736B}" type="parTrans" cxnId="{9409AD7B-7B73-4447-ACAD-925C8B115926}">
      <dgm:prSet/>
      <dgm:spPr/>
      <dgm:t>
        <a:bodyPr/>
        <a:lstStyle/>
        <a:p>
          <a:endParaRPr lang="ru-RU"/>
        </a:p>
      </dgm:t>
    </dgm:pt>
    <dgm:pt modelId="{D56A1EE2-8EAE-4201-A011-2DC9776884CE}" type="sibTrans" cxnId="{9409AD7B-7B73-4447-ACAD-925C8B115926}">
      <dgm:prSet/>
      <dgm:spPr/>
      <dgm:t>
        <a:bodyPr/>
        <a:lstStyle/>
        <a:p>
          <a:endParaRPr lang="ru-RU"/>
        </a:p>
      </dgm:t>
    </dgm:pt>
    <dgm:pt modelId="{B182FAB8-90D7-495E-8AAC-174C9E24900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300" dirty="0" smtClean="0"/>
            <a:t>Сводный сметный расчет</a:t>
          </a:r>
          <a:endParaRPr lang="ru-RU" sz="1300" dirty="0"/>
        </a:p>
      </dgm:t>
    </dgm:pt>
    <dgm:pt modelId="{F2439151-1B97-441F-A7E5-BA79B7DB7320}" type="parTrans" cxnId="{24695070-3A88-497E-BD7E-08562D9250FD}">
      <dgm:prSet/>
      <dgm:spPr/>
      <dgm:t>
        <a:bodyPr/>
        <a:lstStyle/>
        <a:p>
          <a:endParaRPr lang="ru-RU"/>
        </a:p>
      </dgm:t>
    </dgm:pt>
    <dgm:pt modelId="{242BFE95-693D-4046-89C2-843B445AD330}" type="sibTrans" cxnId="{24695070-3A88-497E-BD7E-08562D9250FD}">
      <dgm:prSet/>
      <dgm:spPr/>
      <dgm:t>
        <a:bodyPr/>
        <a:lstStyle/>
        <a:p>
          <a:endParaRPr lang="ru-RU"/>
        </a:p>
      </dgm:t>
    </dgm:pt>
    <dgm:pt modelId="{6E1377EB-D6AC-4BE4-92B0-1C3A92B3663F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Согласование отраслевого ФОИВ + заключение Минпромторга России на приобретение</a:t>
          </a:r>
          <a:endParaRPr lang="ru-RU" sz="1100" dirty="0"/>
        </a:p>
      </dgm:t>
    </dgm:pt>
    <dgm:pt modelId="{A5645840-815D-4A07-8B95-59FB58A5E696}" type="parTrans" cxnId="{3CD6CC3E-0719-4577-A804-F16402F22202}">
      <dgm:prSet/>
      <dgm:spPr/>
      <dgm:t>
        <a:bodyPr/>
        <a:lstStyle/>
        <a:p>
          <a:endParaRPr lang="ru-RU"/>
        </a:p>
      </dgm:t>
    </dgm:pt>
    <dgm:pt modelId="{5DB835CB-ED14-432E-90A6-81F0E1B0BA91}" type="sibTrans" cxnId="{3CD6CC3E-0719-4577-A804-F16402F22202}">
      <dgm:prSet/>
      <dgm:spPr/>
      <dgm:t>
        <a:bodyPr/>
        <a:lstStyle/>
        <a:p>
          <a:endParaRPr lang="ru-RU"/>
        </a:p>
      </dgm:t>
    </dgm:pt>
    <dgm:pt modelId="{E910D045-D4A9-4F53-BA08-CFCEED4CBA7D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Протокол </a:t>
          </a:r>
          <a:r>
            <a:rPr lang="ru-RU" sz="1300" dirty="0" smtClean="0"/>
            <a:t>общественного</a:t>
          </a:r>
          <a:r>
            <a:rPr lang="ru-RU" sz="1100" dirty="0" smtClean="0"/>
            <a:t> обсуждения</a:t>
          </a:r>
          <a:endParaRPr lang="ru-RU" sz="1100" dirty="0"/>
        </a:p>
      </dgm:t>
    </dgm:pt>
    <dgm:pt modelId="{0BB0FC51-D4A2-4EA5-8724-B29A3EE9D8B3}" type="parTrans" cxnId="{55D0DCB1-6DD9-47F0-9CF0-950C2BC4694F}">
      <dgm:prSet/>
      <dgm:spPr/>
      <dgm:t>
        <a:bodyPr/>
        <a:lstStyle/>
        <a:p>
          <a:endParaRPr lang="ru-RU"/>
        </a:p>
      </dgm:t>
    </dgm:pt>
    <dgm:pt modelId="{37501D22-2BC7-4BD8-A970-1DB4EE6CAB51}" type="sibTrans" cxnId="{55D0DCB1-6DD9-47F0-9CF0-950C2BC4694F}">
      <dgm:prSet/>
      <dgm:spPr/>
      <dgm:t>
        <a:bodyPr/>
        <a:lstStyle/>
        <a:p>
          <a:endParaRPr lang="ru-RU"/>
        </a:p>
      </dgm:t>
    </dgm:pt>
    <dgm:pt modelId="{EF11D357-BCBC-440B-A007-D63CE1EAE2C8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Анализ обоснованности закупочных цен</a:t>
          </a:r>
          <a:endParaRPr lang="ru-RU" sz="1100" dirty="0"/>
        </a:p>
      </dgm:t>
    </dgm:pt>
    <dgm:pt modelId="{75CB8FD5-09F8-4A1C-812A-EA09102273C6}" type="parTrans" cxnId="{048C12AF-15B3-455A-A843-48D0A3EDD134}">
      <dgm:prSet/>
      <dgm:spPr/>
      <dgm:t>
        <a:bodyPr/>
        <a:lstStyle/>
        <a:p>
          <a:endParaRPr lang="ru-RU"/>
        </a:p>
      </dgm:t>
    </dgm:pt>
    <dgm:pt modelId="{5F6A465B-90D8-4B70-A0E4-46F93600A297}" type="sibTrans" cxnId="{048C12AF-15B3-455A-A843-48D0A3EDD134}">
      <dgm:prSet/>
      <dgm:spPr/>
      <dgm:t>
        <a:bodyPr/>
        <a:lstStyle/>
        <a:p>
          <a:endParaRPr lang="ru-RU"/>
        </a:p>
      </dgm:t>
    </dgm:pt>
    <dgm:pt modelId="{A9CF3125-5D37-4865-BD57-90C12485E2D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Генеральный план территории</a:t>
          </a:r>
          <a:endParaRPr lang="ru-RU" dirty="0"/>
        </a:p>
      </dgm:t>
    </dgm:pt>
    <dgm:pt modelId="{197B70EC-F131-4E49-BC62-92A9A2BE0232}" type="parTrans" cxnId="{61AC5BAC-D296-4785-BE09-0F55F82FFB08}">
      <dgm:prSet/>
      <dgm:spPr/>
      <dgm:t>
        <a:bodyPr/>
        <a:lstStyle/>
        <a:p>
          <a:endParaRPr lang="ru-RU"/>
        </a:p>
      </dgm:t>
    </dgm:pt>
    <dgm:pt modelId="{B916F764-53C0-4831-B2F5-981797672181}" type="sibTrans" cxnId="{61AC5BAC-D296-4785-BE09-0F55F82FFB08}">
      <dgm:prSet/>
      <dgm:spPr/>
      <dgm:t>
        <a:bodyPr/>
        <a:lstStyle/>
        <a:p>
          <a:endParaRPr lang="ru-RU"/>
        </a:p>
      </dgm:t>
    </dgm:pt>
    <dgm:pt modelId="{19F90836-CDB5-4982-B9AD-9424FBE8DB4D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/>
            <a:t>Гарантийные письма (подтверждающие привлечение средств)</a:t>
          </a:r>
          <a:endParaRPr lang="ru-RU" sz="1100" dirty="0"/>
        </a:p>
      </dgm:t>
    </dgm:pt>
    <dgm:pt modelId="{84159EDC-27E5-4EE7-9F2C-7448EB8B3485}" type="parTrans" cxnId="{1336AF1F-C458-493A-8E7E-E98270765A63}">
      <dgm:prSet/>
      <dgm:spPr/>
      <dgm:t>
        <a:bodyPr/>
        <a:lstStyle/>
        <a:p>
          <a:endParaRPr lang="ru-RU"/>
        </a:p>
      </dgm:t>
    </dgm:pt>
    <dgm:pt modelId="{0132FEC4-820D-4432-A228-8B4912CFB783}" type="sibTrans" cxnId="{1336AF1F-C458-493A-8E7E-E98270765A63}">
      <dgm:prSet/>
      <dgm:spPr/>
      <dgm:t>
        <a:bodyPr/>
        <a:lstStyle/>
        <a:p>
          <a:endParaRPr lang="ru-RU"/>
        </a:p>
      </dgm:t>
    </dgm:pt>
    <dgm:pt modelId="{BF727B8C-6932-4BC7-B2DD-D8E682213ED7}" type="pres">
      <dgm:prSet presAssocID="{67D3526D-E356-400C-8DF0-8B9196D2FEB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672D1A-7DCA-467A-98FD-BA95C02E6A38}" type="pres">
      <dgm:prSet presAssocID="{22055411-53B2-4B68-BEC1-06EF30B8FFED}" presName="centerShape" presStyleLbl="node0" presStyleIdx="0" presStyleCnt="1"/>
      <dgm:spPr/>
      <dgm:t>
        <a:bodyPr/>
        <a:lstStyle/>
        <a:p>
          <a:endParaRPr lang="ru-RU"/>
        </a:p>
      </dgm:t>
    </dgm:pt>
    <dgm:pt modelId="{7822C634-7FCF-43E7-92B5-AB0532102F89}" type="pres">
      <dgm:prSet presAssocID="{1F7AC72B-17B5-4E45-9911-ACDB7B418DDA}" presName="parTrans" presStyleLbl="sibTrans2D1" presStyleIdx="0" presStyleCnt="9"/>
      <dgm:spPr/>
      <dgm:t>
        <a:bodyPr/>
        <a:lstStyle/>
        <a:p>
          <a:endParaRPr lang="ru-RU"/>
        </a:p>
      </dgm:t>
    </dgm:pt>
    <dgm:pt modelId="{8AEC44C1-F3CD-4806-8370-8D1E44126CB1}" type="pres">
      <dgm:prSet presAssocID="{1F7AC72B-17B5-4E45-9911-ACDB7B418DDA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7FB67498-C1BB-4D4C-B892-52FFA72FE8E4}" type="pres">
      <dgm:prSet presAssocID="{00C1066A-C452-46D5-A237-52CF3307110D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3D42F-5106-4079-B8E7-868586DB7257}" type="pres">
      <dgm:prSet presAssocID="{A5645840-815D-4A07-8B95-59FB58A5E696}" presName="parTrans" presStyleLbl="sibTrans2D1" presStyleIdx="1" presStyleCnt="9"/>
      <dgm:spPr/>
      <dgm:t>
        <a:bodyPr/>
        <a:lstStyle/>
        <a:p>
          <a:endParaRPr lang="ru-RU"/>
        </a:p>
      </dgm:t>
    </dgm:pt>
    <dgm:pt modelId="{9EF5734C-E468-4231-B7A2-2A9CBB1044B1}" type="pres">
      <dgm:prSet presAssocID="{A5645840-815D-4A07-8B95-59FB58A5E696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FE16949B-015E-40A9-B7DC-F09F98D37F32}" type="pres">
      <dgm:prSet presAssocID="{6E1377EB-D6AC-4BE4-92B0-1C3A92B3663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95649-9423-4D5E-9F69-B5DF151E74C7}" type="pres">
      <dgm:prSet presAssocID="{84159EDC-27E5-4EE7-9F2C-7448EB8B3485}" presName="parTrans" presStyleLbl="sibTrans2D1" presStyleIdx="2" presStyleCnt="9"/>
      <dgm:spPr/>
      <dgm:t>
        <a:bodyPr/>
        <a:lstStyle/>
        <a:p>
          <a:endParaRPr lang="ru-RU"/>
        </a:p>
      </dgm:t>
    </dgm:pt>
    <dgm:pt modelId="{CAD508B7-406E-4D5C-8146-7DC0CAB86E89}" type="pres">
      <dgm:prSet presAssocID="{84159EDC-27E5-4EE7-9F2C-7448EB8B3485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51A4CFBC-4BF5-4D41-A5B9-FA709556E0C6}" type="pres">
      <dgm:prSet presAssocID="{19F90836-CDB5-4982-B9AD-9424FBE8DB4D}" presName="node" presStyleLbl="node1" presStyleIdx="2" presStyleCnt="9" custScaleX="12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8A5C7-ABE3-418B-803A-8DCF3D1EAE1A}" type="pres">
      <dgm:prSet presAssocID="{197B70EC-F131-4E49-BC62-92A9A2BE0232}" presName="parTrans" presStyleLbl="sibTrans2D1" presStyleIdx="3" presStyleCnt="9"/>
      <dgm:spPr/>
      <dgm:t>
        <a:bodyPr/>
        <a:lstStyle/>
        <a:p>
          <a:endParaRPr lang="ru-RU"/>
        </a:p>
      </dgm:t>
    </dgm:pt>
    <dgm:pt modelId="{928C4C14-7408-4991-8F14-19267CB0E648}" type="pres">
      <dgm:prSet presAssocID="{197B70EC-F131-4E49-BC62-92A9A2BE0232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BA70A5A3-987D-4C82-A745-BE6088598D55}" type="pres">
      <dgm:prSet presAssocID="{A9CF3125-5D37-4865-BD57-90C12485E2D6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E62C5-D240-4340-8715-74E9E3DFB222}" type="pres">
      <dgm:prSet presAssocID="{75CB8FD5-09F8-4A1C-812A-EA09102273C6}" presName="parTrans" presStyleLbl="sibTrans2D1" presStyleIdx="4" presStyleCnt="9"/>
      <dgm:spPr/>
      <dgm:t>
        <a:bodyPr/>
        <a:lstStyle/>
        <a:p>
          <a:endParaRPr lang="ru-RU"/>
        </a:p>
      </dgm:t>
    </dgm:pt>
    <dgm:pt modelId="{5517826C-95FC-45C0-A0EC-904A731445FE}" type="pres">
      <dgm:prSet presAssocID="{75CB8FD5-09F8-4A1C-812A-EA09102273C6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4F21AEA0-0AF8-4B33-99D8-95063FCF6FD6}" type="pres">
      <dgm:prSet presAssocID="{EF11D357-BCBC-440B-A007-D63CE1EAE2C8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D9B52-AE23-4451-B628-6E529850D994}" type="pres">
      <dgm:prSet presAssocID="{6263CD77-3745-4E7A-ACA5-CA043290F897}" presName="parTrans" presStyleLbl="sibTrans2D1" presStyleIdx="5" presStyleCnt="9"/>
      <dgm:spPr/>
      <dgm:t>
        <a:bodyPr/>
        <a:lstStyle/>
        <a:p>
          <a:endParaRPr lang="ru-RU"/>
        </a:p>
      </dgm:t>
    </dgm:pt>
    <dgm:pt modelId="{B69E9B73-C68B-4416-9391-1C2A47828EC4}" type="pres">
      <dgm:prSet presAssocID="{6263CD77-3745-4E7A-ACA5-CA043290F897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D8F3A335-F881-4EE6-9D72-7A17F39BB19B}" type="pres">
      <dgm:prSet presAssocID="{9BC9422A-FA28-4871-A209-524F19278FA0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BD96D-19A4-47DB-ABD4-C225AC0CEFE4}" type="pres">
      <dgm:prSet presAssocID="{B0E68513-8306-43CA-9DFD-A7396CA8736B}" presName="parTrans" presStyleLbl="sibTrans2D1" presStyleIdx="6" presStyleCnt="9"/>
      <dgm:spPr/>
      <dgm:t>
        <a:bodyPr/>
        <a:lstStyle/>
        <a:p>
          <a:endParaRPr lang="ru-RU"/>
        </a:p>
      </dgm:t>
    </dgm:pt>
    <dgm:pt modelId="{93E8F2CD-8A1F-41EB-B87C-1D13F74D3195}" type="pres">
      <dgm:prSet presAssocID="{B0E68513-8306-43CA-9DFD-A7396CA8736B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10E45614-6FE2-46D1-9365-F7374E1DB3EC}" type="pres">
      <dgm:prSet presAssocID="{8298B1BF-7E23-4DF9-A83E-0B3B1DE6F348}" presName="node" presStyleLbl="node1" presStyleIdx="6" presStyleCnt="9" custScaleX="111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EF3E5-A501-4DB9-861B-8BA9E05AB86F}" type="pres">
      <dgm:prSet presAssocID="{F2439151-1B97-441F-A7E5-BA79B7DB7320}" presName="parTrans" presStyleLbl="sibTrans2D1" presStyleIdx="7" presStyleCnt="9"/>
      <dgm:spPr/>
      <dgm:t>
        <a:bodyPr/>
        <a:lstStyle/>
        <a:p>
          <a:endParaRPr lang="ru-RU"/>
        </a:p>
      </dgm:t>
    </dgm:pt>
    <dgm:pt modelId="{07B1A414-B487-47A3-B5E9-ED14F12AD21F}" type="pres">
      <dgm:prSet presAssocID="{F2439151-1B97-441F-A7E5-BA79B7DB7320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AFBE5352-45BC-41F1-A125-AB273D5E2851}" type="pres">
      <dgm:prSet presAssocID="{B182FAB8-90D7-495E-8AAC-174C9E24900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9027E-2A66-4F19-AA4F-F2E2344662EE}" type="pres">
      <dgm:prSet presAssocID="{0BB0FC51-D4A2-4EA5-8724-B29A3EE9D8B3}" presName="parTrans" presStyleLbl="sibTrans2D1" presStyleIdx="8" presStyleCnt="9"/>
      <dgm:spPr/>
      <dgm:t>
        <a:bodyPr/>
        <a:lstStyle/>
        <a:p>
          <a:endParaRPr lang="ru-RU"/>
        </a:p>
      </dgm:t>
    </dgm:pt>
    <dgm:pt modelId="{A5050554-917B-4B74-9DBF-37EDEACD0851}" type="pres">
      <dgm:prSet presAssocID="{0BB0FC51-D4A2-4EA5-8724-B29A3EE9D8B3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17C06FD6-D1C4-4EF6-BFD3-21A98478CBFF}" type="pres">
      <dgm:prSet presAssocID="{E910D045-D4A9-4F53-BA08-CFCEED4CBA7D}" presName="node" presStyleLbl="node1" presStyleIdx="8" presStyleCnt="9" custScaleX="131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5649BC-AA8A-4E9F-87CD-81B60F6ABB2C}" srcId="{22055411-53B2-4B68-BEC1-06EF30B8FFED}" destId="{9BC9422A-FA28-4871-A209-524F19278FA0}" srcOrd="5" destOrd="0" parTransId="{6263CD77-3745-4E7A-ACA5-CA043290F897}" sibTransId="{46942622-475F-4006-AB2E-12EC8637877D}"/>
    <dgm:cxn modelId="{399DB0BE-F18C-4309-95F8-E21F94A5EFDB}" type="presOf" srcId="{A5645840-815D-4A07-8B95-59FB58A5E696}" destId="{9EF5734C-E468-4231-B7A2-2A9CBB1044B1}" srcOrd="1" destOrd="0" presId="urn:microsoft.com/office/officeart/2005/8/layout/radial5"/>
    <dgm:cxn modelId="{DB792B30-A588-43F7-8AB6-1BD9005087E3}" srcId="{67D3526D-E356-400C-8DF0-8B9196D2FEBC}" destId="{22055411-53B2-4B68-BEC1-06EF30B8FFED}" srcOrd="0" destOrd="0" parTransId="{DEAD4C40-B607-48B4-ACAA-26A932BFC9FE}" sibTransId="{C4DC1EF6-78DA-4AFC-8BC2-99AF19299F66}"/>
    <dgm:cxn modelId="{9409AD7B-7B73-4447-ACAD-925C8B115926}" srcId="{22055411-53B2-4B68-BEC1-06EF30B8FFED}" destId="{8298B1BF-7E23-4DF9-A83E-0B3B1DE6F348}" srcOrd="6" destOrd="0" parTransId="{B0E68513-8306-43CA-9DFD-A7396CA8736B}" sibTransId="{D56A1EE2-8EAE-4201-A011-2DC9776884CE}"/>
    <dgm:cxn modelId="{24695070-3A88-497E-BD7E-08562D9250FD}" srcId="{22055411-53B2-4B68-BEC1-06EF30B8FFED}" destId="{B182FAB8-90D7-495E-8AAC-174C9E249007}" srcOrd="7" destOrd="0" parTransId="{F2439151-1B97-441F-A7E5-BA79B7DB7320}" sibTransId="{242BFE95-693D-4046-89C2-843B445AD330}"/>
    <dgm:cxn modelId="{52575DD5-841F-4DD0-80D4-7865C928D5C9}" type="presOf" srcId="{E910D045-D4A9-4F53-BA08-CFCEED4CBA7D}" destId="{17C06FD6-D1C4-4EF6-BFD3-21A98478CBFF}" srcOrd="0" destOrd="0" presId="urn:microsoft.com/office/officeart/2005/8/layout/radial5"/>
    <dgm:cxn modelId="{3CD6CC3E-0719-4577-A804-F16402F22202}" srcId="{22055411-53B2-4B68-BEC1-06EF30B8FFED}" destId="{6E1377EB-D6AC-4BE4-92B0-1C3A92B3663F}" srcOrd="1" destOrd="0" parTransId="{A5645840-815D-4A07-8B95-59FB58A5E696}" sibTransId="{5DB835CB-ED14-432E-90A6-81F0E1B0BA91}"/>
    <dgm:cxn modelId="{FD315709-FEA2-4A7D-80E6-3AD074074CF6}" type="presOf" srcId="{B182FAB8-90D7-495E-8AAC-174C9E249007}" destId="{AFBE5352-45BC-41F1-A125-AB273D5E2851}" srcOrd="0" destOrd="0" presId="urn:microsoft.com/office/officeart/2005/8/layout/radial5"/>
    <dgm:cxn modelId="{E1E13A96-EE05-42E8-81E1-5B135F6F45CE}" type="presOf" srcId="{F2439151-1B97-441F-A7E5-BA79B7DB7320}" destId="{07B1A414-B487-47A3-B5E9-ED14F12AD21F}" srcOrd="1" destOrd="0" presId="urn:microsoft.com/office/officeart/2005/8/layout/radial5"/>
    <dgm:cxn modelId="{670DC4E4-974F-4209-9A26-92F38105AE5D}" type="presOf" srcId="{6E1377EB-D6AC-4BE4-92B0-1C3A92B3663F}" destId="{FE16949B-015E-40A9-B7DC-F09F98D37F32}" srcOrd="0" destOrd="0" presId="urn:microsoft.com/office/officeart/2005/8/layout/radial5"/>
    <dgm:cxn modelId="{F0378435-0392-4DC4-B3A3-804FA50158EF}" type="presOf" srcId="{00C1066A-C452-46D5-A237-52CF3307110D}" destId="{7FB67498-C1BB-4D4C-B892-52FFA72FE8E4}" srcOrd="0" destOrd="0" presId="urn:microsoft.com/office/officeart/2005/8/layout/radial5"/>
    <dgm:cxn modelId="{CA2A6050-03EE-43FF-9459-0411B6DE657C}" type="presOf" srcId="{75CB8FD5-09F8-4A1C-812A-EA09102273C6}" destId="{5517826C-95FC-45C0-A0EC-904A731445FE}" srcOrd="1" destOrd="0" presId="urn:microsoft.com/office/officeart/2005/8/layout/radial5"/>
    <dgm:cxn modelId="{CF76A3C7-60B2-4690-889C-78EA40A422CC}" type="presOf" srcId="{197B70EC-F131-4E49-BC62-92A9A2BE0232}" destId="{928C4C14-7408-4991-8F14-19267CB0E648}" srcOrd="1" destOrd="0" presId="urn:microsoft.com/office/officeart/2005/8/layout/radial5"/>
    <dgm:cxn modelId="{DA80A6F1-78DD-415E-A58F-FA3B31F21A55}" type="presOf" srcId="{EF11D357-BCBC-440B-A007-D63CE1EAE2C8}" destId="{4F21AEA0-0AF8-4B33-99D8-95063FCF6FD6}" srcOrd="0" destOrd="0" presId="urn:microsoft.com/office/officeart/2005/8/layout/radial5"/>
    <dgm:cxn modelId="{D0F8A070-3E18-4280-A745-C7322F2C5493}" type="presOf" srcId="{1F7AC72B-17B5-4E45-9911-ACDB7B418DDA}" destId="{8AEC44C1-F3CD-4806-8370-8D1E44126CB1}" srcOrd="1" destOrd="0" presId="urn:microsoft.com/office/officeart/2005/8/layout/radial5"/>
    <dgm:cxn modelId="{826D6A8C-EABC-4D47-A4D9-B5A6E2F00B09}" type="presOf" srcId="{0BB0FC51-D4A2-4EA5-8724-B29A3EE9D8B3}" destId="{D2B9027E-2A66-4F19-AA4F-F2E2344662EE}" srcOrd="0" destOrd="0" presId="urn:microsoft.com/office/officeart/2005/8/layout/radial5"/>
    <dgm:cxn modelId="{A90A43C6-E4E6-4600-A881-74573455BB9F}" type="presOf" srcId="{9BC9422A-FA28-4871-A209-524F19278FA0}" destId="{D8F3A335-F881-4EE6-9D72-7A17F39BB19B}" srcOrd="0" destOrd="0" presId="urn:microsoft.com/office/officeart/2005/8/layout/radial5"/>
    <dgm:cxn modelId="{A7CD549F-980A-4E18-BBC3-28EC4F03FECD}" type="presOf" srcId="{0BB0FC51-D4A2-4EA5-8724-B29A3EE9D8B3}" destId="{A5050554-917B-4B74-9DBF-37EDEACD0851}" srcOrd="1" destOrd="0" presId="urn:microsoft.com/office/officeart/2005/8/layout/radial5"/>
    <dgm:cxn modelId="{A8A4F0F0-5BA8-4788-85AC-C634495FDEC7}" srcId="{22055411-53B2-4B68-BEC1-06EF30B8FFED}" destId="{00C1066A-C452-46D5-A237-52CF3307110D}" srcOrd="0" destOrd="0" parTransId="{1F7AC72B-17B5-4E45-9911-ACDB7B418DDA}" sibTransId="{5229DFB0-4501-462C-AD98-74A8C08BF9D7}"/>
    <dgm:cxn modelId="{F2665FBB-0D4F-4515-A274-F12BD8B1E25E}" type="presOf" srcId="{A5645840-815D-4A07-8B95-59FB58A5E696}" destId="{5EF3D42F-5106-4079-B8E7-868586DB7257}" srcOrd="0" destOrd="0" presId="urn:microsoft.com/office/officeart/2005/8/layout/radial5"/>
    <dgm:cxn modelId="{5842EB9C-C717-433A-AA0D-D8F89CD61D1A}" type="presOf" srcId="{B0E68513-8306-43CA-9DFD-A7396CA8736B}" destId="{DF2BD96D-19A4-47DB-ABD4-C225AC0CEFE4}" srcOrd="0" destOrd="0" presId="urn:microsoft.com/office/officeart/2005/8/layout/radial5"/>
    <dgm:cxn modelId="{55D0DCB1-6DD9-47F0-9CF0-950C2BC4694F}" srcId="{22055411-53B2-4B68-BEC1-06EF30B8FFED}" destId="{E910D045-D4A9-4F53-BA08-CFCEED4CBA7D}" srcOrd="8" destOrd="0" parTransId="{0BB0FC51-D4A2-4EA5-8724-B29A3EE9D8B3}" sibTransId="{37501D22-2BC7-4BD8-A970-1DB4EE6CAB51}"/>
    <dgm:cxn modelId="{048C12AF-15B3-455A-A843-48D0A3EDD134}" srcId="{22055411-53B2-4B68-BEC1-06EF30B8FFED}" destId="{EF11D357-BCBC-440B-A007-D63CE1EAE2C8}" srcOrd="4" destOrd="0" parTransId="{75CB8FD5-09F8-4A1C-812A-EA09102273C6}" sibTransId="{5F6A465B-90D8-4B70-A0E4-46F93600A297}"/>
    <dgm:cxn modelId="{A483DDEB-AA88-461F-B89B-6C3DE97CA1DC}" type="presOf" srcId="{75CB8FD5-09F8-4A1C-812A-EA09102273C6}" destId="{C76E62C5-D240-4340-8715-74E9E3DFB222}" srcOrd="0" destOrd="0" presId="urn:microsoft.com/office/officeart/2005/8/layout/radial5"/>
    <dgm:cxn modelId="{08D99DD9-8223-48E4-83EA-ECB00E3397A9}" type="presOf" srcId="{84159EDC-27E5-4EE7-9F2C-7448EB8B3485}" destId="{CAD508B7-406E-4D5C-8146-7DC0CAB86E89}" srcOrd="1" destOrd="0" presId="urn:microsoft.com/office/officeart/2005/8/layout/radial5"/>
    <dgm:cxn modelId="{F7A4CFB8-5C43-4D99-BB0E-54EADE6CFF72}" type="presOf" srcId="{6263CD77-3745-4E7A-ACA5-CA043290F897}" destId="{B69E9B73-C68B-4416-9391-1C2A47828EC4}" srcOrd="1" destOrd="0" presId="urn:microsoft.com/office/officeart/2005/8/layout/radial5"/>
    <dgm:cxn modelId="{A06E2BF8-07E8-4D84-B55F-A1AA228F9F46}" type="presOf" srcId="{67D3526D-E356-400C-8DF0-8B9196D2FEBC}" destId="{BF727B8C-6932-4BC7-B2DD-D8E682213ED7}" srcOrd="0" destOrd="0" presId="urn:microsoft.com/office/officeart/2005/8/layout/radial5"/>
    <dgm:cxn modelId="{CE5361D5-F64B-4893-B7EF-F4883D51DC90}" type="presOf" srcId="{F2439151-1B97-441F-A7E5-BA79B7DB7320}" destId="{319EF3E5-A501-4DB9-861B-8BA9E05AB86F}" srcOrd="0" destOrd="0" presId="urn:microsoft.com/office/officeart/2005/8/layout/radial5"/>
    <dgm:cxn modelId="{E9DF4575-51DA-4A61-A339-49A9DBDE6E4F}" type="presOf" srcId="{8298B1BF-7E23-4DF9-A83E-0B3B1DE6F348}" destId="{10E45614-6FE2-46D1-9365-F7374E1DB3EC}" srcOrd="0" destOrd="0" presId="urn:microsoft.com/office/officeart/2005/8/layout/radial5"/>
    <dgm:cxn modelId="{2AE4773D-DE6E-4B9F-B4B9-2EE398AA78C0}" type="presOf" srcId="{1F7AC72B-17B5-4E45-9911-ACDB7B418DDA}" destId="{7822C634-7FCF-43E7-92B5-AB0532102F89}" srcOrd="0" destOrd="0" presId="urn:microsoft.com/office/officeart/2005/8/layout/radial5"/>
    <dgm:cxn modelId="{4E97A8B0-93E4-4D58-ACDD-BF9646166015}" type="presOf" srcId="{22055411-53B2-4B68-BEC1-06EF30B8FFED}" destId="{EB672D1A-7DCA-467A-98FD-BA95C02E6A38}" srcOrd="0" destOrd="0" presId="urn:microsoft.com/office/officeart/2005/8/layout/radial5"/>
    <dgm:cxn modelId="{61AC5BAC-D296-4785-BE09-0F55F82FFB08}" srcId="{22055411-53B2-4B68-BEC1-06EF30B8FFED}" destId="{A9CF3125-5D37-4865-BD57-90C12485E2D6}" srcOrd="3" destOrd="0" parTransId="{197B70EC-F131-4E49-BC62-92A9A2BE0232}" sibTransId="{B916F764-53C0-4831-B2F5-981797672181}"/>
    <dgm:cxn modelId="{65364DC3-70C6-4B24-A8EB-816EA9B0F52A}" type="presOf" srcId="{197B70EC-F131-4E49-BC62-92A9A2BE0232}" destId="{80D8A5C7-ABE3-418B-803A-8DCF3D1EAE1A}" srcOrd="0" destOrd="0" presId="urn:microsoft.com/office/officeart/2005/8/layout/radial5"/>
    <dgm:cxn modelId="{1336AF1F-C458-493A-8E7E-E98270765A63}" srcId="{22055411-53B2-4B68-BEC1-06EF30B8FFED}" destId="{19F90836-CDB5-4982-B9AD-9424FBE8DB4D}" srcOrd="2" destOrd="0" parTransId="{84159EDC-27E5-4EE7-9F2C-7448EB8B3485}" sibTransId="{0132FEC4-820D-4432-A228-8B4912CFB783}"/>
    <dgm:cxn modelId="{999F160C-75EF-4141-8442-75A3D8861D38}" type="presOf" srcId="{B0E68513-8306-43CA-9DFD-A7396CA8736B}" destId="{93E8F2CD-8A1F-41EB-B87C-1D13F74D3195}" srcOrd="1" destOrd="0" presId="urn:microsoft.com/office/officeart/2005/8/layout/radial5"/>
    <dgm:cxn modelId="{0746A12D-826F-48ED-8066-8C604310FC92}" type="presOf" srcId="{19F90836-CDB5-4982-B9AD-9424FBE8DB4D}" destId="{51A4CFBC-4BF5-4D41-A5B9-FA709556E0C6}" srcOrd="0" destOrd="0" presId="urn:microsoft.com/office/officeart/2005/8/layout/radial5"/>
    <dgm:cxn modelId="{6F98DF6E-224F-4BFA-BE1C-74B720F263C6}" type="presOf" srcId="{A9CF3125-5D37-4865-BD57-90C12485E2D6}" destId="{BA70A5A3-987D-4C82-A745-BE6088598D55}" srcOrd="0" destOrd="0" presId="urn:microsoft.com/office/officeart/2005/8/layout/radial5"/>
    <dgm:cxn modelId="{9AE66DF0-10E6-43A6-B22B-539A238CAEC5}" type="presOf" srcId="{84159EDC-27E5-4EE7-9F2C-7448EB8B3485}" destId="{A0695649-9423-4D5E-9F69-B5DF151E74C7}" srcOrd="0" destOrd="0" presId="urn:microsoft.com/office/officeart/2005/8/layout/radial5"/>
    <dgm:cxn modelId="{C1484C95-514E-4A38-B3C4-081F216108D6}" type="presOf" srcId="{6263CD77-3745-4E7A-ACA5-CA043290F897}" destId="{CD1D9B52-AE23-4451-B628-6E529850D994}" srcOrd="0" destOrd="0" presId="urn:microsoft.com/office/officeart/2005/8/layout/radial5"/>
    <dgm:cxn modelId="{AF411C73-2D6E-4BCC-95AF-9874AD215DED}" type="presParOf" srcId="{BF727B8C-6932-4BC7-B2DD-D8E682213ED7}" destId="{EB672D1A-7DCA-467A-98FD-BA95C02E6A38}" srcOrd="0" destOrd="0" presId="urn:microsoft.com/office/officeart/2005/8/layout/radial5"/>
    <dgm:cxn modelId="{C50AB9E1-2A61-4EA8-B1C7-E2B40751A396}" type="presParOf" srcId="{BF727B8C-6932-4BC7-B2DD-D8E682213ED7}" destId="{7822C634-7FCF-43E7-92B5-AB0532102F89}" srcOrd="1" destOrd="0" presId="urn:microsoft.com/office/officeart/2005/8/layout/radial5"/>
    <dgm:cxn modelId="{CA2F5E4F-25B4-41E1-8163-7276BD949F90}" type="presParOf" srcId="{7822C634-7FCF-43E7-92B5-AB0532102F89}" destId="{8AEC44C1-F3CD-4806-8370-8D1E44126CB1}" srcOrd="0" destOrd="0" presId="urn:microsoft.com/office/officeart/2005/8/layout/radial5"/>
    <dgm:cxn modelId="{8BBC2DC8-7E82-4283-9A3C-4786C08B3F4B}" type="presParOf" srcId="{BF727B8C-6932-4BC7-B2DD-D8E682213ED7}" destId="{7FB67498-C1BB-4D4C-B892-52FFA72FE8E4}" srcOrd="2" destOrd="0" presId="urn:microsoft.com/office/officeart/2005/8/layout/radial5"/>
    <dgm:cxn modelId="{E84CF442-08A3-45A5-A6EF-7CC7797E7B26}" type="presParOf" srcId="{BF727B8C-6932-4BC7-B2DD-D8E682213ED7}" destId="{5EF3D42F-5106-4079-B8E7-868586DB7257}" srcOrd="3" destOrd="0" presId="urn:microsoft.com/office/officeart/2005/8/layout/radial5"/>
    <dgm:cxn modelId="{34CB79FE-5757-433F-9227-979155870531}" type="presParOf" srcId="{5EF3D42F-5106-4079-B8E7-868586DB7257}" destId="{9EF5734C-E468-4231-B7A2-2A9CBB1044B1}" srcOrd="0" destOrd="0" presId="urn:microsoft.com/office/officeart/2005/8/layout/radial5"/>
    <dgm:cxn modelId="{ECAEB32F-40BE-4EDD-85B1-20EB536A670A}" type="presParOf" srcId="{BF727B8C-6932-4BC7-B2DD-D8E682213ED7}" destId="{FE16949B-015E-40A9-B7DC-F09F98D37F32}" srcOrd="4" destOrd="0" presId="urn:microsoft.com/office/officeart/2005/8/layout/radial5"/>
    <dgm:cxn modelId="{973861B6-3BEB-4365-9CF3-BAA5619693E6}" type="presParOf" srcId="{BF727B8C-6932-4BC7-B2DD-D8E682213ED7}" destId="{A0695649-9423-4D5E-9F69-B5DF151E74C7}" srcOrd="5" destOrd="0" presId="urn:microsoft.com/office/officeart/2005/8/layout/radial5"/>
    <dgm:cxn modelId="{DAF1E1C7-222E-468C-B740-B4BD28A73C46}" type="presParOf" srcId="{A0695649-9423-4D5E-9F69-B5DF151E74C7}" destId="{CAD508B7-406E-4D5C-8146-7DC0CAB86E89}" srcOrd="0" destOrd="0" presId="urn:microsoft.com/office/officeart/2005/8/layout/radial5"/>
    <dgm:cxn modelId="{9486AC78-E9E9-4C9F-BC0F-5749D8B9F686}" type="presParOf" srcId="{BF727B8C-6932-4BC7-B2DD-D8E682213ED7}" destId="{51A4CFBC-4BF5-4D41-A5B9-FA709556E0C6}" srcOrd="6" destOrd="0" presId="urn:microsoft.com/office/officeart/2005/8/layout/radial5"/>
    <dgm:cxn modelId="{1497B615-C2C8-46AD-BD82-3B3363758D9D}" type="presParOf" srcId="{BF727B8C-6932-4BC7-B2DD-D8E682213ED7}" destId="{80D8A5C7-ABE3-418B-803A-8DCF3D1EAE1A}" srcOrd="7" destOrd="0" presId="urn:microsoft.com/office/officeart/2005/8/layout/radial5"/>
    <dgm:cxn modelId="{AEAB809E-829F-425E-A8DD-333BE119A6DD}" type="presParOf" srcId="{80D8A5C7-ABE3-418B-803A-8DCF3D1EAE1A}" destId="{928C4C14-7408-4991-8F14-19267CB0E648}" srcOrd="0" destOrd="0" presId="urn:microsoft.com/office/officeart/2005/8/layout/radial5"/>
    <dgm:cxn modelId="{151CF948-2705-4216-9850-CE75931B2F4C}" type="presParOf" srcId="{BF727B8C-6932-4BC7-B2DD-D8E682213ED7}" destId="{BA70A5A3-987D-4C82-A745-BE6088598D55}" srcOrd="8" destOrd="0" presId="urn:microsoft.com/office/officeart/2005/8/layout/radial5"/>
    <dgm:cxn modelId="{6AC02BC3-2712-48C5-90DA-49FA25A860D7}" type="presParOf" srcId="{BF727B8C-6932-4BC7-B2DD-D8E682213ED7}" destId="{C76E62C5-D240-4340-8715-74E9E3DFB222}" srcOrd="9" destOrd="0" presId="urn:microsoft.com/office/officeart/2005/8/layout/radial5"/>
    <dgm:cxn modelId="{BCB11ED0-CB70-4603-80C1-B1648E739E11}" type="presParOf" srcId="{C76E62C5-D240-4340-8715-74E9E3DFB222}" destId="{5517826C-95FC-45C0-A0EC-904A731445FE}" srcOrd="0" destOrd="0" presId="urn:microsoft.com/office/officeart/2005/8/layout/radial5"/>
    <dgm:cxn modelId="{9B9E5C70-5C6F-4AB5-8B33-EB803157A70F}" type="presParOf" srcId="{BF727B8C-6932-4BC7-B2DD-D8E682213ED7}" destId="{4F21AEA0-0AF8-4B33-99D8-95063FCF6FD6}" srcOrd="10" destOrd="0" presId="urn:microsoft.com/office/officeart/2005/8/layout/radial5"/>
    <dgm:cxn modelId="{DED7F487-F6F8-4C8A-AA98-E8906005226B}" type="presParOf" srcId="{BF727B8C-6932-4BC7-B2DD-D8E682213ED7}" destId="{CD1D9B52-AE23-4451-B628-6E529850D994}" srcOrd="11" destOrd="0" presId="urn:microsoft.com/office/officeart/2005/8/layout/radial5"/>
    <dgm:cxn modelId="{66D8370E-6CF3-4254-B552-311207357815}" type="presParOf" srcId="{CD1D9B52-AE23-4451-B628-6E529850D994}" destId="{B69E9B73-C68B-4416-9391-1C2A47828EC4}" srcOrd="0" destOrd="0" presId="urn:microsoft.com/office/officeart/2005/8/layout/radial5"/>
    <dgm:cxn modelId="{33DEFFE7-0E33-4FB9-BC1D-DC35235F6E3A}" type="presParOf" srcId="{BF727B8C-6932-4BC7-B2DD-D8E682213ED7}" destId="{D8F3A335-F881-4EE6-9D72-7A17F39BB19B}" srcOrd="12" destOrd="0" presId="urn:microsoft.com/office/officeart/2005/8/layout/radial5"/>
    <dgm:cxn modelId="{F6C6D2F5-2881-44F9-9F0C-E47B2049CD38}" type="presParOf" srcId="{BF727B8C-6932-4BC7-B2DD-D8E682213ED7}" destId="{DF2BD96D-19A4-47DB-ABD4-C225AC0CEFE4}" srcOrd="13" destOrd="0" presId="urn:microsoft.com/office/officeart/2005/8/layout/radial5"/>
    <dgm:cxn modelId="{1A55B56E-579B-4453-9232-708F2AD6FB18}" type="presParOf" srcId="{DF2BD96D-19A4-47DB-ABD4-C225AC0CEFE4}" destId="{93E8F2CD-8A1F-41EB-B87C-1D13F74D3195}" srcOrd="0" destOrd="0" presId="urn:microsoft.com/office/officeart/2005/8/layout/radial5"/>
    <dgm:cxn modelId="{A49BE452-0C90-41E5-ABBF-23D490B01DFE}" type="presParOf" srcId="{BF727B8C-6932-4BC7-B2DD-D8E682213ED7}" destId="{10E45614-6FE2-46D1-9365-F7374E1DB3EC}" srcOrd="14" destOrd="0" presId="urn:microsoft.com/office/officeart/2005/8/layout/radial5"/>
    <dgm:cxn modelId="{523D0F12-B251-4B7C-A054-425F77E64F1F}" type="presParOf" srcId="{BF727B8C-6932-4BC7-B2DD-D8E682213ED7}" destId="{319EF3E5-A501-4DB9-861B-8BA9E05AB86F}" srcOrd="15" destOrd="0" presId="urn:microsoft.com/office/officeart/2005/8/layout/radial5"/>
    <dgm:cxn modelId="{4555F3DB-1C78-4151-BD77-44A2904BFB67}" type="presParOf" srcId="{319EF3E5-A501-4DB9-861B-8BA9E05AB86F}" destId="{07B1A414-B487-47A3-B5E9-ED14F12AD21F}" srcOrd="0" destOrd="0" presId="urn:microsoft.com/office/officeart/2005/8/layout/radial5"/>
    <dgm:cxn modelId="{86840112-A433-4852-9423-75CF2BB72641}" type="presParOf" srcId="{BF727B8C-6932-4BC7-B2DD-D8E682213ED7}" destId="{AFBE5352-45BC-41F1-A125-AB273D5E2851}" srcOrd="16" destOrd="0" presId="urn:microsoft.com/office/officeart/2005/8/layout/radial5"/>
    <dgm:cxn modelId="{C27B0147-5374-40C1-9457-D6BA90DE7383}" type="presParOf" srcId="{BF727B8C-6932-4BC7-B2DD-D8E682213ED7}" destId="{D2B9027E-2A66-4F19-AA4F-F2E2344662EE}" srcOrd="17" destOrd="0" presId="urn:microsoft.com/office/officeart/2005/8/layout/radial5"/>
    <dgm:cxn modelId="{53D66B87-CF03-4B1B-A4A9-10B69D242B3B}" type="presParOf" srcId="{D2B9027E-2A66-4F19-AA4F-F2E2344662EE}" destId="{A5050554-917B-4B74-9DBF-37EDEACD0851}" srcOrd="0" destOrd="0" presId="urn:microsoft.com/office/officeart/2005/8/layout/radial5"/>
    <dgm:cxn modelId="{A7DACBA8-08D6-409D-AE7D-7ECF280A6E26}" type="presParOf" srcId="{BF727B8C-6932-4BC7-B2DD-D8E682213ED7}" destId="{17C06FD6-D1C4-4EF6-BFD3-21A98478CBFF}" srcOrd="18" destOrd="0" presId="urn:microsoft.com/office/officeart/2005/8/layout/radial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B3AD5CE-7457-410A-9536-83C53FE214C6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023CD5BC-2399-4BD6-8BCA-2FEDF981F900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+mj-lt"/>
            </a:rPr>
            <a:t>Отобрано 146 проектов, направленных на повышение качества жизни 1 062 тыс. человек сельского населения предусмотрена реализация мероприятий по созданию, строительству, капитальному ремонту, реконструкции 397 объектов социальной и инженерной инфраструктуры, а также приобретению 81 транспортного средства и 9 комплектов оборудования для функционирования объектов социальной и коммунальной инфраструктуры в 47 субъектах Российской Федерации. Объем финансирования проектов на период 2020-2022 годов составляет 22 003,9 млн рублей (в том числе из федерального бюджета 17 283,1 млн рублей, из внебюджетных источников 764,7 млн рублей (3,5 %). </a:t>
          </a:r>
          <a:endParaRPr lang="ru-RU" sz="1800" dirty="0">
            <a:latin typeface="+mj-lt"/>
            <a:cs typeface="Times New Roman" panose="02020603050405020304" pitchFamily="18" charset="0"/>
          </a:endParaRPr>
        </a:p>
      </dgm:t>
    </dgm:pt>
    <dgm:pt modelId="{403CA258-A438-4F63-94F5-8B5A695DD121}" type="parTrans" cxnId="{C753BC14-A5D0-4101-A117-7F922F4DCD94}">
      <dgm:prSet/>
      <dgm:spPr/>
      <dgm:t>
        <a:bodyPr/>
        <a:lstStyle/>
        <a:p>
          <a:endParaRPr lang="ru-RU"/>
        </a:p>
      </dgm:t>
    </dgm:pt>
    <dgm:pt modelId="{A5272046-7DAC-47D2-A496-1AF6C0F07A66}" type="sibTrans" cxnId="{C753BC14-A5D0-4101-A117-7F922F4DCD94}">
      <dgm:prSet/>
      <dgm:spPr/>
      <dgm:t>
        <a:bodyPr/>
        <a:lstStyle/>
        <a:p>
          <a:endParaRPr lang="ru-RU"/>
        </a:p>
      </dgm:t>
    </dgm:pt>
    <dgm:pt modelId="{F4CAFB8C-81D6-43D3-97A3-21154D5BB673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1) Предварительный отбор осуществлен без принятой нормативной базы</a:t>
          </a:r>
          <a:r>
            <a:rPr lang="ru-RU" sz="2000" u="sng" dirty="0" smtClean="0">
              <a:latin typeface="+mj-lt"/>
            </a:rPr>
            <a:t> (в связи с завершением формирования закона о бюджете)</a:t>
          </a:r>
        </a:p>
        <a:p>
          <a:r>
            <a:rPr lang="ru-RU" sz="2000" u="none" dirty="0" smtClean="0">
              <a:latin typeface="+mj-lt"/>
            </a:rPr>
            <a:t>2) Низкое качество подготовки проектов субъектами Российской Федерации, отсутствие навыков проектного финансирования</a:t>
          </a:r>
        </a:p>
        <a:p>
          <a:r>
            <a:rPr lang="ru-RU" sz="2000" u="none" dirty="0" smtClean="0">
              <a:latin typeface="+mj-lt"/>
            </a:rPr>
            <a:t>3) Невозможность перераспределения расходов между субъектами Российской Федерации б/а после 2-го чтения</a:t>
          </a:r>
        </a:p>
        <a:p>
          <a:r>
            <a:rPr lang="ru-RU" sz="2000" u="none" dirty="0" smtClean="0">
              <a:latin typeface="+mj-lt"/>
            </a:rPr>
            <a:t>4) Несоблюдение требований к проектам субъектами Российской Федерации </a:t>
          </a:r>
          <a:r>
            <a:rPr lang="ru-RU" sz="2000" u="none" dirty="0" smtClean="0">
              <a:latin typeface="+mj-lt"/>
              <a:sym typeface="Wingdings" panose="05000000000000000000" pitchFamily="2" charset="2"/>
            </a:rPr>
            <a:t></a:t>
          </a:r>
          <a:r>
            <a:rPr lang="en-US" sz="2000" u="none" dirty="0" smtClean="0">
              <a:latin typeface="+mj-lt"/>
              <a:sym typeface="Wingdings" panose="05000000000000000000" pitchFamily="2" charset="2"/>
            </a:rPr>
            <a:t> </a:t>
          </a:r>
          <a:r>
            <a:rPr lang="ru-RU" sz="2000" u="none" dirty="0" smtClean="0">
              <a:latin typeface="+mj-lt"/>
              <a:sym typeface="Wingdings" panose="05000000000000000000" pitchFamily="2" charset="2"/>
            </a:rPr>
            <a:t>невозможность заключения соглашений</a:t>
          </a:r>
          <a:br>
            <a:rPr lang="ru-RU" sz="2000" u="none" dirty="0" smtClean="0">
              <a:latin typeface="+mj-lt"/>
              <a:sym typeface="Wingdings" panose="05000000000000000000" pitchFamily="2" charset="2"/>
            </a:rPr>
          </a:br>
          <a:r>
            <a:rPr lang="ru-RU" sz="2000" u="none" dirty="0" smtClean="0">
              <a:latin typeface="+mj-lt"/>
              <a:sym typeface="Wingdings" panose="05000000000000000000" pitchFamily="2" charset="2"/>
            </a:rPr>
            <a:t>(2 субъекта РФ)</a:t>
          </a:r>
          <a:endParaRPr lang="ru-RU" sz="2000" u="none" dirty="0">
            <a:latin typeface="+mj-lt"/>
          </a:endParaRPr>
        </a:p>
      </dgm:t>
    </dgm:pt>
    <dgm:pt modelId="{FECC8403-8C14-453D-B1A1-D40AEA923C3F}" type="parTrans" cxnId="{6A6E43C2-FE12-4A09-9D7A-98D5C547E9F7}">
      <dgm:prSet/>
      <dgm:spPr/>
      <dgm:t>
        <a:bodyPr/>
        <a:lstStyle/>
        <a:p>
          <a:endParaRPr lang="ru-RU"/>
        </a:p>
      </dgm:t>
    </dgm:pt>
    <dgm:pt modelId="{2B71BA65-C689-4771-9F8D-9CB6CC6A18B6}" type="sibTrans" cxnId="{6A6E43C2-FE12-4A09-9D7A-98D5C547E9F7}">
      <dgm:prSet/>
      <dgm:spPr/>
      <dgm:t>
        <a:bodyPr/>
        <a:lstStyle/>
        <a:p>
          <a:endParaRPr lang="ru-RU"/>
        </a:p>
      </dgm:t>
    </dgm:pt>
    <dgm:pt modelId="{FC8CF1D6-05BC-4923-B8F8-7A7E2B2B60D5}">
      <dgm:prSet phldrT="[Текст]" custScaleX="134071" custLinFactNeighborX="18059" custLinFactNeighborY="1035"/>
      <dgm:spPr/>
      <dgm:t>
        <a:bodyPr/>
        <a:lstStyle/>
        <a:p>
          <a:endParaRPr lang="ru-RU"/>
        </a:p>
      </dgm:t>
    </dgm:pt>
    <dgm:pt modelId="{B2066DA5-EE6A-4A8B-A23C-5E62CAEBD7F8}" type="parTrans" cxnId="{BEDB6A3F-1B63-4BFE-B1A1-C0EB444BC974}">
      <dgm:prSet/>
      <dgm:spPr/>
      <dgm:t>
        <a:bodyPr/>
        <a:lstStyle/>
        <a:p>
          <a:endParaRPr lang="ru-RU"/>
        </a:p>
      </dgm:t>
    </dgm:pt>
    <dgm:pt modelId="{1BD6637B-AA68-4791-ABF1-D9B60F820B83}" type="sibTrans" cxnId="{BEDB6A3F-1B63-4BFE-B1A1-C0EB444BC974}">
      <dgm:prSet/>
      <dgm:spPr/>
      <dgm:t>
        <a:bodyPr/>
        <a:lstStyle/>
        <a:p>
          <a:endParaRPr lang="ru-RU"/>
        </a:p>
      </dgm:t>
    </dgm:pt>
    <dgm:pt modelId="{C3289509-C09B-4FB0-A3CE-5925C92D7627}">
      <dgm:prSet phldrT="[Текст]" custScaleX="134071" custLinFactNeighborX="18059" custLinFactNeighborY="1035"/>
      <dgm:spPr/>
      <dgm:t>
        <a:bodyPr/>
        <a:lstStyle/>
        <a:p>
          <a:endParaRPr lang="ru-RU"/>
        </a:p>
      </dgm:t>
    </dgm:pt>
    <dgm:pt modelId="{19B92A19-F53E-4ADB-8C74-6D5FBFDF297C}" type="parTrans" cxnId="{EAD3D1CE-FF88-4FB9-AE67-150EC90272D0}">
      <dgm:prSet/>
      <dgm:spPr/>
      <dgm:t>
        <a:bodyPr/>
        <a:lstStyle/>
        <a:p>
          <a:endParaRPr lang="ru-RU"/>
        </a:p>
      </dgm:t>
    </dgm:pt>
    <dgm:pt modelId="{EADA07AF-A16E-43AB-BF17-5B053DACF17C}" type="sibTrans" cxnId="{EAD3D1CE-FF88-4FB9-AE67-150EC90272D0}">
      <dgm:prSet/>
      <dgm:spPr/>
      <dgm:t>
        <a:bodyPr/>
        <a:lstStyle/>
        <a:p>
          <a:endParaRPr lang="ru-RU"/>
        </a:p>
      </dgm:t>
    </dgm:pt>
    <dgm:pt modelId="{3CD2254B-F4AD-403C-97BE-6EF7751B44D0}" type="pres">
      <dgm:prSet presAssocID="{FB3AD5CE-7457-410A-9536-83C53FE214C6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3C44E4-BAB3-4F4E-B433-22E80263F45D}" type="pres">
      <dgm:prSet presAssocID="{FB3AD5CE-7457-410A-9536-83C53FE214C6}" presName="Background" presStyleLbl="bgImgPlace1" presStyleIdx="0" presStyleCnt="1" custScaleX="134925" custScaleY="119343" custLinFactNeighborX="1059" custLinFactNeighborY="860"/>
      <dgm:spPr>
        <a:solidFill>
          <a:srgbClr val="EBF1E3"/>
        </a:solidFill>
      </dgm:spPr>
    </dgm:pt>
    <dgm:pt modelId="{39D54635-539B-4B99-AC84-2428CE49DC72}" type="pres">
      <dgm:prSet presAssocID="{FB3AD5CE-7457-410A-9536-83C53FE214C6}" presName="ParentText1" presStyleLbl="revTx" presStyleIdx="0" presStyleCnt="2" custScaleX="140834" custLinFactNeighborX="-20358" custLinFactNeighborY="13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8F60A-E027-4AB1-8F70-E2ABE62CBDFC}" type="pres">
      <dgm:prSet presAssocID="{FB3AD5CE-7457-410A-9536-83C53FE214C6}" presName="ParentText2" presStyleLbl="revTx" presStyleIdx="1" presStyleCnt="2" custScaleX="145927" custScaleY="116237" custLinFactNeighborX="22327" custLinFactNeighborY="82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87A40-C3FE-46B6-B9BB-D251908A8459}" type="pres">
      <dgm:prSet presAssocID="{FB3AD5CE-7457-410A-9536-83C53FE214C6}" presName="Plus" presStyleLbl="alignNode1" presStyleIdx="0" presStyleCnt="2" custScaleX="49646" custScaleY="43877" custLinFactNeighborX="-49941" custLinFactNeighborY="3902"/>
      <dgm:spPr>
        <a:noFill/>
        <a:ln>
          <a:noFill/>
        </a:ln>
      </dgm:spPr>
    </dgm:pt>
    <dgm:pt modelId="{81D461F9-B981-4BA5-A100-8B435A10A8B8}" type="pres">
      <dgm:prSet presAssocID="{FB3AD5CE-7457-410A-9536-83C53FE214C6}" presName="Minus" presStyleLbl="alignNode1" presStyleIdx="1" presStyleCnt="2" custScaleX="62503" custScaleY="28456" custLinFactNeighborX="79118" custLinFactNeighborY="19570"/>
      <dgm:spPr/>
    </dgm:pt>
    <dgm:pt modelId="{93A50A57-2481-43EA-8002-F1D5B8F101C8}" type="pres">
      <dgm:prSet presAssocID="{FB3AD5CE-7457-410A-9536-83C53FE214C6}" presName="Divider" presStyleLbl="parChTrans1D1" presStyleIdx="0" presStyleCnt="1"/>
      <dgm:spPr/>
    </dgm:pt>
  </dgm:ptLst>
  <dgm:cxnLst>
    <dgm:cxn modelId="{1E5806C9-61C1-4EF3-AF48-92D5C29D340F}" type="presOf" srcId="{F4CAFB8C-81D6-43D3-97A3-21154D5BB673}" destId="{4778F60A-E027-4AB1-8F70-E2ABE62CBDFC}" srcOrd="0" destOrd="0" presId="urn:microsoft.com/office/officeart/2009/3/layout/PlusandMinus"/>
    <dgm:cxn modelId="{BEDB6A3F-1B63-4BFE-B1A1-C0EB444BC974}" srcId="{FB3AD5CE-7457-410A-9536-83C53FE214C6}" destId="{FC8CF1D6-05BC-4923-B8F8-7A7E2B2B60D5}" srcOrd="2" destOrd="0" parTransId="{B2066DA5-EE6A-4A8B-A23C-5E62CAEBD7F8}" sibTransId="{1BD6637B-AA68-4791-ABF1-D9B60F820B83}"/>
    <dgm:cxn modelId="{C753BC14-A5D0-4101-A117-7F922F4DCD94}" srcId="{FB3AD5CE-7457-410A-9536-83C53FE214C6}" destId="{023CD5BC-2399-4BD6-8BCA-2FEDF981F900}" srcOrd="0" destOrd="0" parTransId="{403CA258-A438-4F63-94F5-8B5A695DD121}" sibTransId="{A5272046-7DAC-47D2-A496-1AF6C0F07A66}"/>
    <dgm:cxn modelId="{EAD3D1CE-FF88-4FB9-AE67-150EC90272D0}" srcId="{FB3AD5CE-7457-410A-9536-83C53FE214C6}" destId="{C3289509-C09B-4FB0-A3CE-5925C92D7627}" srcOrd="3" destOrd="0" parTransId="{19B92A19-F53E-4ADB-8C74-6D5FBFDF297C}" sibTransId="{EADA07AF-A16E-43AB-BF17-5B053DACF17C}"/>
    <dgm:cxn modelId="{6A6E43C2-FE12-4A09-9D7A-98D5C547E9F7}" srcId="{FB3AD5CE-7457-410A-9536-83C53FE214C6}" destId="{F4CAFB8C-81D6-43D3-97A3-21154D5BB673}" srcOrd="1" destOrd="0" parTransId="{FECC8403-8C14-453D-B1A1-D40AEA923C3F}" sibTransId="{2B71BA65-C689-4771-9F8D-9CB6CC6A18B6}"/>
    <dgm:cxn modelId="{CD3DA9A4-AB78-4024-A309-3E4755C841EF}" type="presOf" srcId="{FB3AD5CE-7457-410A-9536-83C53FE214C6}" destId="{3CD2254B-F4AD-403C-97BE-6EF7751B44D0}" srcOrd="0" destOrd="0" presId="urn:microsoft.com/office/officeart/2009/3/layout/PlusandMinus"/>
    <dgm:cxn modelId="{20B510DA-9D95-47C5-8FC8-801AB4845EF5}" type="presOf" srcId="{023CD5BC-2399-4BD6-8BCA-2FEDF981F900}" destId="{39D54635-539B-4B99-AC84-2428CE49DC72}" srcOrd="0" destOrd="0" presId="urn:microsoft.com/office/officeart/2009/3/layout/PlusandMinus"/>
    <dgm:cxn modelId="{B68CE26A-2EDA-49F8-8AD6-44E503768038}" type="presParOf" srcId="{3CD2254B-F4AD-403C-97BE-6EF7751B44D0}" destId="{183C44E4-BAB3-4F4E-B433-22E80263F45D}" srcOrd="0" destOrd="0" presId="urn:microsoft.com/office/officeart/2009/3/layout/PlusandMinus"/>
    <dgm:cxn modelId="{5C759D7B-3D8D-45CE-AF85-B0DC5FC8C096}" type="presParOf" srcId="{3CD2254B-F4AD-403C-97BE-6EF7751B44D0}" destId="{39D54635-539B-4B99-AC84-2428CE49DC72}" srcOrd="1" destOrd="0" presId="urn:microsoft.com/office/officeart/2009/3/layout/PlusandMinus"/>
    <dgm:cxn modelId="{B5E5D3AC-99B6-4125-A8F3-34E6C4C6F231}" type="presParOf" srcId="{3CD2254B-F4AD-403C-97BE-6EF7751B44D0}" destId="{4778F60A-E027-4AB1-8F70-E2ABE62CBDFC}" srcOrd="2" destOrd="0" presId="urn:microsoft.com/office/officeart/2009/3/layout/PlusandMinus"/>
    <dgm:cxn modelId="{E60C12F6-5422-46D8-BDC8-EFB6FAD28B8F}" type="presParOf" srcId="{3CD2254B-F4AD-403C-97BE-6EF7751B44D0}" destId="{84387A40-C3FE-46B6-B9BB-D251908A8459}" srcOrd="3" destOrd="0" presId="urn:microsoft.com/office/officeart/2009/3/layout/PlusandMinus"/>
    <dgm:cxn modelId="{E522CB32-F698-43A7-8636-C8169CDAAF75}" type="presParOf" srcId="{3CD2254B-F4AD-403C-97BE-6EF7751B44D0}" destId="{81D461F9-B981-4BA5-A100-8B435A10A8B8}" srcOrd="4" destOrd="0" presId="urn:microsoft.com/office/officeart/2009/3/layout/PlusandMinus"/>
    <dgm:cxn modelId="{4725FAAA-0C45-44AF-ABC5-6360B0E482D8}" type="presParOf" srcId="{3CD2254B-F4AD-403C-97BE-6EF7751B44D0}" destId="{93A50A57-2481-43EA-8002-F1D5B8F101C8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A2BD51-C3C2-4C70-A7D2-5EC982C2296D}" type="doc">
      <dgm:prSet loTypeId="urn:microsoft.com/office/officeart/2008/layout/VerticalCircleList" loCatId="list" qsTypeId="urn:microsoft.com/office/officeart/2005/8/quickstyle/3d4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0D5BB1AB-8E6A-49A1-B86D-C6D1B0EBB9F0}">
      <dgm:prSet phldrT="[Текст]"/>
      <dgm:spPr/>
      <dgm:t>
        <a:bodyPr/>
        <a:lstStyle/>
        <a:p>
          <a:pPr algn="ctr"/>
          <a:r>
            <a:rPr lang="ru-RU" dirty="0" smtClean="0"/>
            <a:t>Предварительно отобраны проекты в рамках доведенного объема в отсутствии принятых НПА</a:t>
          </a:r>
        </a:p>
        <a:p>
          <a:pPr algn="l"/>
          <a:endParaRPr lang="ru-RU" dirty="0"/>
        </a:p>
      </dgm:t>
    </dgm:pt>
    <dgm:pt modelId="{9F83DE1E-7E64-4A80-B652-3419CB0DBD10}" type="parTrans" cxnId="{8B2AC7B0-CD87-46D9-88C8-32C548454505}">
      <dgm:prSet/>
      <dgm:spPr/>
      <dgm:t>
        <a:bodyPr/>
        <a:lstStyle/>
        <a:p>
          <a:endParaRPr lang="ru-RU"/>
        </a:p>
      </dgm:t>
    </dgm:pt>
    <dgm:pt modelId="{62E0B322-3F18-4217-BEBD-AF552924489B}" type="sibTrans" cxnId="{8B2AC7B0-CD87-46D9-88C8-32C548454505}">
      <dgm:prSet/>
      <dgm:spPr/>
      <dgm:t>
        <a:bodyPr/>
        <a:lstStyle/>
        <a:p>
          <a:endParaRPr lang="ru-RU"/>
        </a:p>
      </dgm:t>
    </dgm:pt>
    <dgm:pt modelId="{D27DA607-5C1F-4563-A254-EC58A1296211}">
      <dgm:prSet phldrT="[Текст]" custT="1"/>
      <dgm:spPr/>
      <dgm:t>
        <a:bodyPr/>
        <a:lstStyle/>
        <a:p>
          <a:r>
            <a:rPr lang="ru-RU" sz="1800" b="1" dirty="0" smtClean="0"/>
            <a:t>11,4 млрд. рублей</a:t>
          </a:r>
          <a:endParaRPr lang="ru-RU" sz="1800" b="1" dirty="0"/>
        </a:p>
      </dgm:t>
    </dgm:pt>
    <dgm:pt modelId="{5893F331-7B24-4368-A635-C0BB51E10F3B}" type="parTrans" cxnId="{80A792B5-7385-4791-AD28-0B83183A000F}">
      <dgm:prSet/>
      <dgm:spPr/>
      <dgm:t>
        <a:bodyPr/>
        <a:lstStyle/>
        <a:p>
          <a:endParaRPr lang="ru-RU"/>
        </a:p>
      </dgm:t>
    </dgm:pt>
    <dgm:pt modelId="{388A36F3-4171-4234-BB14-8D7C77211ED0}" type="sibTrans" cxnId="{80A792B5-7385-4791-AD28-0B83183A000F}">
      <dgm:prSet/>
      <dgm:spPr/>
      <dgm:t>
        <a:bodyPr/>
        <a:lstStyle/>
        <a:p>
          <a:endParaRPr lang="ru-RU"/>
        </a:p>
      </dgm:t>
    </dgm:pt>
    <dgm:pt modelId="{B699EACE-AF25-45D0-8536-7E42BCBC8F16}">
      <dgm:prSet phldrT="[Текст]" custT="1"/>
      <dgm:spPr/>
      <dgm:t>
        <a:bodyPr/>
        <a:lstStyle/>
        <a:p>
          <a:pPr algn="ctr"/>
          <a:r>
            <a:rPr lang="ru-RU" sz="1800" b="1" dirty="0" smtClean="0"/>
            <a:t>12,0 млрд. рублей</a:t>
          </a:r>
          <a:endParaRPr lang="ru-RU" sz="1800" b="1" dirty="0"/>
        </a:p>
      </dgm:t>
    </dgm:pt>
    <dgm:pt modelId="{8955D891-1BDC-4E12-A48B-A19AEF211B61}" type="sibTrans" cxnId="{32784890-F83A-46E2-B144-2624A8408AF4}">
      <dgm:prSet/>
      <dgm:spPr/>
      <dgm:t>
        <a:bodyPr/>
        <a:lstStyle/>
        <a:p>
          <a:endParaRPr lang="ru-RU"/>
        </a:p>
      </dgm:t>
    </dgm:pt>
    <dgm:pt modelId="{C5505E88-E171-40C1-8FDA-0E388590E98B}" type="parTrans" cxnId="{32784890-F83A-46E2-B144-2624A8408AF4}">
      <dgm:prSet/>
      <dgm:spPr/>
      <dgm:t>
        <a:bodyPr/>
        <a:lstStyle/>
        <a:p>
          <a:endParaRPr lang="ru-RU"/>
        </a:p>
      </dgm:t>
    </dgm:pt>
    <dgm:pt modelId="{9E90343E-EF4D-4056-952A-C687C3A79EB9}">
      <dgm:prSet phldrT="[Текст]" custT="1"/>
      <dgm:spPr/>
      <dgm:t>
        <a:bodyPr/>
        <a:lstStyle/>
        <a:p>
          <a:pPr algn="ctr"/>
          <a:r>
            <a:rPr lang="ru-RU" sz="1200" dirty="0" smtClean="0"/>
            <a:t>Отобрано 147 проектов</a:t>
          </a:r>
        </a:p>
        <a:p>
          <a:pPr algn="ctr"/>
          <a:r>
            <a:rPr lang="ru-RU" sz="1200" u="sng" dirty="0" smtClean="0"/>
            <a:t>(в </a:t>
          </a:r>
          <a:r>
            <a:rPr lang="ru-RU" sz="1200" u="sng" dirty="0" err="1" smtClean="0"/>
            <a:t>т.ч</a:t>
          </a:r>
          <a:r>
            <a:rPr lang="ru-RU" sz="1200" u="sng" dirty="0" smtClean="0"/>
            <a:t>. 14 проектов не смогли быть профинансированы в связи с отсутствием лимитов по соответствующим субъектам РФ, сформированных на основе предварительного распределения ) </a:t>
          </a:r>
          <a:r>
            <a:rPr lang="ru-RU" sz="1200" dirty="0" smtClean="0"/>
            <a:t>в рамках предельного объема на основе принятых НПА (по итогам рассмотрения официальных заявок)</a:t>
          </a:r>
          <a:endParaRPr lang="ru-RU" sz="1200" dirty="0"/>
        </a:p>
      </dgm:t>
    </dgm:pt>
    <dgm:pt modelId="{312D640A-A981-439A-94F9-B5FEA78E860D}" type="sibTrans" cxnId="{86937C0B-869A-43B8-9C04-C7D122FC3477}">
      <dgm:prSet/>
      <dgm:spPr/>
      <dgm:t>
        <a:bodyPr/>
        <a:lstStyle/>
        <a:p>
          <a:endParaRPr lang="ru-RU"/>
        </a:p>
      </dgm:t>
    </dgm:pt>
    <dgm:pt modelId="{79E69EC9-7189-4AB5-9419-BDCDBD1DA13D}" type="parTrans" cxnId="{86937C0B-869A-43B8-9C04-C7D122FC3477}">
      <dgm:prSet/>
      <dgm:spPr/>
      <dgm:t>
        <a:bodyPr/>
        <a:lstStyle/>
        <a:p>
          <a:endParaRPr lang="ru-RU"/>
        </a:p>
      </dgm:t>
    </dgm:pt>
    <dgm:pt modelId="{14AD592A-6222-4B58-8808-A8046FFD4F44}">
      <dgm:prSet phldrT="[Текст]"/>
      <dgm:spPr/>
      <dgm:t>
        <a:bodyPr/>
        <a:lstStyle/>
        <a:p>
          <a:pPr algn="ctr"/>
          <a:r>
            <a:rPr lang="ru-RU" dirty="0" smtClean="0"/>
            <a:t>14 проектов</a:t>
          </a:r>
          <a:endParaRPr lang="ru-RU" dirty="0"/>
        </a:p>
      </dgm:t>
    </dgm:pt>
    <dgm:pt modelId="{A9E02261-528C-4833-9901-DAC53019721E}" type="parTrans" cxnId="{25EFB471-C9BE-4D42-B765-A03B3D97C0F7}">
      <dgm:prSet/>
      <dgm:spPr/>
      <dgm:t>
        <a:bodyPr/>
        <a:lstStyle/>
        <a:p>
          <a:endParaRPr lang="ru-RU"/>
        </a:p>
      </dgm:t>
    </dgm:pt>
    <dgm:pt modelId="{B7EF138D-2F09-446E-8B2D-BD02ACED229F}" type="sibTrans" cxnId="{25EFB471-C9BE-4D42-B765-A03B3D97C0F7}">
      <dgm:prSet/>
      <dgm:spPr/>
      <dgm:t>
        <a:bodyPr/>
        <a:lstStyle/>
        <a:p>
          <a:endParaRPr lang="ru-RU"/>
        </a:p>
      </dgm:t>
    </dgm:pt>
    <dgm:pt modelId="{8AD98C4A-0065-49A8-8E89-B16B332822F8}" type="pres">
      <dgm:prSet presAssocID="{4DA2BD51-C3C2-4C70-A7D2-5EC982C2296D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44307C9A-817A-4326-AD79-732DAB89BDE4}" type="pres">
      <dgm:prSet presAssocID="{B699EACE-AF25-45D0-8536-7E42BCBC8F16}" presName="withChildren" presStyleCnt="0"/>
      <dgm:spPr/>
    </dgm:pt>
    <dgm:pt modelId="{F8DF7E54-66E3-47A1-86C4-656D099FC1B3}" type="pres">
      <dgm:prSet presAssocID="{B699EACE-AF25-45D0-8536-7E42BCBC8F16}" presName="bigCircle" presStyleLbl="vennNode1" presStyleIdx="0" presStyleCnt="5" custLinFactNeighborX="-287" custLinFactNeighborY="4499"/>
      <dgm:spPr/>
    </dgm:pt>
    <dgm:pt modelId="{E92653E6-2357-468B-8254-C4DBE68914CF}" type="pres">
      <dgm:prSet presAssocID="{B699EACE-AF25-45D0-8536-7E42BCBC8F16}" presName="medCircle" presStyleLbl="vennNode1" presStyleIdx="1" presStyleCnt="5" custLinFactX="206792" custLinFactNeighborX="300000" custLinFactNeighborY="38248"/>
      <dgm:spPr>
        <a:solidFill>
          <a:schemeClr val="bg1"/>
        </a:solidFill>
      </dgm:spPr>
    </dgm:pt>
    <dgm:pt modelId="{8A59D183-25FD-4118-B5D0-F735A7C15382}" type="pres">
      <dgm:prSet presAssocID="{B699EACE-AF25-45D0-8536-7E42BCBC8F16}" presName="txLvl1" presStyleLbl="revTx" presStyleIdx="0" presStyleCnt="5" custLinFactNeighborX="-10389" custLinFactNeighborY="60979"/>
      <dgm:spPr/>
      <dgm:t>
        <a:bodyPr/>
        <a:lstStyle/>
        <a:p>
          <a:endParaRPr lang="ru-RU"/>
        </a:p>
      </dgm:t>
    </dgm:pt>
    <dgm:pt modelId="{50B30C7D-8C9C-4D72-8BF8-20A5BF7A50FA}" type="pres">
      <dgm:prSet presAssocID="{B699EACE-AF25-45D0-8536-7E42BCBC8F16}" presName="lin" presStyleCnt="0"/>
      <dgm:spPr/>
    </dgm:pt>
    <dgm:pt modelId="{917DD809-D3CE-46AE-903D-4796C3098209}" type="pres">
      <dgm:prSet presAssocID="{0D5BB1AB-8E6A-49A1-B86D-C6D1B0EBB9F0}" presName="txLvl2" presStyleLbl="revTx" presStyleIdx="1" presStyleCnt="5" custLinFactY="11754" custLinFactNeighborX="-11156" custLinFactNeighborY="100000"/>
      <dgm:spPr/>
      <dgm:t>
        <a:bodyPr/>
        <a:lstStyle/>
        <a:p>
          <a:endParaRPr lang="ru-RU"/>
        </a:p>
      </dgm:t>
    </dgm:pt>
    <dgm:pt modelId="{5366BEDB-AF0D-4D87-A750-61D24A8C7398}" type="pres">
      <dgm:prSet presAssocID="{62E0B322-3F18-4217-BEBD-AF552924489B}" presName="smCircle" presStyleLbl="vennNode1" presStyleIdx="2" presStyleCnt="5"/>
      <dgm:spPr/>
    </dgm:pt>
    <dgm:pt modelId="{B2BABFE6-4476-4879-AA52-9AD4D8C41737}" type="pres">
      <dgm:prSet presAssocID="{14AD592A-6222-4B58-8808-A8046FFD4F44}" presName="txLvl2" presStyleLbl="revTx" presStyleIdx="2" presStyleCnt="5" custLinFactY="67069" custLinFactNeighborX="-11919" custLinFactNeighborY="100000"/>
      <dgm:spPr/>
      <dgm:t>
        <a:bodyPr/>
        <a:lstStyle/>
        <a:p>
          <a:endParaRPr lang="ru-RU"/>
        </a:p>
      </dgm:t>
    </dgm:pt>
    <dgm:pt modelId="{66CE71C2-465F-4B7F-BBA9-9949798397D6}" type="pres">
      <dgm:prSet presAssocID="{B699EACE-AF25-45D0-8536-7E42BCBC8F16}" presName="overlap" presStyleCnt="0"/>
      <dgm:spPr/>
    </dgm:pt>
    <dgm:pt modelId="{E873BF3E-E75C-417F-BCE9-9D592C2D7782}" type="pres">
      <dgm:prSet presAssocID="{D27DA607-5C1F-4563-A254-EC58A1296211}" presName="withChildren" presStyleCnt="0"/>
      <dgm:spPr/>
    </dgm:pt>
    <dgm:pt modelId="{49895BF7-8FA0-432A-AE95-DFE4976A02FB}" type="pres">
      <dgm:prSet presAssocID="{D27DA607-5C1F-4563-A254-EC58A1296211}" presName="bigCircle" presStyleLbl="vennNode1" presStyleIdx="3" presStyleCnt="5" custLinFactNeighborX="-1911" custLinFactNeighborY="-4507"/>
      <dgm:spPr/>
    </dgm:pt>
    <dgm:pt modelId="{EF4ED50E-66F6-4A8E-B84E-40C4AF241A7D}" type="pres">
      <dgm:prSet presAssocID="{D27DA607-5C1F-4563-A254-EC58A1296211}" presName="medCircle" presStyleLbl="vennNode1" presStyleIdx="4" presStyleCnt="5" custLinFactX="200000" custLinFactNeighborX="286710" custLinFactNeighborY="18373"/>
      <dgm:spPr>
        <a:solidFill>
          <a:schemeClr val="bg1"/>
        </a:solidFill>
      </dgm:spPr>
    </dgm:pt>
    <dgm:pt modelId="{E4AD9730-83E3-44DB-BBA3-A09CF6C917EC}" type="pres">
      <dgm:prSet presAssocID="{D27DA607-5C1F-4563-A254-EC58A1296211}" presName="txLvl1" presStyleLbl="revTx" presStyleIdx="3" presStyleCnt="5" custScaleX="80073" custScaleY="96137" custLinFactY="178057" custLinFactNeighborX="-6055" custLinFactNeighborY="200000"/>
      <dgm:spPr/>
      <dgm:t>
        <a:bodyPr/>
        <a:lstStyle/>
        <a:p>
          <a:endParaRPr lang="ru-RU"/>
        </a:p>
      </dgm:t>
    </dgm:pt>
    <dgm:pt modelId="{17660CA9-0B15-4C10-8395-264D7B85835D}" type="pres">
      <dgm:prSet presAssocID="{D27DA607-5C1F-4563-A254-EC58A1296211}" presName="lin" presStyleCnt="0"/>
      <dgm:spPr/>
    </dgm:pt>
    <dgm:pt modelId="{51764CEE-CA5F-4151-898B-21B5428F80BA}" type="pres">
      <dgm:prSet presAssocID="{9E90343E-EF4D-4056-952A-C687C3A79EB9}" presName="txLvl2" presStyleLbl="revTx" presStyleIdx="4" presStyleCnt="5" custScaleY="153261" custLinFactNeighborX="-14798" custLinFactNeighborY="18726"/>
      <dgm:spPr/>
      <dgm:t>
        <a:bodyPr/>
        <a:lstStyle/>
        <a:p>
          <a:endParaRPr lang="ru-RU"/>
        </a:p>
      </dgm:t>
    </dgm:pt>
  </dgm:ptLst>
  <dgm:cxnLst>
    <dgm:cxn modelId="{6EA869C2-EBAC-4B37-BCDE-1785CA48CD8E}" type="presOf" srcId="{4DA2BD51-C3C2-4C70-A7D2-5EC982C2296D}" destId="{8AD98C4A-0065-49A8-8E89-B16B332822F8}" srcOrd="0" destOrd="0" presId="urn:microsoft.com/office/officeart/2008/layout/VerticalCircleList"/>
    <dgm:cxn modelId="{52E14EC5-00DF-4AE3-9F12-4C2F2CB500FD}" type="presOf" srcId="{14AD592A-6222-4B58-8808-A8046FFD4F44}" destId="{B2BABFE6-4476-4879-AA52-9AD4D8C41737}" srcOrd="0" destOrd="0" presId="urn:microsoft.com/office/officeart/2008/layout/VerticalCircleList"/>
    <dgm:cxn modelId="{388C3680-08BE-4BA4-831C-B27E444EDA65}" type="presOf" srcId="{D27DA607-5C1F-4563-A254-EC58A1296211}" destId="{E4AD9730-83E3-44DB-BBA3-A09CF6C917EC}" srcOrd="0" destOrd="0" presId="urn:microsoft.com/office/officeart/2008/layout/VerticalCircleList"/>
    <dgm:cxn modelId="{8BC921E7-AC48-40BC-B00D-3ED4F2EAE21B}" type="presOf" srcId="{B699EACE-AF25-45D0-8536-7E42BCBC8F16}" destId="{8A59D183-25FD-4118-B5D0-F735A7C15382}" srcOrd="0" destOrd="0" presId="urn:microsoft.com/office/officeart/2008/layout/VerticalCircleList"/>
    <dgm:cxn modelId="{8B2AC7B0-CD87-46D9-88C8-32C548454505}" srcId="{B699EACE-AF25-45D0-8536-7E42BCBC8F16}" destId="{0D5BB1AB-8E6A-49A1-B86D-C6D1B0EBB9F0}" srcOrd="0" destOrd="0" parTransId="{9F83DE1E-7E64-4A80-B652-3419CB0DBD10}" sibTransId="{62E0B322-3F18-4217-BEBD-AF552924489B}"/>
    <dgm:cxn modelId="{32784890-F83A-46E2-B144-2624A8408AF4}" srcId="{4DA2BD51-C3C2-4C70-A7D2-5EC982C2296D}" destId="{B699EACE-AF25-45D0-8536-7E42BCBC8F16}" srcOrd="0" destOrd="0" parTransId="{C5505E88-E171-40C1-8FDA-0E388590E98B}" sibTransId="{8955D891-1BDC-4E12-A48B-A19AEF211B61}"/>
    <dgm:cxn modelId="{25EFB471-C9BE-4D42-B765-A03B3D97C0F7}" srcId="{B699EACE-AF25-45D0-8536-7E42BCBC8F16}" destId="{14AD592A-6222-4B58-8808-A8046FFD4F44}" srcOrd="1" destOrd="0" parTransId="{A9E02261-528C-4833-9901-DAC53019721E}" sibTransId="{B7EF138D-2F09-446E-8B2D-BD02ACED229F}"/>
    <dgm:cxn modelId="{86937C0B-869A-43B8-9C04-C7D122FC3477}" srcId="{D27DA607-5C1F-4563-A254-EC58A1296211}" destId="{9E90343E-EF4D-4056-952A-C687C3A79EB9}" srcOrd="0" destOrd="0" parTransId="{79E69EC9-7189-4AB5-9419-BDCDBD1DA13D}" sibTransId="{312D640A-A981-439A-94F9-B5FEA78E860D}"/>
    <dgm:cxn modelId="{80A792B5-7385-4791-AD28-0B83183A000F}" srcId="{4DA2BD51-C3C2-4C70-A7D2-5EC982C2296D}" destId="{D27DA607-5C1F-4563-A254-EC58A1296211}" srcOrd="1" destOrd="0" parTransId="{5893F331-7B24-4368-A635-C0BB51E10F3B}" sibTransId="{388A36F3-4171-4234-BB14-8D7C77211ED0}"/>
    <dgm:cxn modelId="{7F5CCDA1-0364-4732-8CF0-C4FA5C2DC957}" type="presOf" srcId="{9E90343E-EF4D-4056-952A-C687C3A79EB9}" destId="{51764CEE-CA5F-4151-898B-21B5428F80BA}" srcOrd="0" destOrd="0" presId="urn:microsoft.com/office/officeart/2008/layout/VerticalCircleList"/>
    <dgm:cxn modelId="{86A29D10-D9CD-4DA4-ADDE-12134AAF198F}" type="presOf" srcId="{0D5BB1AB-8E6A-49A1-B86D-C6D1B0EBB9F0}" destId="{917DD809-D3CE-46AE-903D-4796C3098209}" srcOrd="0" destOrd="0" presId="urn:microsoft.com/office/officeart/2008/layout/VerticalCircleList"/>
    <dgm:cxn modelId="{00D7BEEC-9996-4B6D-B4B5-0F980BFB88B6}" type="presParOf" srcId="{8AD98C4A-0065-49A8-8E89-B16B332822F8}" destId="{44307C9A-817A-4326-AD79-732DAB89BDE4}" srcOrd="0" destOrd="0" presId="urn:microsoft.com/office/officeart/2008/layout/VerticalCircleList"/>
    <dgm:cxn modelId="{6090636B-DBE8-4909-81A0-5B91AC8C4120}" type="presParOf" srcId="{44307C9A-817A-4326-AD79-732DAB89BDE4}" destId="{F8DF7E54-66E3-47A1-86C4-656D099FC1B3}" srcOrd="0" destOrd="0" presId="urn:microsoft.com/office/officeart/2008/layout/VerticalCircleList"/>
    <dgm:cxn modelId="{60E083AD-D4CC-4CE9-BA5E-F7AE0D89A098}" type="presParOf" srcId="{44307C9A-817A-4326-AD79-732DAB89BDE4}" destId="{E92653E6-2357-468B-8254-C4DBE68914CF}" srcOrd="1" destOrd="0" presId="urn:microsoft.com/office/officeart/2008/layout/VerticalCircleList"/>
    <dgm:cxn modelId="{18D488B4-F147-4810-83AB-20BF383D1B47}" type="presParOf" srcId="{44307C9A-817A-4326-AD79-732DAB89BDE4}" destId="{8A59D183-25FD-4118-B5D0-F735A7C15382}" srcOrd="2" destOrd="0" presId="urn:microsoft.com/office/officeart/2008/layout/VerticalCircleList"/>
    <dgm:cxn modelId="{12CC6669-33D6-4040-9CB5-C8FFA6ADE004}" type="presParOf" srcId="{44307C9A-817A-4326-AD79-732DAB89BDE4}" destId="{50B30C7D-8C9C-4D72-8BF8-20A5BF7A50FA}" srcOrd="3" destOrd="0" presId="urn:microsoft.com/office/officeart/2008/layout/VerticalCircleList"/>
    <dgm:cxn modelId="{B1AD8C20-40AE-47C6-B7FA-4275976A659D}" type="presParOf" srcId="{50B30C7D-8C9C-4D72-8BF8-20A5BF7A50FA}" destId="{917DD809-D3CE-46AE-903D-4796C3098209}" srcOrd="0" destOrd="0" presId="urn:microsoft.com/office/officeart/2008/layout/VerticalCircleList"/>
    <dgm:cxn modelId="{8DE550E4-98F3-4211-A273-CBC52572521B}" type="presParOf" srcId="{50B30C7D-8C9C-4D72-8BF8-20A5BF7A50FA}" destId="{5366BEDB-AF0D-4D87-A750-61D24A8C7398}" srcOrd="1" destOrd="0" presId="urn:microsoft.com/office/officeart/2008/layout/VerticalCircleList"/>
    <dgm:cxn modelId="{E6690D45-B3AF-413A-A9C3-E71D29656D7C}" type="presParOf" srcId="{50B30C7D-8C9C-4D72-8BF8-20A5BF7A50FA}" destId="{B2BABFE6-4476-4879-AA52-9AD4D8C41737}" srcOrd="2" destOrd="0" presId="urn:microsoft.com/office/officeart/2008/layout/VerticalCircleList"/>
    <dgm:cxn modelId="{830314D1-96B7-48D5-8187-5343062038BD}" type="presParOf" srcId="{8AD98C4A-0065-49A8-8E89-B16B332822F8}" destId="{66CE71C2-465F-4B7F-BBA9-9949798397D6}" srcOrd="1" destOrd="0" presId="urn:microsoft.com/office/officeart/2008/layout/VerticalCircleList"/>
    <dgm:cxn modelId="{77B3D1E8-59E4-40E4-937F-69890593C494}" type="presParOf" srcId="{8AD98C4A-0065-49A8-8E89-B16B332822F8}" destId="{E873BF3E-E75C-417F-BCE9-9D592C2D7782}" srcOrd="2" destOrd="0" presId="urn:microsoft.com/office/officeart/2008/layout/VerticalCircleList"/>
    <dgm:cxn modelId="{DBCC9F9C-80D4-45A5-A1B9-3061822183DB}" type="presParOf" srcId="{E873BF3E-E75C-417F-BCE9-9D592C2D7782}" destId="{49895BF7-8FA0-432A-AE95-DFE4976A02FB}" srcOrd="0" destOrd="0" presId="urn:microsoft.com/office/officeart/2008/layout/VerticalCircleList"/>
    <dgm:cxn modelId="{AA8975B2-8DFB-4C06-9B0A-B4AC1D114D3E}" type="presParOf" srcId="{E873BF3E-E75C-417F-BCE9-9D592C2D7782}" destId="{EF4ED50E-66F6-4A8E-B84E-40C4AF241A7D}" srcOrd="1" destOrd="0" presId="urn:microsoft.com/office/officeart/2008/layout/VerticalCircleList"/>
    <dgm:cxn modelId="{331DFEC4-55AB-43E9-88CA-83DBF746ED2F}" type="presParOf" srcId="{E873BF3E-E75C-417F-BCE9-9D592C2D7782}" destId="{E4AD9730-83E3-44DB-BBA3-A09CF6C917EC}" srcOrd="2" destOrd="0" presId="urn:microsoft.com/office/officeart/2008/layout/VerticalCircleList"/>
    <dgm:cxn modelId="{52E28B19-BC3D-4C5B-B41E-957FCBC36928}" type="presParOf" srcId="{E873BF3E-E75C-417F-BCE9-9D592C2D7782}" destId="{17660CA9-0B15-4C10-8395-264D7B85835D}" srcOrd="3" destOrd="0" presId="urn:microsoft.com/office/officeart/2008/layout/VerticalCircleList"/>
    <dgm:cxn modelId="{3B0A3B3D-3E34-4695-93E4-A246456F5BA0}" type="presParOf" srcId="{17660CA9-0B15-4C10-8395-264D7B85835D}" destId="{51764CEE-CA5F-4151-898B-21B5428F80BA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35EFE4-B35F-4473-B0B0-9B80128DF866}">
      <dsp:nvSpPr>
        <dsp:cNvPr id="0" name=""/>
        <dsp:cNvSpPr/>
      </dsp:nvSpPr>
      <dsp:spPr>
        <a:xfrm>
          <a:off x="5330572" y="9818"/>
          <a:ext cx="5739025" cy="832572"/>
        </a:xfrm>
        <a:prstGeom prst="rightArrow">
          <a:avLst>
            <a:gd name="adj1" fmla="val 75000"/>
            <a:gd name="adj2" fmla="val 50000"/>
          </a:avLst>
        </a:prstGeom>
        <a:solidFill>
          <a:srgbClr val="00CC00">
            <a:alpha val="0"/>
          </a:srgbClr>
        </a:solidFill>
        <a:ln w="12700" cap="flat" cmpd="sng" algn="ctr">
          <a:solidFill>
            <a:schemeClr val="accent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</a:t>
          </a:r>
          <a:r>
            <a:rPr lang="ru-RU" sz="1100" kern="1200" dirty="0" smtClean="0"/>
            <a:t>расширение </a:t>
          </a:r>
          <a:r>
            <a:rPr lang="ru-RU" sz="1100" kern="1200" dirty="0"/>
            <a:t>социально-экономических и трудовых связей сел с малыми городами и поселками городского типа, формирование единых рынков труда, систем социально-культурного и торгово-бытового обслуживания </a:t>
          </a:r>
          <a:r>
            <a:rPr lang="ru-RU" sz="1100" kern="1200" dirty="0" smtClean="0"/>
            <a:t>населения</a:t>
          </a:r>
          <a:endParaRPr lang="ru-RU" sz="1100" kern="1200" dirty="0"/>
        </a:p>
      </dsp:txBody>
      <dsp:txXfrm>
        <a:off x="5330572" y="9818"/>
        <a:ext cx="5739025" cy="832572"/>
      </dsp:txXfrm>
    </dsp:sp>
    <dsp:sp modelId="{F4AC33E1-DA65-434E-BDC9-AFEEFB64A886}">
      <dsp:nvSpPr>
        <dsp:cNvPr id="0" name=""/>
        <dsp:cNvSpPr/>
      </dsp:nvSpPr>
      <dsp:spPr>
        <a:xfrm>
          <a:off x="7975" y="3075"/>
          <a:ext cx="5322597" cy="846058"/>
        </a:xfrm>
        <a:prstGeom prst="roundRect">
          <a:avLst/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приближение условий жизни в сельских поселениях к городским условиям при сохранении особенностей расселения и застройки  на сельских территориях, а также сельского образа </a:t>
          </a:r>
          <a:r>
            <a:rPr lang="ru-RU" sz="1100" kern="1200" dirty="0" smtClean="0">
              <a:solidFill>
                <a:schemeClr val="tx1"/>
              </a:solidFill>
            </a:rPr>
            <a:t>жизни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7975" y="3075"/>
        <a:ext cx="5322597" cy="846058"/>
      </dsp:txXfrm>
    </dsp:sp>
    <dsp:sp modelId="{0999C25D-EB6C-4F08-A76C-3698C4DA137B}">
      <dsp:nvSpPr>
        <dsp:cNvPr id="0" name=""/>
        <dsp:cNvSpPr/>
      </dsp:nvSpPr>
      <dsp:spPr>
        <a:xfrm>
          <a:off x="5330572" y="933739"/>
          <a:ext cx="5739025" cy="846058"/>
        </a:xfrm>
        <a:prstGeom prst="rightArrow">
          <a:avLst>
            <a:gd name="adj1" fmla="val 75000"/>
            <a:gd name="adj2" fmla="val 50000"/>
          </a:avLst>
        </a:prstGeom>
        <a:noFill/>
        <a:ln w="12700" cap="flat" cmpd="sng" algn="ctr">
          <a:solidFill>
            <a:schemeClr val="accent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</a:t>
          </a:r>
          <a:r>
            <a:rPr lang="ru-RU" sz="1100" kern="1200" dirty="0" smtClean="0"/>
            <a:t>повышение </a:t>
          </a:r>
          <a:r>
            <a:rPr lang="ru-RU" sz="1100" kern="1200" dirty="0"/>
            <a:t>уровня доходов сельского населения и диверсификация их источников, снижение масштабов бедности на сельских </a:t>
          </a:r>
          <a:r>
            <a:rPr lang="ru-RU" sz="1100" kern="1200" dirty="0" smtClean="0"/>
            <a:t>территориях</a:t>
          </a:r>
          <a:endParaRPr lang="ru-RU" sz="1100" kern="1200" dirty="0"/>
        </a:p>
      </dsp:txBody>
      <dsp:txXfrm>
        <a:off x="5330572" y="933739"/>
        <a:ext cx="5739025" cy="846058"/>
      </dsp:txXfrm>
    </dsp:sp>
    <dsp:sp modelId="{958F22E0-F8D0-47CF-B032-63E62C198D58}">
      <dsp:nvSpPr>
        <dsp:cNvPr id="0" name=""/>
        <dsp:cNvSpPr/>
      </dsp:nvSpPr>
      <dsp:spPr>
        <a:xfrm>
          <a:off x="7975" y="933739"/>
          <a:ext cx="5322597" cy="846058"/>
        </a:xfrm>
        <a:prstGeom prst="roundRect">
          <a:avLst/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повышение уровня занятости сельского населения, содействие созданию новых рабочих мест путем формирования благоприятных инфраструктурных условий для развития сельскохозяйственной и альтернативной </a:t>
          </a:r>
          <a:r>
            <a:rPr lang="ru-RU" sz="1100" kern="1200" dirty="0" smtClean="0">
              <a:solidFill>
                <a:schemeClr val="tx1"/>
              </a:solidFill>
            </a:rPr>
            <a:t>деятельности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7975" y="933739"/>
        <a:ext cx="5322597" cy="846058"/>
      </dsp:txXfrm>
    </dsp:sp>
    <dsp:sp modelId="{569F5E2F-2D4F-4D93-80AF-8E4F4820DB85}">
      <dsp:nvSpPr>
        <dsp:cNvPr id="0" name=""/>
        <dsp:cNvSpPr/>
      </dsp:nvSpPr>
      <dsp:spPr>
        <a:xfrm>
          <a:off x="5344153" y="2137502"/>
          <a:ext cx="5733420" cy="846058"/>
        </a:xfrm>
        <a:prstGeom prst="rightArrow">
          <a:avLst>
            <a:gd name="adj1" fmla="val 75000"/>
            <a:gd name="adj2" fmla="val 50000"/>
          </a:avLst>
        </a:prstGeom>
        <a:noFill/>
        <a:ln w="12700" cap="flat" cmpd="sng" algn="ctr">
          <a:solidFill>
            <a:schemeClr val="accent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</a:t>
          </a:r>
          <a:r>
            <a:rPr lang="ru-RU" sz="1100" kern="1200" dirty="0" smtClean="0"/>
            <a:t>повышение </a:t>
          </a:r>
          <a:r>
            <a:rPr lang="ru-RU" sz="1100" kern="1200" dirty="0"/>
            <a:t>привлекательности жизни в сельской местности для переселения горожан и соотечественников из-за </a:t>
          </a:r>
          <a:r>
            <a:rPr lang="ru-RU" sz="1100" kern="1200" dirty="0" smtClean="0"/>
            <a:t>рубежа</a:t>
          </a:r>
          <a:endParaRPr lang="ru-RU" sz="1100" kern="1200" dirty="0"/>
        </a:p>
      </dsp:txBody>
      <dsp:txXfrm>
        <a:off x="5344153" y="2137502"/>
        <a:ext cx="5733420" cy="846058"/>
      </dsp:txXfrm>
    </dsp:sp>
    <dsp:sp modelId="{1CA004BA-EFF8-40D1-BD92-1FE2B6DE192A}">
      <dsp:nvSpPr>
        <dsp:cNvPr id="0" name=""/>
        <dsp:cNvSpPr/>
      </dsp:nvSpPr>
      <dsp:spPr>
        <a:xfrm>
          <a:off x="13377" y="1864403"/>
          <a:ext cx="5317399" cy="1378211"/>
        </a:xfrm>
        <a:prstGeom prst="roundRect">
          <a:avLst/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улучшение жилищных условий сельского населения путем развития институтов субсидирования строительства и покупки жилья, </a:t>
          </a:r>
          <a:r>
            <a:rPr lang="ru-RU" sz="1100" kern="1200" dirty="0" smtClean="0">
              <a:solidFill>
                <a:schemeClr val="tx1"/>
              </a:solidFill>
            </a:rPr>
            <a:t>ипотечного </a:t>
          </a:r>
          <a:r>
            <a:rPr lang="ru-RU" sz="1100" kern="1200" dirty="0">
              <a:solidFill>
                <a:schemeClr val="tx1"/>
              </a:solidFill>
            </a:rPr>
            <a:t>кредитования с учетом преимуществ сельского образа </a:t>
          </a:r>
          <a:r>
            <a:rPr lang="ru-RU" sz="1100" kern="1200" dirty="0" smtClean="0">
              <a:solidFill>
                <a:schemeClr val="tx1"/>
              </a:solidFill>
            </a:rPr>
            <a:t>жизни, а также создание экологически благоприятных условий жизни в сельских поселениях, сохранение, восстановление и наращивание человеческого, культурного и природного потенциала сельских территорий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3377" y="1864403"/>
        <a:ext cx="5317399" cy="1378211"/>
      </dsp:txXfrm>
    </dsp:sp>
    <dsp:sp modelId="{045A841A-C588-4C54-8C03-ABAC4479A55D}">
      <dsp:nvSpPr>
        <dsp:cNvPr id="0" name=""/>
        <dsp:cNvSpPr/>
      </dsp:nvSpPr>
      <dsp:spPr>
        <a:xfrm>
          <a:off x="5330776" y="3676072"/>
          <a:ext cx="5733420" cy="846058"/>
        </a:xfrm>
        <a:prstGeom prst="rightArrow">
          <a:avLst>
            <a:gd name="adj1" fmla="val 75000"/>
            <a:gd name="adj2" fmla="val 50000"/>
          </a:avLst>
        </a:prstGeom>
        <a:noFill/>
        <a:ln w="12700" cap="flat" cmpd="sng" algn="ctr">
          <a:solidFill>
            <a:schemeClr val="accent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</a:t>
          </a:r>
          <a:r>
            <a:rPr lang="ru-RU" sz="1100" kern="1200" dirty="0" smtClean="0"/>
            <a:t>повышение </a:t>
          </a:r>
          <a:r>
            <a:rPr lang="ru-RU" sz="1100" kern="1200" dirty="0"/>
            <a:t>уровня научно-информационного и методического обеспечения комплексного развития сельских территорий</a:t>
          </a:r>
          <a:r>
            <a:rPr lang="ru-RU" sz="1100" kern="1200" dirty="0" smtClean="0"/>
            <a:t>.</a:t>
          </a:r>
          <a:endParaRPr lang="ru-RU" sz="1100" kern="1200" dirty="0"/>
        </a:p>
      </dsp:txBody>
      <dsp:txXfrm>
        <a:off x="5330776" y="3676072"/>
        <a:ext cx="5733420" cy="846058"/>
      </dsp:txXfrm>
    </dsp:sp>
    <dsp:sp modelId="{7AEBF6D9-D64A-4A76-8D08-B4C0BBBA79C7}">
      <dsp:nvSpPr>
        <dsp:cNvPr id="0" name=""/>
        <dsp:cNvSpPr/>
      </dsp:nvSpPr>
      <dsp:spPr>
        <a:xfrm>
          <a:off x="13377" y="3327221"/>
          <a:ext cx="5317399" cy="1543760"/>
        </a:xfrm>
        <a:prstGeom prst="roundRect">
          <a:avLst/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повышение доступности и качества предоставляемых сельским гражданам социально-культурных, торгово-бытовых и государственных услуг путем развития дорожно-транспортных и информационно-телекоммуникационных сетей, мобильных и дистанционных форм обслуживания, укрепления и модернизации материально-технической базы образования, здравоохранения, культуры, физкультуры и спорта и т. д</a:t>
          </a:r>
          <a:r>
            <a:rPr lang="ru-RU" sz="1100" kern="1200" dirty="0" smtClean="0">
              <a:solidFill>
                <a:schemeClr val="tx1"/>
              </a:solidFill>
            </a:rPr>
            <a:t>.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3377" y="3327221"/>
        <a:ext cx="5317399" cy="154376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7FC3BE-2D91-4B05-85F7-869E5C68B349}">
      <dsp:nvSpPr>
        <dsp:cNvPr id="0" name=""/>
        <dsp:cNvSpPr/>
      </dsp:nvSpPr>
      <dsp:spPr>
        <a:xfrm>
          <a:off x="131061" y="2065"/>
          <a:ext cx="1582844" cy="770015"/>
        </a:xfrm>
        <a:prstGeom prst="roundRect">
          <a:avLst>
            <a:gd name="adj" fmla="val 10000"/>
          </a:avLst>
        </a:prstGeom>
        <a:noFill/>
        <a:ln>
          <a:solidFill>
            <a:srgbClr val="00B05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«Создание условий для обеспечения доступным и комфортным жильем сельского населения»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131061" y="2065"/>
        <a:ext cx="1582844" cy="770015"/>
      </dsp:txXfrm>
    </dsp:sp>
    <dsp:sp modelId="{EB52D339-2DFA-478C-A459-BD11F16BF991}">
      <dsp:nvSpPr>
        <dsp:cNvPr id="0" name=""/>
        <dsp:cNvSpPr/>
      </dsp:nvSpPr>
      <dsp:spPr>
        <a:xfrm>
          <a:off x="289345" y="772080"/>
          <a:ext cx="158284" cy="2678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520"/>
              </a:lnTo>
              <a:lnTo>
                <a:pt x="158284" y="2678520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FF635-099F-4BD7-A184-D2E3741AEEA3}">
      <dsp:nvSpPr>
        <dsp:cNvPr id="0" name=""/>
        <dsp:cNvSpPr/>
      </dsp:nvSpPr>
      <dsp:spPr>
        <a:xfrm>
          <a:off x="447630" y="877948"/>
          <a:ext cx="1614509" cy="5145306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жилищного строительства на сельских территориях и повышение уровня благоустройства домовладений»: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Субсидии на улучшение жилищных условий граждан;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Сельская ипотека;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</a:t>
          </a:r>
          <a:r>
            <a:rPr lang="ru-RU" sz="1200" kern="1200" dirty="0" err="1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Найм</a:t>
          </a: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Реализация проектов по обустройству объектами инженерной инфраструктуры и благоустройству площадок под компактную жилищную застройку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-Потребительские кредиты гражданам на обеспечение домовладений инженерными коммуникациями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447630" y="877948"/>
        <a:ext cx="1614509" cy="5145306"/>
      </dsp:txXfrm>
    </dsp:sp>
    <dsp:sp modelId="{6A755820-1E23-408D-B37F-9144138B874A}">
      <dsp:nvSpPr>
        <dsp:cNvPr id="0" name=""/>
        <dsp:cNvSpPr/>
      </dsp:nvSpPr>
      <dsp:spPr>
        <a:xfrm>
          <a:off x="2012651" y="2065"/>
          <a:ext cx="1306115" cy="805502"/>
        </a:xfrm>
        <a:prstGeom prst="roundRect">
          <a:avLst>
            <a:gd name="adj" fmla="val 10000"/>
          </a:avLst>
        </a:prstGeom>
        <a:noFill/>
        <a:ln>
          <a:solidFill>
            <a:srgbClr val="00B05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 «Развитие рынка труда (кадрового потенциала) на сельских территориях»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2012651" y="2065"/>
        <a:ext cx="1306115" cy="805502"/>
      </dsp:txXfrm>
    </dsp:sp>
    <dsp:sp modelId="{11351501-439D-47D9-AFCD-53BF8708BD95}">
      <dsp:nvSpPr>
        <dsp:cNvPr id="0" name=""/>
        <dsp:cNvSpPr/>
      </dsp:nvSpPr>
      <dsp:spPr>
        <a:xfrm>
          <a:off x="2143262" y="807567"/>
          <a:ext cx="130611" cy="2629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9760"/>
              </a:lnTo>
              <a:lnTo>
                <a:pt x="130611" y="2629760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8B546A-ED82-4B95-956F-54FEAEDB2971}">
      <dsp:nvSpPr>
        <dsp:cNvPr id="0" name=""/>
        <dsp:cNvSpPr/>
      </dsp:nvSpPr>
      <dsp:spPr>
        <a:xfrm>
          <a:off x="2273874" y="913434"/>
          <a:ext cx="1049729" cy="5047785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«Содействие занятости сельского населения»: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Возмещение 30% затрат по заключенным с работниками ученическим договорам;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Возмещение 30% затрат  на прохождение производственной практики;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Льготное кредитование развития инфраструктуры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2273874" y="913434"/>
        <a:ext cx="1049729" cy="5047785"/>
      </dsp:txXfrm>
    </dsp:sp>
    <dsp:sp modelId="{4AABFA66-B6C8-48FA-8705-365ED3032CBD}">
      <dsp:nvSpPr>
        <dsp:cNvPr id="0" name=""/>
        <dsp:cNvSpPr/>
      </dsp:nvSpPr>
      <dsp:spPr>
        <a:xfrm>
          <a:off x="3530501" y="2065"/>
          <a:ext cx="2834704" cy="460849"/>
        </a:xfrm>
        <a:prstGeom prst="roundRect">
          <a:avLst>
            <a:gd name="adj" fmla="val 10000"/>
          </a:avLst>
        </a:prstGeom>
        <a:noFill/>
        <a:ln>
          <a:solidFill>
            <a:srgbClr val="00B05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«Создание и развитие инфраструктуры на сельских территориях»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3530501" y="2065"/>
        <a:ext cx="2834704" cy="460849"/>
      </dsp:txXfrm>
    </dsp:sp>
    <dsp:sp modelId="{CDAEBAF8-DBD3-4686-A178-DE72536C6A77}">
      <dsp:nvSpPr>
        <dsp:cNvPr id="0" name=""/>
        <dsp:cNvSpPr/>
      </dsp:nvSpPr>
      <dsp:spPr>
        <a:xfrm>
          <a:off x="3813971" y="462914"/>
          <a:ext cx="283470" cy="727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319"/>
              </a:lnTo>
              <a:lnTo>
                <a:pt x="283470" y="72731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FD2A6-BBA2-4D76-8DF7-C37AC7067BC7}">
      <dsp:nvSpPr>
        <dsp:cNvPr id="0" name=""/>
        <dsp:cNvSpPr/>
      </dsp:nvSpPr>
      <dsp:spPr>
        <a:xfrm>
          <a:off x="4097442" y="568781"/>
          <a:ext cx="3271460" cy="1242904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«Благоустройство сельских территорий»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-создание и обустройство зон отдыха, спортивных и детских игровых площадок; организация освещения, пешеходных коммуникаций, ливневых стоков, обустройство площадок ТКО, сохранение и восстановление историко-культурных памятников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4097442" y="568781"/>
        <a:ext cx="3271460" cy="1242904"/>
      </dsp:txXfrm>
    </dsp:sp>
    <dsp:sp modelId="{19870FE2-AF79-454B-9DE9-AD89C85419AA}">
      <dsp:nvSpPr>
        <dsp:cNvPr id="0" name=""/>
        <dsp:cNvSpPr/>
      </dsp:nvSpPr>
      <dsp:spPr>
        <a:xfrm>
          <a:off x="3813971" y="462914"/>
          <a:ext cx="283470" cy="1982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2849"/>
              </a:lnTo>
              <a:lnTo>
                <a:pt x="283470" y="198284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2FBE77-0974-49A2-9702-6F851458962B}">
      <dsp:nvSpPr>
        <dsp:cNvPr id="0" name=""/>
        <dsp:cNvSpPr/>
      </dsp:nvSpPr>
      <dsp:spPr>
        <a:xfrm>
          <a:off x="4097442" y="1917552"/>
          <a:ext cx="3407025" cy="1056420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инженерной инфраструктуры на сельских территориях»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Газификация, -водоснабжение, - реализация проектов комплексного обустройства площадок под компактную жилищную застройку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4097442" y="1917552"/>
        <a:ext cx="3407025" cy="1056420"/>
      </dsp:txXfrm>
    </dsp:sp>
    <dsp:sp modelId="{F8A6C2D9-4D6E-4BF6-92AB-256B9D846C1B}">
      <dsp:nvSpPr>
        <dsp:cNvPr id="0" name=""/>
        <dsp:cNvSpPr/>
      </dsp:nvSpPr>
      <dsp:spPr>
        <a:xfrm>
          <a:off x="3813971" y="462914"/>
          <a:ext cx="283470" cy="3130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0970"/>
              </a:lnTo>
              <a:lnTo>
                <a:pt x="283470" y="3130970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BAB4BE-DBE5-4FCA-AA76-D3FD2C172E3D}">
      <dsp:nvSpPr>
        <dsp:cNvPr id="0" name=""/>
        <dsp:cNvSpPr/>
      </dsp:nvSpPr>
      <dsp:spPr>
        <a:xfrm>
          <a:off x="4097442" y="3079841"/>
          <a:ext cx="3538388" cy="1028086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«Развитие транспортной инфраструктуры на сельских территориях»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Строительство и реконструкция автодорог, ведущих от сети автомобильных дорог общего пользования к общественно значимым объектам населенных пунктов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4097442" y="3079841"/>
        <a:ext cx="3538388" cy="1028086"/>
      </dsp:txXfrm>
    </dsp:sp>
    <dsp:sp modelId="{EF4D9CA8-5D57-4483-85E0-AB1A61D488D2}">
      <dsp:nvSpPr>
        <dsp:cNvPr id="0" name=""/>
        <dsp:cNvSpPr/>
      </dsp:nvSpPr>
      <dsp:spPr>
        <a:xfrm>
          <a:off x="3813971" y="462914"/>
          <a:ext cx="283470" cy="4685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85359"/>
              </a:lnTo>
              <a:lnTo>
                <a:pt x="283470" y="468535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B429A-E9CF-4437-9D5F-73954FD99F66}">
      <dsp:nvSpPr>
        <dsp:cNvPr id="0" name=""/>
        <dsp:cNvSpPr/>
      </dsp:nvSpPr>
      <dsp:spPr>
        <a:xfrm>
          <a:off x="4097442" y="4213794"/>
          <a:ext cx="6767462" cy="1868957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«Современный облик сельских территорий»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Создание, реконструкция, </a:t>
          </a:r>
          <a:r>
            <a:rPr lang="ru-RU" sz="1000" kern="1200" dirty="0" err="1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кап.ремонт</a:t>
          </a: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объектов социальной и культурной сферы;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Развитие питьевого и технического водоснабжения и водоотведения (строительство или реконструкция систем водоотведения и канализации, очистных сооружений, локальных водопроводов);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Развитие объектов ЖКХ (строительство блочно-модульные котельные, перевод  многоквартирных домов на индивидуальное отопление);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- Развитие энергообеспечения (строительство  газораспределительных сетей, сетей электропередачи, уличных сетей освещения);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- развитие телекоммуникаций (строительство </a:t>
          </a:r>
          <a:r>
            <a:rPr lang="ru-RU" sz="1000" kern="120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линий </a:t>
          </a:r>
          <a:r>
            <a:rPr lang="ru-RU" sz="1000" kern="120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перед»ачи</a:t>
          </a: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 </a:t>
          </a: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данных обеспечивающих подключение к сети «Интернет)</a:t>
          </a:r>
        </a:p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- Приобретение транспортных средств  для обеспечения функционирования существующих или эксплуатации объектов, создаваемых в рамках проектов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4097442" y="4213794"/>
        <a:ext cx="6767462" cy="1868957"/>
      </dsp:txXfrm>
    </dsp:sp>
    <dsp:sp modelId="{E1443B3B-C646-4837-9D2E-A57F8A0CBAAD}">
      <dsp:nvSpPr>
        <dsp:cNvPr id="0" name=""/>
        <dsp:cNvSpPr/>
      </dsp:nvSpPr>
      <dsp:spPr>
        <a:xfrm>
          <a:off x="7580637" y="2065"/>
          <a:ext cx="2054750" cy="712800"/>
        </a:xfrm>
        <a:prstGeom prst="roundRect">
          <a:avLst>
            <a:gd name="adj" fmla="val 10000"/>
          </a:avLst>
        </a:prstGeom>
        <a:noFill/>
        <a:ln>
          <a:solidFill>
            <a:srgbClr val="00B05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«Аналитическое, нормативное, методическое обеспечение комплексного развития сельских территорий»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7580637" y="2065"/>
        <a:ext cx="2054750" cy="712800"/>
      </dsp:txXfrm>
    </dsp:sp>
    <dsp:sp modelId="{C94315C6-CB53-4082-85BF-6A539B033EC7}">
      <dsp:nvSpPr>
        <dsp:cNvPr id="0" name=""/>
        <dsp:cNvSpPr/>
      </dsp:nvSpPr>
      <dsp:spPr>
        <a:xfrm>
          <a:off x="7786112" y="714865"/>
          <a:ext cx="205475" cy="692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44"/>
              </a:lnTo>
              <a:lnTo>
                <a:pt x="205475" y="692544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9815E0-A18B-4767-9E97-C4119ACB9306}">
      <dsp:nvSpPr>
        <dsp:cNvPr id="0" name=""/>
        <dsp:cNvSpPr/>
      </dsp:nvSpPr>
      <dsp:spPr>
        <a:xfrm>
          <a:off x="7991587" y="820733"/>
          <a:ext cx="1660657" cy="1173353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«Аналитическая и информационная поддержка комплексного развития сельских территорий»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7991587" y="820733"/>
        <a:ext cx="1660657" cy="1173353"/>
      </dsp:txXfrm>
    </dsp:sp>
    <dsp:sp modelId="{A891AA47-9644-440E-9F98-D3FB16BAA793}">
      <dsp:nvSpPr>
        <dsp:cNvPr id="0" name=""/>
        <dsp:cNvSpPr/>
      </dsp:nvSpPr>
      <dsp:spPr>
        <a:xfrm>
          <a:off x="7786112" y="714865"/>
          <a:ext cx="205475" cy="2000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0709"/>
              </a:lnTo>
              <a:lnTo>
                <a:pt x="205475" y="200070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BFD909-AE7F-465E-856B-3AA92CE7C265}">
      <dsp:nvSpPr>
        <dsp:cNvPr id="0" name=""/>
        <dsp:cNvSpPr/>
      </dsp:nvSpPr>
      <dsp:spPr>
        <a:xfrm>
          <a:off x="7991587" y="2099953"/>
          <a:ext cx="1902258" cy="1231241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Ведомственная целевая программа «Обеспечение государственного мониторинга сельских территорий»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7991587" y="2099953"/>
        <a:ext cx="1902258" cy="1231241"/>
      </dsp:txXfrm>
    </dsp:sp>
    <dsp:sp modelId="{7DEB07E6-EE8D-44E2-8E3D-F87CB8371606}">
      <dsp:nvSpPr>
        <dsp:cNvPr id="0" name=""/>
        <dsp:cNvSpPr/>
      </dsp:nvSpPr>
      <dsp:spPr>
        <a:xfrm>
          <a:off x="9863980" y="2065"/>
          <a:ext cx="1359387" cy="1505840"/>
        </a:xfrm>
        <a:prstGeom prst="roundRect">
          <a:avLst>
            <a:gd name="adj" fmla="val 10000"/>
          </a:avLst>
        </a:prstGeom>
        <a:noFill/>
        <a:ln>
          <a:solidFill>
            <a:srgbClr val="00B05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НАПРАВЛЕНИЕ (ПОДПРОГРАММА) "Обеспечение реализации государственной программы Российской Федерации "Комплексное развитие сельских территорий"</a:t>
          </a:r>
          <a:endParaRPr lang="ru-RU" sz="10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9863980" y="2065"/>
        <a:ext cx="1359387" cy="1505840"/>
      </dsp:txXfrm>
    </dsp:sp>
    <dsp:sp modelId="{DE6C44EF-1551-47A0-B9DA-0E677F0A7A24}">
      <dsp:nvSpPr>
        <dsp:cNvPr id="0" name=""/>
        <dsp:cNvSpPr/>
      </dsp:nvSpPr>
      <dsp:spPr>
        <a:xfrm>
          <a:off x="9999918" y="1507905"/>
          <a:ext cx="135938" cy="831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1660"/>
              </a:lnTo>
              <a:lnTo>
                <a:pt x="135938" y="831660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D5205E-4F77-4898-965A-34D438B350FD}">
      <dsp:nvSpPr>
        <dsp:cNvPr id="0" name=""/>
        <dsp:cNvSpPr/>
      </dsp:nvSpPr>
      <dsp:spPr>
        <a:xfrm>
          <a:off x="10135857" y="1613772"/>
          <a:ext cx="1182130" cy="1451585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Мероприятие «Реализация функций аппарата ответственного исполнителя государственной программы»</a:t>
          </a:r>
          <a:endParaRPr lang="ru-RU" sz="12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10135857" y="1613772"/>
        <a:ext cx="1182130" cy="14515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91E1C2-2934-4A8F-962F-BE359A64F33F}">
      <dsp:nvSpPr>
        <dsp:cNvPr id="0" name=""/>
        <dsp:cNvSpPr/>
      </dsp:nvSpPr>
      <dsp:spPr>
        <a:xfrm>
          <a:off x="0" y="488533"/>
          <a:ext cx="10515599" cy="13958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  <a:latin typeface="+mj-lt"/>
            </a:rPr>
            <a:t>Постоянно проживающие и осуществляющие деятельность на сельских территориях граждане имеют право на:</a:t>
          </a:r>
          <a:endParaRPr lang="ru-RU" sz="2400" b="1" kern="1200" dirty="0">
            <a:solidFill>
              <a:srgbClr val="00B050"/>
            </a:solidFill>
            <a:latin typeface="+mj-lt"/>
          </a:endParaRPr>
        </a:p>
      </dsp:txBody>
      <dsp:txXfrm>
        <a:off x="0" y="488533"/>
        <a:ext cx="10515599" cy="1395809"/>
      </dsp:txXfrm>
    </dsp:sp>
    <dsp:sp modelId="{CCD45F53-54C5-4062-9C1B-7A908BC15B9E}">
      <dsp:nvSpPr>
        <dsp:cNvPr id="0" name=""/>
        <dsp:cNvSpPr/>
      </dsp:nvSpPr>
      <dsp:spPr>
        <a:xfrm>
          <a:off x="0" y="2135588"/>
          <a:ext cx="1395809" cy="1395809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844ED2-C9DF-4697-8B0C-016F47B22296}">
      <dsp:nvSpPr>
        <dsp:cNvPr id="0" name=""/>
        <dsp:cNvSpPr/>
      </dsp:nvSpPr>
      <dsp:spPr>
        <a:xfrm>
          <a:off x="1479558" y="2135588"/>
          <a:ext cx="9036041" cy="1395809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Заключаются в субсидировании строительства (приобретения) жилья гражданам, включенным в список (формируемый субъектом Российской Федерации):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B050"/>
              </a:solidFill>
              <a:latin typeface="+mj-lt"/>
            </a:rPr>
            <a:t>30 % гражданин / 70 % (консолидированный бюджет субъекта РФ + федеральный бюджет)</a:t>
          </a:r>
          <a:endParaRPr lang="ru-RU" sz="1400" kern="1200" dirty="0">
            <a:latin typeface="+mj-lt"/>
          </a:endParaRPr>
        </a:p>
      </dsp:txBody>
      <dsp:txXfrm>
        <a:off x="1479558" y="2135588"/>
        <a:ext cx="9036041" cy="1395809"/>
      </dsp:txXfrm>
    </dsp:sp>
    <dsp:sp modelId="{9FB37FCD-9F85-49DC-8FF8-5108CCB8049C}">
      <dsp:nvSpPr>
        <dsp:cNvPr id="0" name=""/>
        <dsp:cNvSpPr/>
      </dsp:nvSpPr>
      <dsp:spPr>
        <a:xfrm>
          <a:off x="0" y="3698895"/>
          <a:ext cx="1395809" cy="1395809"/>
        </a:xfrm>
        <a:prstGeom prst="roundRect">
          <a:avLst>
            <a:gd name="adj" fmla="val 16670"/>
          </a:avLst>
        </a:pr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A536BB-E78F-4463-A26C-1488C1518728}">
      <dsp:nvSpPr>
        <dsp:cNvPr id="0" name=""/>
        <dsp:cNvSpPr/>
      </dsp:nvSpPr>
      <dsp:spPr>
        <a:xfrm>
          <a:off x="1479558" y="3698895"/>
          <a:ext cx="9036041" cy="1395809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Заключается в предоставлении жилого помещения гражданину построенного жилого фонда на условиях софинансирования: </a:t>
          </a:r>
          <a:r>
            <a:rPr lang="ru-RU" sz="1400" b="1" kern="1200" dirty="0" smtClean="0">
              <a:solidFill>
                <a:srgbClr val="00B050"/>
              </a:solidFill>
              <a:latin typeface="+mj-lt"/>
            </a:rPr>
            <a:t>80 % (бюджет субъекта РФ + федеральный бюджет) + 20 % (местный бюджет+ работодатель).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+mj-lt"/>
            </a:rPr>
            <a:t>Гражданин имеет право выкупить (в случае непрерывной занятости на этой с/т) через 5 лет жилое помещение за 10 % от стоимости и через 10 лет за 1 % от стоимости.</a:t>
          </a:r>
          <a:endParaRPr lang="ru-RU" sz="1400" i="1" kern="1200" dirty="0">
            <a:latin typeface="+mj-lt"/>
          </a:endParaRPr>
        </a:p>
      </dsp:txBody>
      <dsp:txXfrm>
        <a:off x="1479558" y="3698895"/>
        <a:ext cx="9036041" cy="13958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E1A86D-D11E-463B-8F6C-C7B681B06ACB}">
      <dsp:nvSpPr>
        <dsp:cNvPr id="0" name=""/>
        <dsp:cNvSpPr/>
      </dsp:nvSpPr>
      <dsp:spPr>
        <a:xfrm>
          <a:off x="5476373" y="1855835"/>
          <a:ext cx="3874574" cy="67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223"/>
              </a:lnTo>
              <a:lnTo>
                <a:pt x="3874574" y="336223"/>
              </a:lnTo>
              <a:lnTo>
                <a:pt x="3874574" y="672446"/>
              </a:lnTo>
            </a:path>
          </a:pathLst>
        </a:custGeom>
        <a:noFill/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28B65C-AC9B-40B2-B2F5-866218567CB0}">
      <dsp:nvSpPr>
        <dsp:cNvPr id="0" name=""/>
        <dsp:cNvSpPr/>
      </dsp:nvSpPr>
      <dsp:spPr>
        <a:xfrm>
          <a:off x="5430652" y="1855835"/>
          <a:ext cx="91440" cy="6724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2446"/>
              </a:lnTo>
            </a:path>
          </a:pathLst>
        </a:custGeom>
        <a:noFill/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05405-E367-4A69-93DF-D7FE2F19DC4F}">
      <dsp:nvSpPr>
        <dsp:cNvPr id="0" name=""/>
        <dsp:cNvSpPr/>
      </dsp:nvSpPr>
      <dsp:spPr>
        <a:xfrm>
          <a:off x="1601798" y="1855835"/>
          <a:ext cx="3874574" cy="672446"/>
        </a:xfrm>
        <a:custGeom>
          <a:avLst/>
          <a:gdLst/>
          <a:ahLst/>
          <a:cxnLst/>
          <a:rect l="0" t="0" r="0" b="0"/>
          <a:pathLst>
            <a:path>
              <a:moveTo>
                <a:pt x="3874574" y="0"/>
              </a:moveTo>
              <a:lnTo>
                <a:pt x="3874574" y="336223"/>
              </a:lnTo>
              <a:lnTo>
                <a:pt x="0" y="336223"/>
              </a:lnTo>
              <a:lnTo>
                <a:pt x="0" y="672446"/>
              </a:lnTo>
            </a:path>
          </a:pathLst>
        </a:custGeom>
        <a:noFill/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BFB829-7773-40C8-BD3F-AC33B4888091}">
      <dsp:nvSpPr>
        <dsp:cNvPr id="0" name=""/>
        <dsp:cNvSpPr/>
      </dsp:nvSpPr>
      <dsp:spPr>
        <a:xfrm>
          <a:off x="2487939" y="772331"/>
          <a:ext cx="5976866" cy="10835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Ведомственный проект включает в себя </a:t>
          </a:r>
          <a:r>
            <a:rPr lang="ru-RU" sz="2400" b="1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три мероприятия</a:t>
          </a:r>
          <a:r>
            <a:rPr lang="ru-RU" sz="24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, направленные на развитие рынка труда в сельской местности:</a:t>
          </a:r>
          <a:endParaRPr lang="ru-RU" sz="24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2487939" y="772331"/>
        <a:ext cx="5976866" cy="1083503"/>
      </dsp:txXfrm>
    </dsp:sp>
    <dsp:sp modelId="{48B6EC58-591A-424F-834A-141354BA5097}">
      <dsp:nvSpPr>
        <dsp:cNvPr id="0" name=""/>
        <dsp:cNvSpPr/>
      </dsp:nvSpPr>
      <dsp:spPr>
        <a:xfrm>
          <a:off x="735" y="2528281"/>
          <a:ext cx="3202127" cy="10473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Возмещение затрат по заключённым с работниками ученическим договорам</a:t>
          </a:r>
          <a:endParaRPr lang="ru-RU" sz="16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735" y="2528281"/>
        <a:ext cx="3202127" cy="1047319"/>
      </dsp:txXfrm>
    </dsp:sp>
    <dsp:sp modelId="{03688BDE-8F2E-4FDD-BF75-FD70FE22EA1C}">
      <dsp:nvSpPr>
        <dsp:cNvPr id="0" name=""/>
        <dsp:cNvSpPr/>
      </dsp:nvSpPr>
      <dsp:spPr>
        <a:xfrm>
          <a:off x="3875309" y="2528281"/>
          <a:ext cx="3202127" cy="100794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Возмещение затрат на прохождение производственной практики</a:t>
          </a:r>
          <a:endParaRPr lang="ru-RU" sz="16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3875309" y="2528281"/>
        <a:ext cx="3202127" cy="1007949"/>
      </dsp:txXfrm>
    </dsp:sp>
    <dsp:sp modelId="{243F6679-B34C-443F-B0A4-BE845D5C702E}">
      <dsp:nvSpPr>
        <dsp:cNvPr id="0" name=""/>
        <dsp:cNvSpPr/>
      </dsp:nvSpPr>
      <dsp:spPr>
        <a:xfrm>
          <a:off x="7749883" y="2528281"/>
          <a:ext cx="3202127" cy="9978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Льготное кредитование на строительство инженерной инфраструктуры и жилых </a:t>
          </a:r>
          <a:br>
            <a:rPr lang="ru-RU" sz="16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</a:br>
          <a:r>
            <a:rPr lang="ru-RU" sz="1600" kern="1200" dirty="0" smtClean="0">
              <a:latin typeface="Microsoft JhengHei" panose="020B0604030504040204" pitchFamily="34" charset="-120"/>
              <a:ea typeface="Microsoft JhengHei" panose="020B0604030504040204" pitchFamily="34" charset="-120"/>
            </a:rPr>
            <a:t>объектов</a:t>
          </a:r>
          <a:endParaRPr lang="ru-RU" sz="1600" kern="1200" dirty="0">
            <a:latin typeface="Microsoft JhengHei" panose="020B0604030504040204" pitchFamily="34" charset="-120"/>
            <a:ea typeface="Microsoft JhengHei" panose="020B0604030504040204" pitchFamily="34" charset="-120"/>
          </a:endParaRPr>
        </a:p>
      </dsp:txBody>
      <dsp:txXfrm>
        <a:off x="7749883" y="2528281"/>
        <a:ext cx="3202127" cy="99789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51163" cy="4984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 dirty="0">
              <a:latin typeface="Microsoft JhengHei" panose="020B0604030504040204" pitchFamily="34" charset="-12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84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97E07D31-9D3B-411C-B69D-B8357A376AFD}" type="datetimeFigureOut">
              <a:rPr lang="ru-RU" smtClean="0">
                <a:latin typeface="Microsoft JhengHei" panose="020B0604030504040204" pitchFamily="34" charset="-120"/>
              </a:rPr>
              <a:pPr/>
              <a:t>05.03.2020</a:t>
            </a:fld>
            <a:endParaRPr lang="ru-RU" dirty="0">
              <a:latin typeface="Microsoft JhengHei" panose="020B0604030504040204" pitchFamily="34" charset="-12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2453"/>
            <a:ext cx="2951163" cy="498476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 dirty="0">
              <a:latin typeface="Microsoft JhengHei" panose="020B0604030504040204" pitchFamily="34" charset="-12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3"/>
            <a:ext cx="2951162" cy="498476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FABF369E-4D4B-45F6-9CB7-5A6800B78FE5}" type="slidenum">
              <a:rPr lang="ru-RU" smtClean="0">
                <a:latin typeface="Microsoft JhengHei" panose="020B0604030504040204" pitchFamily="34" charset="-120"/>
              </a:rPr>
              <a:pPr/>
              <a:t>‹#›</a:t>
            </a:fld>
            <a:endParaRPr lang="ru-RU" dirty="0">
              <a:latin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7982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0475" cy="49877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>
                <a:latin typeface="Microsoft JhengHei" panose="020B0604030504040204" pitchFamily="34" charset="-12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2"/>
            <a:ext cx="2950475" cy="49877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>
                <a:latin typeface="Microsoft JhengHei" panose="020B0604030504040204" pitchFamily="34" charset="-120"/>
              </a:defRPr>
            </a:lvl1pPr>
          </a:lstStyle>
          <a:p>
            <a:fld id="{8C66D80B-7F96-44BA-AB36-F30871B44862}" type="datetimeFigureOut">
              <a:rPr lang="ru-RU" smtClean="0"/>
              <a:pPr/>
              <a:t>05.03.2020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7412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3"/>
            <a:ext cx="5447030" cy="3914239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5"/>
            <a:ext cx="2950475" cy="49877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>
                <a:latin typeface="Microsoft JhengHei" panose="020B0604030504040204" pitchFamily="34" charset="-12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5"/>
            <a:ext cx="2950475" cy="49877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>
                <a:latin typeface="Microsoft JhengHei" panose="020B0604030504040204" pitchFamily="34" charset="-120"/>
              </a:defRPr>
            </a:lvl1pPr>
          </a:lstStyle>
          <a:p>
            <a:fld id="{BEFF31F5-CAE3-45B9-AC32-33854CFBDA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12540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074" rtl="0" eaLnBrk="1" latinLnBrk="0" hangingPunct="1">
      <a:defRPr sz="1200" kern="1200">
        <a:solidFill>
          <a:schemeClr val="tx1"/>
        </a:solidFill>
        <a:latin typeface="Microsoft JhengHei" panose="020B0604030504040204" pitchFamily="34" charset="-120"/>
        <a:ea typeface="+mn-ea"/>
        <a:cs typeface="+mn-cs"/>
      </a:defRPr>
    </a:lvl1pPr>
    <a:lvl2pPr marL="457035" algn="l" defTabSz="914074" rtl="0" eaLnBrk="1" latinLnBrk="0" hangingPunct="1">
      <a:defRPr sz="1200" kern="1200">
        <a:solidFill>
          <a:schemeClr val="tx1"/>
        </a:solidFill>
        <a:latin typeface="Microsoft JhengHei" panose="020B0604030504040204" pitchFamily="34" charset="-120"/>
        <a:ea typeface="+mn-ea"/>
        <a:cs typeface="+mn-cs"/>
      </a:defRPr>
    </a:lvl2pPr>
    <a:lvl3pPr marL="914074" algn="l" defTabSz="914074" rtl="0" eaLnBrk="1" latinLnBrk="0" hangingPunct="1">
      <a:defRPr sz="1200" kern="1200">
        <a:solidFill>
          <a:schemeClr val="tx1"/>
        </a:solidFill>
        <a:latin typeface="Microsoft JhengHei" panose="020B0604030504040204" pitchFamily="34" charset="-120"/>
        <a:ea typeface="+mn-ea"/>
        <a:cs typeface="+mn-cs"/>
      </a:defRPr>
    </a:lvl3pPr>
    <a:lvl4pPr marL="1371108" algn="l" defTabSz="914074" rtl="0" eaLnBrk="1" latinLnBrk="0" hangingPunct="1">
      <a:defRPr sz="1200" kern="1200">
        <a:solidFill>
          <a:schemeClr val="tx1"/>
        </a:solidFill>
        <a:latin typeface="Microsoft JhengHei" panose="020B0604030504040204" pitchFamily="34" charset="-120"/>
        <a:ea typeface="+mn-ea"/>
        <a:cs typeface="+mn-cs"/>
      </a:defRPr>
    </a:lvl4pPr>
    <a:lvl5pPr marL="1828146" algn="l" defTabSz="914074" rtl="0" eaLnBrk="1" latinLnBrk="0" hangingPunct="1">
      <a:defRPr sz="1200" kern="1200">
        <a:solidFill>
          <a:schemeClr val="tx1"/>
        </a:solidFill>
        <a:latin typeface="Microsoft JhengHei" panose="020B0604030504040204" pitchFamily="34" charset="-120"/>
        <a:ea typeface="+mn-ea"/>
        <a:cs typeface="+mn-cs"/>
      </a:defRPr>
    </a:lvl5pPr>
    <a:lvl6pPr marL="2285181" algn="l" defTabSz="9140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20" algn="l" defTabSz="9140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54" algn="l" defTabSz="9140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292" algn="l" defTabSz="9140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37476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08527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5876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0458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0458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7077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081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F31F5-CAE3-45B9-AC32-33854CFBDA86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8465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35" indent="0" algn="ctr">
              <a:buNone/>
              <a:defRPr sz="2000"/>
            </a:lvl2pPr>
            <a:lvl3pPr marL="914074" indent="0" algn="ctr">
              <a:buNone/>
              <a:defRPr sz="1800"/>
            </a:lvl3pPr>
            <a:lvl4pPr marL="1371108" indent="0" algn="ctr">
              <a:buNone/>
              <a:defRPr sz="1600"/>
            </a:lvl4pPr>
            <a:lvl5pPr marL="1828146" indent="0" algn="ctr">
              <a:buNone/>
              <a:defRPr sz="1600"/>
            </a:lvl5pPr>
            <a:lvl6pPr marL="2285181" indent="0" algn="ctr">
              <a:buNone/>
              <a:defRPr sz="1600"/>
            </a:lvl6pPr>
            <a:lvl7pPr marL="2742220" indent="0" algn="ctr">
              <a:buNone/>
              <a:defRPr sz="1600"/>
            </a:lvl7pPr>
            <a:lvl8pPr marL="3199254" indent="0" algn="ctr">
              <a:buNone/>
              <a:defRPr sz="1600"/>
            </a:lvl8pPr>
            <a:lvl9pPr marL="3656292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65F-C5B7-4E2C-BDD8-5ADAA23F98CF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970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4E79-A14B-4160-B7E1-577E17E621E0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819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5BB5F-DE34-4DE6-8AA3-7E29CDD76B50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6945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8ADB6-46A8-4A4A-BE0B-62671D85BF46}" type="datetime1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071351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35" indent="0" algn="ctr">
              <a:buNone/>
              <a:defRPr sz="2000"/>
            </a:lvl2pPr>
            <a:lvl3pPr marL="914074" indent="0" algn="ctr">
              <a:buNone/>
              <a:defRPr sz="1800"/>
            </a:lvl3pPr>
            <a:lvl4pPr marL="1371108" indent="0" algn="ctr">
              <a:buNone/>
              <a:defRPr sz="1600"/>
            </a:lvl4pPr>
            <a:lvl5pPr marL="1828146" indent="0" algn="ctr">
              <a:buNone/>
              <a:defRPr sz="1600"/>
            </a:lvl5pPr>
            <a:lvl6pPr marL="2285181" indent="0" algn="ctr">
              <a:buNone/>
              <a:defRPr sz="1600"/>
            </a:lvl6pPr>
            <a:lvl7pPr marL="2742220" indent="0" algn="ctr">
              <a:buNone/>
              <a:defRPr sz="1600"/>
            </a:lvl7pPr>
            <a:lvl8pPr marL="3199254" indent="0" algn="ctr">
              <a:buNone/>
              <a:defRPr sz="1600"/>
            </a:lvl8pPr>
            <a:lvl9pPr marL="3656292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F91C-7845-41C9-9C1E-D8D5BFE099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0295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7B12C-4D82-4E6C-824F-02F02C72005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674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2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2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79E-35FB-432A-AE1A-1422104DA7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62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2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7B99D-4566-4241-8FD2-F1A04E87AA1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682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4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4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49D4D-A33B-4A66-890A-650846F2623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420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E168-3192-4369-901F-4A372746D4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358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22D74-A05F-4B58-933B-FE9BA621E4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94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0083-DDCC-476C-A6C1-184CD5F856E5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2207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3B99-BFE6-42B4-91E9-C510CD4D35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430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4" indent="0">
              <a:buNone/>
              <a:defRPr sz="2400"/>
            </a:lvl3pPr>
            <a:lvl4pPr marL="1371108" indent="0">
              <a:buNone/>
              <a:defRPr sz="2000"/>
            </a:lvl4pPr>
            <a:lvl5pPr marL="1828146" indent="0">
              <a:buNone/>
              <a:defRPr sz="2000"/>
            </a:lvl5pPr>
            <a:lvl6pPr marL="2285181" indent="0">
              <a:buNone/>
              <a:defRPr sz="2000"/>
            </a:lvl6pPr>
            <a:lvl7pPr marL="2742220" indent="0">
              <a:buNone/>
              <a:defRPr sz="2000"/>
            </a:lvl7pPr>
            <a:lvl8pPr marL="3199254" indent="0">
              <a:buNone/>
              <a:defRPr sz="2000"/>
            </a:lvl8pPr>
            <a:lvl9pPr marL="3656292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0625-2EC1-454F-A383-5830771831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324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80174-A416-4A10-A443-8050FFD00B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326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BFCA-8494-4421-8D81-24DA8541068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141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35" indent="0" algn="ctr">
              <a:buNone/>
              <a:defRPr sz="2000"/>
            </a:lvl2pPr>
            <a:lvl3pPr marL="914074" indent="0" algn="ctr">
              <a:buNone/>
              <a:defRPr sz="1800"/>
            </a:lvl3pPr>
            <a:lvl4pPr marL="1371108" indent="0" algn="ctr">
              <a:buNone/>
              <a:defRPr sz="1600"/>
            </a:lvl4pPr>
            <a:lvl5pPr marL="1828146" indent="0" algn="ctr">
              <a:buNone/>
              <a:defRPr sz="1600"/>
            </a:lvl5pPr>
            <a:lvl6pPr marL="2285181" indent="0" algn="ctr">
              <a:buNone/>
              <a:defRPr sz="1600"/>
            </a:lvl6pPr>
            <a:lvl7pPr marL="2742220" indent="0" algn="ctr">
              <a:buNone/>
              <a:defRPr sz="1600"/>
            </a:lvl7pPr>
            <a:lvl8pPr marL="3199254" indent="0" algn="ctr">
              <a:buNone/>
              <a:defRPr sz="1600"/>
            </a:lvl8pPr>
            <a:lvl9pPr marL="3656292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2652-D24F-4CD7-BA59-59B6C696A8C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9247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324A-6E82-4EC4-A07C-115A5C57E4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09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2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2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1493-FFC1-46DD-8916-DC05A62E92D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227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2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3C4B2-F137-4875-8246-B0D0097562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291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4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4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545F9-5DD0-4AF2-98D7-D30FDEAF1E6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304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C640-0336-4812-8F95-8A23A07883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459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2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2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1F5C1-7741-4948-8BB3-B7E8218DB14A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41314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DE4DD-06A1-4086-9190-6538B3BC16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2094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045D8-850C-4C48-B48B-F1320B42AC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7849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4" indent="0">
              <a:buNone/>
              <a:defRPr sz="2400"/>
            </a:lvl3pPr>
            <a:lvl4pPr marL="1371108" indent="0">
              <a:buNone/>
              <a:defRPr sz="2000"/>
            </a:lvl4pPr>
            <a:lvl5pPr marL="1828146" indent="0">
              <a:buNone/>
              <a:defRPr sz="2000"/>
            </a:lvl5pPr>
            <a:lvl6pPr marL="2285181" indent="0">
              <a:buNone/>
              <a:defRPr sz="2000"/>
            </a:lvl6pPr>
            <a:lvl7pPr marL="2742220" indent="0">
              <a:buNone/>
              <a:defRPr sz="2000"/>
            </a:lvl7pPr>
            <a:lvl8pPr marL="3199254" indent="0">
              <a:buNone/>
              <a:defRPr sz="2000"/>
            </a:lvl8pPr>
            <a:lvl9pPr marL="3656292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90C-A4CD-4A65-A07D-96B6C2D5DF1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546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CA94-A9C2-4D3F-B0F4-7345BBAE853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6381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9B472-8A1A-4316-B2DF-CCE12AACF72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8499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57199" y="2125986"/>
            <a:ext cx="5181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14402" y="3840486"/>
            <a:ext cx="4267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53A19-4C16-4E9E-996E-ED47881A92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6847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46587-3958-4C8D-AFEB-250AC66626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3215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04806" y="1577346"/>
            <a:ext cx="265175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139446" y="1577346"/>
            <a:ext cx="265175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7832-2EC3-4518-A751-86827EFC966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53210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B36C9-97CE-4950-B67F-F5AB6138087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294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602BD-1B68-4C69-AD94-2EA0B9F6CA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46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2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25D2-BC57-42C0-9C9D-D6BF258A09A6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90296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377941"/>
            <a:ext cx="1402080" cy="2769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F4A07-495C-4C89-8AE4-B0C02A1F1D9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072640" y="6377941"/>
            <a:ext cx="1950720" cy="2769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389120" y="6377941"/>
            <a:ext cx="1402080" cy="276999"/>
          </a:xfrm>
          <a:ln/>
        </p:spPr>
        <p:txBody>
          <a:bodyPr/>
          <a:lstStyle>
            <a:lvl1pPr>
              <a:defRPr/>
            </a:lvl1pPr>
          </a:lstStyle>
          <a:p>
            <a:fld id="{7C6319B8-6C2D-4516-A64E-38F495A172CC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075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2" y="274326"/>
            <a:ext cx="5486400" cy="27699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65"/>
            <a:ext cx="2844800" cy="445618"/>
          </a:xfrm>
          <a:prstGeom prst="rect">
            <a:avLst/>
          </a:prstGeom>
        </p:spPr>
        <p:txBody>
          <a:bodyPr lIns="166989" tIns="83494" rIns="166989" bIns="83494"/>
          <a:lstStyle/>
          <a:p>
            <a:pPr>
              <a:defRPr/>
            </a:pPr>
            <a:fld id="{5AB03DC7-C65A-416C-928E-5BE7A6873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2" y="6356365"/>
            <a:ext cx="3860800" cy="445618"/>
          </a:xfrm>
          <a:prstGeom prst="rect">
            <a:avLst/>
          </a:prstGeom>
        </p:spPr>
        <p:txBody>
          <a:bodyPr lIns="166989" tIns="83494" rIns="166989" bIns="83494"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963378" y="6225778"/>
            <a:ext cx="260486" cy="553998"/>
          </a:xfrm>
        </p:spPr>
        <p:txBody>
          <a:bodyPr/>
          <a:lstStyle/>
          <a:p>
            <a:pPr>
              <a:defRPr/>
            </a:pPr>
            <a:fld id="{3653BC99-2634-4D64-899F-71AD495C56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2119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57199" y="2125981"/>
            <a:ext cx="5181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14401" y="3840481"/>
            <a:ext cx="4267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6F60F-66C9-454A-BA15-5110A3CEC0C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8485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6FD94-AFE6-4DA6-97CA-B3C56C9EE8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7912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04801" y="1577341"/>
            <a:ext cx="265175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139441" y="1577341"/>
            <a:ext cx="265175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7B4FE-F4AE-4540-98E3-8DFC2C56E5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7475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90A76-1287-46B3-AEC5-C861960A9F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1179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BB802-67B1-4CE8-80BA-A022D425BD7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76999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9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4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4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8" indent="0">
              <a:buNone/>
              <a:defRPr sz="1600" b="1"/>
            </a:lvl4pPr>
            <a:lvl5pPr marL="1828146" indent="0">
              <a:buNone/>
              <a:defRPr sz="1600" b="1"/>
            </a:lvl5pPr>
            <a:lvl6pPr marL="2285181" indent="0">
              <a:buNone/>
              <a:defRPr sz="1600" b="1"/>
            </a:lvl6pPr>
            <a:lvl7pPr marL="2742220" indent="0">
              <a:buNone/>
              <a:defRPr sz="1600" b="1"/>
            </a:lvl7pPr>
            <a:lvl8pPr marL="3199254" indent="0">
              <a:buNone/>
              <a:defRPr sz="1600" b="1"/>
            </a:lvl8pPr>
            <a:lvl9pPr marL="365629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A5A57-0384-448F-9442-85ACA8934921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703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8EAC-57C1-49A2-AEAD-C5D8521417E3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9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551-6AE5-45AE-B49F-66AB38D5DA22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1108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A9E1A-E44C-46C3-922E-905D2E510C76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1841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4" indent="0">
              <a:buNone/>
              <a:defRPr sz="2400"/>
            </a:lvl3pPr>
            <a:lvl4pPr marL="1371108" indent="0">
              <a:buNone/>
              <a:defRPr sz="2000"/>
            </a:lvl4pPr>
            <a:lvl5pPr marL="1828146" indent="0">
              <a:buNone/>
              <a:defRPr sz="2000"/>
            </a:lvl5pPr>
            <a:lvl6pPr marL="2285181" indent="0">
              <a:buNone/>
              <a:defRPr sz="2000"/>
            </a:lvl6pPr>
            <a:lvl7pPr marL="2742220" indent="0">
              <a:buNone/>
              <a:defRPr sz="2000"/>
            </a:lvl7pPr>
            <a:lvl8pPr marL="3199254" indent="0">
              <a:buNone/>
              <a:defRPr sz="2000"/>
            </a:lvl8pPr>
            <a:lvl9pPr marL="3656292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5" indent="0">
              <a:buNone/>
              <a:defRPr sz="1400"/>
            </a:lvl2pPr>
            <a:lvl3pPr marL="914074" indent="0">
              <a:buNone/>
              <a:defRPr sz="1200"/>
            </a:lvl3pPr>
            <a:lvl4pPr marL="1371108" indent="0">
              <a:buNone/>
              <a:defRPr sz="1000"/>
            </a:lvl4pPr>
            <a:lvl5pPr marL="1828146" indent="0">
              <a:buNone/>
              <a:defRPr sz="1000"/>
            </a:lvl5pPr>
            <a:lvl6pPr marL="2285181" indent="0">
              <a:buNone/>
              <a:defRPr sz="1000"/>
            </a:lvl6pPr>
            <a:lvl7pPr marL="2742220" indent="0">
              <a:buNone/>
              <a:defRPr sz="1000"/>
            </a:lvl7pPr>
            <a:lvl8pPr marL="3199254" indent="0">
              <a:buNone/>
              <a:defRPr sz="1000"/>
            </a:lvl8pPr>
            <a:lvl9pPr marL="365629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51857-0207-410B-9EBB-5945A23E1EBD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1884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08" tIns="45702" rIns="91408" bIns="4570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08" tIns="45702" rIns="91408" bIns="45702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B312456F-9C8C-43D9-9AED-9C121AA5B852}" type="datetime1">
              <a:rPr lang="en-US" smtClean="0"/>
              <a:pPr/>
              <a:t>3/5/2020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56EA90B6-5A55-43A8-A4BB-0D4F95ECA9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53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804" r:id="rId12"/>
  </p:sldLayoutIdLst>
  <p:hf hdr="0" ftr="0" dt="0"/>
  <p:txStyles>
    <p:titleStyle>
      <a:lvl1pPr algn="l" defTabSz="91407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7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1pPr>
      <a:lvl2pPr marL="685554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2pPr>
      <a:lvl3pPr marL="114259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3pPr>
      <a:lvl4pPr marL="1599626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4pPr>
      <a:lvl5pPr marL="2056663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5pPr>
      <a:lvl6pPr marL="2513700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8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9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8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2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08" tIns="45702" rIns="91408" bIns="4570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08" tIns="45702" rIns="91408" bIns="45702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EA9FC418-1176-4038-AE11-91E1638A1E6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93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07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7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1pPr>
      <a:lvl2pPr marL="685554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2pPr>
      <a:lvl3pPr marL="114259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3pPr>
      <a:lvl4pPr marL="1599626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4pPr>
      <a:lvl5pPr marL="2056663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5pPr>
      <a:lvl6pPr marL="2513700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8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9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8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2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08" tIns="45702" rIns="91408" bIns="4570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08" tIns="45702" rIns="91408" bIns="45702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2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F8DE93AB-F590-4C64-96BE-A84681B5228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08" tIns="45702" rIns="91408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004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07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7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1pPr>
      <a:lvl2pPr marL="685554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2pPr>
      <a:lvl3pPr marL="114259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3pPr>
      <a:lvl4pPr marL="1599626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4pPr>
      <a:lvl5pPr marL="2056663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JhengHei" panose="020B0604030504040204" pitchFamily="34" charset="-120"/>
          <a:ea typeface="+mn-ea"/>
          <a:cs typeface="+mn-cs"/>
        </a:defRPr>
      </a:lvl5pPr>
      <a:lvl6pPr marL="2513700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8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2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9" indent="-228517" algn="l" defTabSz="91407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8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2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802" y="274326"/>
            <a:ext cx="5486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4802" y="1577346"/>
            <a:ext cx="5486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3"/>
            <a:ext cx="195072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403"/>
            <a:endParaRPr lang="ru-RU" sz="13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3"/>
            <a:ext cx="140208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403"/>
            <a:fld id="{3B27ED5B-F147-4D8A-8A63-2139A6830805}" type="datetime1">
              <a:rPr lang="en-US" sz="1300" smtClean="0">
                <a:solidFill>
                  <a:prstClr val="black">
                    <a:tint val="75000"/>
                  </a:prstClr>
                </a:solidFill>
              </a:rPr>
              <a:pPr defTabSz="674403"/>
              <a:t>3/5/2020</a:t>
            </a:fld>
            <a:endParaRPr lang="en-US" sz="13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3"/>
            <a:ext cx="140208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403"/>
            <a:fld id="{B6F15528-21DE-4FAA-801E-634DDDAF4B2B}" type="slidenum">
              <a:rPr lang="ru-RU" sz="1300" smtClean="0">
                <a:solidFill>
                  <a:prstClr val="black">
                    <a:tint val="75000"/>
                  </a:prstClr>
                </a:solidFill>
              </a:rPr>
              <a:pPr defTabSz="674403"/>
              <a:t>‹#›</a:t>
            </a:fld>
            <a:endParaRPr lang="ru-RU" sz="13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52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</p:sldLayoutIdLst>
  <p:hf hdr="0" ftr="0" dt="0"/>
  <p:txStyles>
    <p:titleStyle>
      <a:lvl1pPr>
        <a:defRPr>
          <a:latin typeface="Microsoft JhengHei" panose="020B0604030504040204" pitchFamily="34" charset="-120"/>
          <a:ea typeface="+mj-ea"/>
          <a:cs typeface="+mj-cs"/>
        </a:defRPr>
      </a:lvl1pPr>
    </p:titleStyle>
    <p:bodyStyle>
      <a:lvl1pPr marL="0">
        <a:defRPr>
          <a:latin typeface="Microsoft JhengHei" panose="020B0604030504040204" pitchFamily="34" charset="-120"/>
          <a:ea typeface="+mn-ea"/>
          <a:cs typeface="+mn-cs"/>
        </a:defRPr>
      </a:lvl1pPr>
      <a:lvl2pPr marL="337202">
        <a:defRPr>
          <a:latin typeface="+mn-lt"/>
          <a:ea typeface="+mn-ea"/>
          <a:cs typeface="+mn-cs"/>
        </a:defRPr>
      </a:lvl2pPr>
      <a:lvl3pPr marL="674403">
        <a:defRPr>
          <a:latin typeface="+mn-lt"/>
          <a:ea typeface="+mn-ea"/>
          <a:cs typeface="+mn-cs"/>
        </a:defRPr>
      </a:lvl3pPr>
      <a:lvl4pPr marL="1011603">
        <a:defRPr>
          <a:latin typeface="+mn-lt"/>
          <a:ea typeface="+mn-ea"/>
          <a:cs typeface="+mn-cs"/>
        </a:defRPr>
      </a:lvl4pPr>
      <a:lvl5pPr marL="1348805">
        <a:defRPr>
          <a:latin typeface="+mn-lt"/>
          <a:ea typeface="+mn-ea"/>
          <a:cs typeface="+mn-cs"/>
        </a:defRPr>
      </a:lvl5pPr>
      <a:lvl6pPr marL="1686005">
        <a:defRPr>
          <a:latin typeface="+mn-lt"/>
          <a:ea typeface="+mn-ea"/>
          <a:cs typeface="+mn-cs"/>
        </a:defRPr>
      </a:lvl6pPr>
      <a:lvl7pPr marL="2023207">
        <a:defRPr>
          <a:latin typeface="+mn-lt"/>
          <a:ea typeface="+mn-ea"/>
          <a:cs typeface="+mn-cs"/>
        </a:defRPr>
      </a:lvl7pPr>
      <a:lvl8pPr marL="2360410">
        <a:defRPr>
          <a:latin typeface="+mn-lt"/>
          <a:ea typeface="+mn-ea"/>
          <a:cs typeface="+mn-cs"/>
        </a:defRPr>
      </a:lvl8pPr>
      <a:lvl9pPr marL="269761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37202">
        <a:defRPr>
          <a:latin typeface="+mn-lt"/>
          <a:ea typeface="+mn-ea"/>
          <a:cs typeface="+mn-cs"/>
        </a:defRPr>
      </a:lvl2pPr>
      <a:lvl3pPr marL="674403">
        <a:defRPr>
          <a:latin typeface="+mn-lt"/>
          <a:ea typeface="+mn-ea"/>
          <a:cs typeface="+mn-cs"/>
        </a:defRPr>
      </a:lvl3pPr>
      <a:lvl4pPr marL="1011603">
        <a:defRPr>
          <a:latin typeface="+mn-lt"/>
          <a:ea typeface="+mn-ea"/>
          <a:cs typeface="+mn-cs"/>
        </a:defRPr>
      </a:lvl4pPr>
      <a:lvl5pPr marL="1348805">
        <a:defRPr>
          <a:latin typeface="+mn-lt"/>
          <a:ea typeface="+mn-ea"/>
          <a:cs typeface="+mn-cs"/>
        </a:defRPr>
      </a:lvl5pPr>
      <a:lvl6pPr marL="1686005">
        <a:defRPr>
          <a:latin typeface="+mn-lt"/>
          <a:ea typeface="+mn-ea"/>
          <a:cs typeface="+mn-cs"/>
        </a:defRPr>
      </a:lvl6pPr>
      <a:lvl7pPr marL="2023207">
        <a:defRPr>
          <a:latin typeface="+mn-lt"/>
          <a:ea typeface="+mn-ea"/>
          <a:cs typeface="+mn-cs"/>
        </a:defRPr>
      </a:lvl7pPr>
      <a:lvl8pPr marL="2360410">
        <a:defRPr>
          <a:latin typeface="+mn-lt"/>
          <a:ea typeface="+mn-ea"/>
          <a:cs typeface="+mn-cs"/>
        </a:defRPr>
      </a:lvl8pPr>
      <a:lvl9pPr marL="2697611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801" y="274321"/>
            <a:ext cx="5486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4801" y="1577341"/>
            <a:ext cx="5486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72640" y="6377941"/>
            <a:ext cx="195072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604"/>
            <a:endParaRPr lang="ru-RU" sz="13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4800" y="6377941"/>
            <a:ext cx="140208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604"/>
            <a:fld id="{F64990A4-7ABE-43CB-B063-D95C2F578037}" type="datetime1">
              <a:rPr lang="en-US" sz="1300" smtClean="0">
                <a:solidFill>
                  <a:prstClr val="black">
                    <a:tint val="75000"/>
                  </a:prstClr>
                </a:solidFill>
              </a:rPr>
              <a:pPr defTabSz="674604"/>
              <a:t>3/5/2020</a:t>
            </a:fld>
            <a:endParaRPr lang="en-US" sz="13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89120" y="6377941"/>
            <a:ext cx="1402080" cy="200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Microsoft JhengHei" panose="020B0604030504040204" pitchFamily="34" charset="-120"/>
              </a:defRPr>
            </a:lvl1pPr>
          </a:lstStyle>
          <a:p>
            <a:pPr defTabSz="674604"/>
            <a:fld id="{B6F15528-21DE-4FAA-801E-634DDDAF4B2B}" type="slidenum">
              <a:rPr lang="uk-UA" sz="1300" smtClean="0">
                <a:solidFill>
                  <a:prstClr val="black">
                    <a:tint val="75000"/>
                  </a:prstClr>
                </a:solidFill>
              </a:rPr>
              <a:pPr defTabSz="674604"/>
              <a:t>‹#›</a:t>
            </a:fld>
            <a:endParaRPr lang="uk-UA" sz="13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96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</p:sldLayoutIdLst>
  <p:hf hdr="0" ftr="0" dt="0"/>
  <p:txStyles>
    <p:titleStyle>
      <a:lvl1pPr>
        <a:defRPr>
          <a:latin typeface="Microsoft JhengHei" panose="020B0604030504040204" pitchFamily="34" charset="-120"/>
          <a:ea typeface="+mj-ea"/>
          <a:cs typeface="+mj-cs"/>
        </a:defRPr>
      </a:lvl1pPr>
    </p:titleStyle>
    <p:bodyStyle>
      <a:lvl1pPr marL="0">
        <a:defRPr>
          <a:latin typeface="Microsoft JhengHei" panose="020B0604030504040204" pitchFamily="34" charset="-120"/>
          <a:ea typeface="+mn-ea"/>
          <a:cs typeface="+mn-cs"/>
        </a:defRPr>
      </a:lvl1pPr>
      <a:lvl2pPr marL="337302">
        <a:defRPr>
          <a:latin typeface="+mn-lt"/>
          <a:ea typeface="+mn-ea"/>
          <a:cs typeface="+mn-cs"/>
        </a:defRPr>
      </a:lvl2pPr>
      <a:lvl3pPr marL="674604">
        <a:defRPr>
          <a:latin typeface="+mn-lt"/>
          <a:ea typeface="+mn-ea"/>
          <a:cs typeface="+mn-cs"/>
        </a:defRPr>
      </a:lvl3pPr>
      <a:lvl4pPr marL="1011906">
        <a:defRPr>
          <a:latin typeface="+mn-lt"/>
          <a:ea typeface="+mn-ea"/>
          <a:cs typeface="+mn-cs"/>
        </a:defRPr>
      </a:lvl4pPr>
      <a:lvl5pPr marL="1349208">
        <a:defRPr>
          <a:latin typeface="+mn-lt"/>
          <a:ea typeface="+mn-ea"/>
          <a:cs typeface="+mn-cs"/>
        </a:defRPr>
      </a:lvl5pPr>
      <a:lvl6pPr marL="1686510">
        <a:defRPr>
          <a:latin typeface="+mn-lt"/>
          <a:ea typeface="+mn-ea"/>
          <a:cs typeface="+mn-cs"/>
        </a:defRPr>
      </a:lvl6pPr>
      <a:lvl7pPr marL="2023812">
        <a:defRPr>
          <a:latin typeface="+mn-lt"/>
          <a:ea typeface="+mn-ea"/>
          <a:cs typeface="+mn-cs"/>
        </a:defRPr>
      </a:lvl7pPr>
      <a:lvl8pPr marL="2361114">
        <a:defRPr>
          <a:latin typeface="+mn-lt"/>
          <a:ea typeface="+mn-ea"/>
          <a:cs typeface="+mn-cs"/>
        </a:defRPr>
      </a:lvl8pPr>
      <a:lvl9pPr marL="269841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37302">
        <a:defRPr>
          <a:latin typeface="+mn-lt"/>
          <a:ea typeface="+mn-ea"/>
          <a:cs typeface="+mn-cs"/>
        </a:defRPr>
      </a:lvl2pPr>
      <a:lvl3pPr marL="674604">
        <a:defRPr>
          <a:latin typeface="+mn-lt"/>
          <a:ea typeface="+mn-ea"/>
          <a:cs typeface="+mn-cs"/>
        </a:defRPr>
      </a:lvl3pPr>
      <a:lvl4pPr marL="1011906">
        <a:defRPr>
          <a:latin typeface="+mn-lt"/>
          <a:ea typeface="+mn-ea"/>
          <a:cs typeface="+mn-cs"/>
        </a:defRPr>
      </a:lvl4pPr>
      <a:lvl5pPr marL="1349208">
        <a:defRPr>
          <a:latin typeface="+mn-lt"/>
          <a:ea typeface="+mn-ea"/>
          <a:cs typeface="+mn-cs"/>
        </a:defRPr>
      </a:lvl5pPr>
      <a:lvl6pPr marL="1686510">
        <a:defRPr>
          <a:latin typeface="+mn-lt"/>
          <a:ea typeface="+mn-ea"/>
          <a:cs typeface="+mn-cs"/>
        </a:defRPr>
      </a:lvl6pPr>
      <a:lvl7pPr marL="2023812">
        <a:defRPr>
          <a:latin typeface="+mn-lt"/>
          <a:ea typeface="+mn-ea"/>
          <a:cs typeface="+mn-cs"/>
        </a:defRPr>
      </a:lvl7pPr>
      <a:lvl8pPr marL="2361114">
        <a:defRPr>
          <a:latin typeface="+mn-lt"/>
          <a:ea typeface="+mn-ea"/>
          <a:cs typeface="+mn-cs"/>
        </a:defRPr>
      </a:lvl8pPr>
      <a:lvl9pPr marL="269841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chart" Target="../charts/chart3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18" Type="http://schemas.openxmlformats.org/officeDocument/2006/relationships/diagramLayout" Target="../diagrams/layout12.xml"/><Relationship Id="rId3" Type="http://schemas.openxmlformats.org/officeDocument/2006/relationships/diagramLayout" Target="../diagrams/layout9.xml"/><Relationship Id="rId21" Type="http://schemas.microsoft.com/office/2007/relationships/diagramDrawing" Target="../diagrams/drawing12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17" Type="http://schemas.openxmlformats.org/officeDocument/2006/relationships/diagramData" Target="../diagrams/data12.xml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20" Type="http://schemas.openxmlformats.org/officeDocument/2006/relationships/diagramColors" Target="../diagrams/colors12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19" Type="http://schemas.openxmlformats.org/officeDocument/2006/relationships/diagramQuickStyle" Target="../diagrams/quickStyle12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8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5717" y="4077928"/>
            <a:ext cx="9700567" cy="1384988"/>
          </a:xfrm>
          <a:prstGeom prst="rect">
            <a:avLst/>
          </a:prstGeom>
          <a:noFill/>
        </p:spPr>
        <p:txBody>
          <a:bodyPr wrap="square" lIns="91435" tIns="45717" rIns="91435" bIns="45717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  <a:ea typeface="Microsoft JhengHei" panose="020B0604030504040204" pitchFamily="34" charset="-120"/>
              </a:rPr>
              <a:t>О направлениях реализации</a:t>
            </a:r>
            <a:br>
              <a:rPr lang="ru-RU" sz="2800" b="1" dirty="0" smtClean="0">
                <a:latin typeface="+mj-lt"/>
                <a:ea typeface="Microsoft JhengHei" panose="020B0604030504040204" pitchFamily="34" charset="-120"/>
              </a:rPr>
            </a:br>
            <a:r>
              <a:rPr lang="ru-RU" sz="2800" b="1" dirty="0" smtClean="0">
                <a:latin typeface="+mj-lt"/>
                <a:ea typeface="Microsoft JhengHei" panose="020B0604030504040204" pitchFamily="34" charset="-120"/>
              </a:rPr>
              <a:t>государственной программы Российской Федерации «Комплексное развитие сельских территорий»</a:t>
            </a:r>
            <a:endParaRPr lang="ru-RU" sz="2800" b="1" dirty="0">
              <a:latin typeface="+mj-lt"/>
              <a:ea typeface="Microsoft JhengHei" panose="020B0604030504040204" pitchFamily="34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1150" y="6363851"/>
            <a:ext cx="5180152" cy="292382"/>
          </a:xfrm>
          <a:prstGeom prst="rect">
            <a:avLst/>
          </a:prstGeom>
          <a:noFill/>
        </p:spPr>
        <p:txBody>
          <a:bodyPr wrap="square" lIns="91435" tIns="45717" rIns="91435" bIns="45717" rtlCol="0">
            <a:spAutoFit/>
          </a:bodyPr>
          <a:lstStyle/>
          <a:p>
            <a:r>
              <a:rPr lang="ru-RU" sz="1300" dirty="0" smtClean="0">
                <a:latin typeface="+mj-lt"/>
              </a:rPr>
              <a:t>19 февраля 2020 года</a:t>
            </a:r>
            <a:endParaRPr lang="ru-RU" sz="1300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45717" y="320511"/>
            <a:ext cx="9700568" cy="3646053"/>
          </a:xfrm>
          <a:prstGeom prst="rect">
            <a:avLst/>
          </a:prstGeom>
          <a:blipFill dpi="0" rotWithShape="1">
            <a:blip r:embed="rId3" cstate="print">
              <a:alphaModFix amt="4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sz="1200" dirty="0">
              <a:latin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59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0200" y="4805167"/>
            <a:ext cx="2555084" cy="1916313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92827" y="8318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ea typeface="Microsoft JhengHei" panose="020B0604030504040204" pitchFamily="34" charset="-120"/>
              </a:rPr>
              <a:t>ЛЬГОТНЫЙ ПОТРЕБИТЕЛЬСКИЙ </a:t>
            </a:r>
            <a:r>
              <a:rPr lang="ru-RU" sz="2800" b="1" dirty="0" smtClean="0">
                <a:ea typeface="Microsoft JhengHei" panose="020B0604030504040204" pitchFamily="34" charset="-120"/>
              </a:rPr>
              <a:t>КРЕДИТ (механизм № 2) </a:t>
            </a:r>
            <a:endParaRPr lang="ru-RU" sz="2800" b="1" dirty="0">
              <a:ea typeface="Microsoft JhengHei" panose="020B0604030504040204" pitchFamily="34" charset="-12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33425" y="1028700"/>
            <a:ext cx="10858500" cy="569278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Получение льготного потребительского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кредита (займа), на повышение уровня благоустройств домовладений, гражданам Российской Федерации, проживающим на сельских территориях (сельских агломерациях), (за исключением внутригородских муниципальных образований </a:t>
            </a:r>
            <a:br>
              <a:rPr lang="ru-RU" sz="3800" dirty="0">
                <a:latin typeface="+mj-lt"/>
                <a:ea typeface="Microsoft JhengHei" panose="020B0604030504040204" pitchFamily="34" charset="-120"/>
              </a:rPr>
            </a:b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гг. Москвы и Санкт-Петербурга, а также муниципальных образований и городских округов Московской области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Обязательным условием получения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 льготного ипотечного кредита (займа) является постоянное проживание  на сельских территориях (сельских агломерациях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)</a:t>
            </a:r>
            <a:endParaRPr lang="ru-RU" sz="3800" b="1" dirty="0" smtClean="0">
              <a:latin typeface="+mj-lt"/>
              <a:ea typeface="Microsoft JhengHei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r>
              <a:rPr lang="ru-RU" sz="3800" b="1" dirty="0" smtClean="0">
                <a:latin typeface="+mj-lt"/>
                <a:ea typeface="Microsoft JhengHei" panose="020B0604030504040204" pitchFamily="34" charset="-120"/>
              </a:rPr>
              <a:t>Льготный </a:t>
            </a: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потребительский кредит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, предусматривает предоставление, 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начиная с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2020 года, кредитов гражданам Российской Федерации на 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приобретение либо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строительство жилья на сельских территориях по ставке от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1 %</a:t>
            </a: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5 %</a:t>
            </a: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годовых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.</a:t>
            </a:r>
            <a:endParaRPr lang="ru-RU" sz="3800" dirty="0">
              <a:latin typeface="+mj-lt"/>
              <a:ea typeface="Microsoft JhengHei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Предполагаемый эффект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– более 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400 тыс</a:t>
            </a:r>
            <a:r>
              <a:rPr lang="ru-RU" sz="3800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.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семей смогут  повысить уровень благоустройства своих  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домовладений </a:t>
            </a:r>
            <a:r>
              <a:rPr lang="ru-RU" sz="4300" i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(по первоначальному паспорту Госпрограммы)</a:t>
            </a:r>
          </a:p>
          <a:p>
            <a:pPr algn="just">
              <a:lnSpc>
                <a:spcPct val="120000"/>
              </a:lnSpc>
            </a:pP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Предельная величина кредита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по каждой кредитной сделке установлена на следующем уровне: </a:t>
            </a:r>
          </a:p>
          <a:p>
            <a:pPr marL="359871" indent="0" algn="just">
              <a:lnSpc>
                <a:spcPct val="120000"/>
              </a:lnSpc>
              <a:buNone/>
            </a:pP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250 тыс.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рублей (включительно) – по кредитам, предоставляемым гражданам субъектов Российской Федерации, за исключением субъектов Российской Федерации Дальневосточного федерального округа и Ленинградской </a:t>
            </a:r>
            <a:r>
              <a:rPr lang="ru-RU" sz="3800" dirty="0" smtClean="0">
                <a:latin typeface="+mj-lt"/>
                <a:ea typeface="Microsoft JhengHei" panose="020B0604030504040204" pitchFamily="34" charset="-120"/>
              </a:rPr>
              <a:t>области</a:t>
            </a:r>
            <a:endParaRPr lang="ru-RU" sz="3800" dirty="0">
              <a:latin typeface="+mj-lt"/>
              <a:ea typeface="Microsoft JhengHei" panose="020B0604030504040204" pitchFamily="34" charset="-120"/>
            </a:endParaRPr>
          </a:p>
          <a:p>
            <a:pPr marL="359871" indent="0" algn="just">
              <a:lnSpc>
                <a:spcPct val="120000"/>
              </a:lnSpc>
              <a:buNone/>
            </a:pP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300 тыс.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рублей (включительно) – по кредитам, предоставляемым гражданам субъектов Российской Федерации Дальневосточного федерального округа и Ленинградской области </a:t>
            </a:r>
          </a:p>
          <a:p>
            <a:pPr algn="just">
              <a:lnSpc>
                <a:spcPct val="120000"/>
              </a:lnSpc>
            </a:pPr>
            <a:r>
              <a:rPr lang="ru-RU" sz="3800" b="1" dirty="0">
                <a:latin typeface="+mj-lt"/>
                <a:ea typeface="Microsoft JhengHei" panose="020B0604030504040204" pitchFamily="34" charset="-120"/>
              </a:rPr>
              <a:t>Срок кредитования 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3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5</a:t>
            </a:r>
            <a:r>
              <a:rPr lang="ru-RU" sz="3800" dirty="0">
                <a:latin typeface="+mj-lt"/>
                <a:ea typeface="Microsoft JhengHei" panose="020B0604030504040204" pitchFamily="34" charset="-120"/>
              </a:rPr>
              <a:t> лет</a:t>
            </a:r>
          </a:p>
          <a:p>
            <a:pPr algn="just"/>
            <a:endParaRPr lang="ru-RU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ru-RU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19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62776282"/>
              </p:ext>
            </p:extLst>
          </p:nvPr>
        </p:nvGraphicFramePr>
        <p:xfrm>
          <a:off x="838200" y="593725"/>
          <a:ext cx="10515600" cy="5583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8891" y="4321908"/>
            <a:ext cx="1438032" cy="13481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j-lt"/>
              </a:rPr>
              <a:t>Социальный </a:t>
            </a:r>
            <a:r>
              <a:rPr lang="ru-RU" dirty="0" err="1" smtClean="0">
                <a:solidFill>
                  <a:schemeClr val="tx1"/>
                </a:solidFill>
                <a:latin typeface="+mj-lt"/>
              </a:rPr>
              <a:t>найм</a:t>
            </a:r>
            <a:endParaRPr lang="ru-RU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8891" y="2731477"/>
            <a:ext cx="1438032" cy="13481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j-lt"/>
              </a:rPr>
              <a:t>Социальные выплаты</a:t>
            </a:r>
            <a:endParaRPr lang="ru-RU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6505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Социальные выплаты и социальный </a:t>
            </a:r>
            <a:r>
              <a:rPr lang="ru-RU" sz="2800" b="1" dirty="0" err="1" smtClean="0"/>
              <a:t>найм</a:t>
            </a:r>
            <a:r>
              <a:rPr lang="ru-RU" sz="2800" b="1" dirty="0" smtClean="0"/>
              <a:t> (механизмы №№ 3, 4)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18862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4"/>
          <p:cNvSpPr txBox="1">
            <a:spLocks/>
          </p:cNvSpPr>
          <p:nvPr/>
        </p:nvSpPr>
        <p:spPr>
          <a:xfrm rot="10800000" flipV="1">
            <a:off x="133350" y="14514"/>
            <a:ext cx="11934824" cy="1123176"/>
          </a:xfrm>
          <a:prstGeom prst="rect">
            <a:avLst/>
          </a:prstGeom>
        </p:spPr>
        <p:txBody>
          <a:bodyPr vert="horz" wrap="square" lIns="0" tIns="0" rIns="53101" bIns="0" rtlCol="0">
            <a:noAutofit/>
          </a:bodyPr>
          <a:lstStyle/>
          <a:p>
            <a:pPr marL="9369" algn="just" defTabSz="674362">
              <a:spcBef>
                <a:spcPts val="74"/>
              </a:spcBef>
            </a:pPr>
            <a:endParaRPr lang="ru-RU" sz="25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369" defTabSz="674362">
              <a:spcBef>
                <a:spcPts val="74"/>
              </a:spcBef>
            </a:pPr>
            <a:r>
              <a:rPr lang="ru-RU" sz="25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Реализация регионами проектов по обустройству объектами инженерной инфраструктуры и благоустройству площадок под компактную жилищную застройку (механизм № 5)</a:t>
            </a:r>
          </a:p>
        </p:txBody>
      </p:sp>
      <p:sp>
        <p:nvSpPr>
          <p:cNvPr id="65" name="object 172"/>
          <p:cNvSpPr txBox="1"/>
          <p:nvPr/>
        </p:nvSpPr>
        <p:spPr>
          <a:xfrm>
            <a:off x="807721" y="5475756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69" defTabSz="674362">
              <a:spcBef>
                <a:spcPts val="37"/>
              </a:spcBef>
            </a:pPr>
            <a:r>
              <a:rPr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9" name="object 14"/>
          <p:cNvSpPr txBox="1"/>
          <p:nvPr/>
        </p:nvSpPr>
        <p:spPr>
          <a:xfrm rot="10800000" flipV="1">
            <a:off x="690909" y="2059374"/>
            <a:ext cx="4735495" cy="286459"/>
          </a:xfrm>
          <a:prstGeom prst="rect">
            <a:avLst/>
          </a:prstGeom>
        </p:spPr>
        <p:txBody>
          <a:bodyPr vert="horz" wrap="square" lIns="0" tIns="9369" rIns="0" bIns="0" rtlCol="0">
            <a:spAutoFit/>
          </a:bodyPr>
          <a:lstStyle/>
          <a:p>
            <a:pPr marL="9369" algn="ctr" defTabSz="674362">
              <a:spcBef>
                <a:spcPts val="74"/>
              </a:spcBef>
            </a:pP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МЕРОПРИЯТИЯ</a:t>
            </a:r>
            <a:endParaRPr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16275" y="2607704"/>
            <a:ext cx="5280458" cy="1730088"/>
          </a:xfrm>
          <a:prstGeom prst="rect">
            <a:avLst/>
          </a:prstGeom>
        </p:spPr>
        <p:txBody>
          <a:bodyPr wrap="square" lIns="67436" tIns="33718" rIns="67436" bIns="33718">
            <a:spAutoFit/>
          </a:bodyPr>
          <a:lstStyle/>
          <a:p>
            <a:pPr marL="285733" indent="-285733" defTabSz="674362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строительство объектов инженерной инфраструктуры;</a:t>
            </a:r>
          </a:p>
          <a:p>
            <a:pPr marL="285733" indent="-285733" defTabSz="674362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организацию уличного </a:t>
            </a: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освещения,</a:t>
            </a:r>
          </a:p>
          <a:p>
            <a:pPr marL="285733" indent="-285733" defTabSz="674362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строительство </a:t>
            </a: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улично-дорожной </a:t>
            </a: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сети</a:t>
            </a:r>
          </a:p>
          <a:p>
            <a:pPr marL="285733" indent="-285733" defTabSz="674362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благоустройство </a:t>
            </a: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территории (в том числе озеленение</a:t>
            </a: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)</a:t>
            </a:r>
            <a:endParaRPr lang="ru-RU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13" name="object 14"/>
          <p:cNvSpPr txBox="1"/>
          <p:nvPr/>
        </p:nvSpPr>
        <p:spPr>
          <a:xfrm rot="10800000" flipV="1">
            <a:off x="6616275" y="1946935"/>
            <a:ext cx="4299446" cy="286459"/>
          </a:xfrm>
          <a:prstGeom prst="rect">
            <a:avLst/>
          </a:prstGeom>
        </p:spPr>
        <p:txBody>
          <a:bodyPr vert="horz" wrap="square" lIns="0" tIns="9369" rIns="0" bIns="0" rtlCol="0">
            <a:spAutoFit/>
          </a:bodyPr>
          <a:lstStyle/>
          <a:p>
            <a:pPr marL="9369" algn="ctr" defTabSz="674362">
              <a:spcBef>
                <a:spcPts val="74"/>
              </a:spcBef>
            </a:pP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ПРЕДУСМАТРИВАЕТ</a:t>
            </a:r>
            <a:endParaRPr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384" y="2734705"/>
            <a:ext cx="5405018" cy="1453089"/>
          </a:xfrm>
          <a:prstGeom prst="rect">
            <a:avLst/>
          </a:prstGeom>
        </p:spPr>
        <p:txBody>
          <a:bodyPr wrap="square" lIns="67436" tIns="33718" rIns="67436" bIns="33718">
            <a:spAutoFit/>
          </a:bodyPr>
          <a:lstStyle/>
          <a:p>
            <a:pPr algn="just" defTabSz="674362">
              <a:buClr>
                <a:srgbClr val="00B050"/>
              </a:buClr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обустройство инженерной инфраструктурой и благоустройство не менее </a:t>
            </a:r>
            <a:r>
              <a:rPr lang="ru-RU" b="1" dirty="0" smtClean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1 317</a:t>
            </a: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площадок, расположенных на сельских территориях, под компактную жилищную </a:t>
            </a: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застройку к окончанию </a:t>
            </a:r>
            <a:b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2025 года</a:t>
            </a:r>
            <a:endParaRPr lang="ru-RU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>
          <a:xfrm>
            <a:off x="9914041" y="6442189"/>
            <a:ext cx="1402080" cy="184666"/>
          </a:xfrm>
        </p:spPr>
        <p:txBody>
          <a:bodyPr/>
          <a:lstStyle/>
          <a:p>
            <a:fld id="{B6F15528-21DE-4FAA-801E-634DDDAF4B2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09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0250"/>
          </a:xfrm>
        </p:spPr>
        <p:txBody>
          <a:bodyPr>
            <a:normAutofit/>
          </a:bodyPr>
          <a:lstStyle/>
          <a:p>
            <a:pPr lvl="2" algn="ctr"/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НАПРАВЛЕНИЕ 2</a:t>
            </a:r>
            <a:b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32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«Развитие рынка труда (кадрового потенциала)</a:t>
            </a:r>
            <a:br>
              <a:rPr lang="ru-RU" sz="32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32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на сельских территориях»</a:t>
            </a:r>
            <a:endParaRPr lang="ru-RU" sz="3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AA32DDC-735D-41C5-A8B5-943470C440A8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13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194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979" y="286643"/>
            <a:ext cx="11414589" cy="770849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СТРУКТУРА ВП «СОДЕЙСТВИЕ ЗАНЯТОСТИ СЕЛЬСКОГО НАСЕЛЕНИЯ»</a:t>
            </a:r>
            <a:endParaRPr lang="ru-RU" sz="28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69266884"/>
              </p:ext>
            </p:extLst>
          </p:nvPr>
        </p:nvGraphicFramePr>
        <p:xfrm>
          <a:off x="724822" y="446867"/>
          <a:ext cx="10952746" cy="4347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804" y="3121821"/>
            <a:ext cx="870626" cy="692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4041" y="3239977"/>
            <a:ext cx="751291" cy="597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62616" y="3162057"/>
            <a:ext cx="820057" cy="65247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593125" y="4477017"/>
            <a:ext cx="10899960" cy="77872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6117" y="454321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Возмещение затрат по заключённым с работниками ученическим договорам</a:t>
            </a:r>
          </a:p>
          <a:p>
            <a:endParaRPr lang="ru-RU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  <a:p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Возмещение затрат на прохождение производственной практики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51590" y="44508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30%</a:t>
            </a:r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- Федеральный </a:t>
            </a:r>
            <a:b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и региональный бюджеты </a:t>
            </a:r>
            <a:b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(на основании текущего уровня </a:t>
            </a:r>
            <a:r>
              <a:rPr lang="ru-RU" sz="1200" dirty="0" err="1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софинансирования</a:t>
            </a:r>
            <a:r>
              <a:rPr lang="ru-RU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)</a:t>
            </a:r>
            <a:endParaRPr lang="ru-RU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6211" y="4562269"/>
            <a:ext cx="750896" cy="597451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93125" y="5431143"/>
            <a:ext cx="10899960" cy="77872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4822" y="565911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Льготное кредитование </a:t>
            </a:r>
            <a:r>
              <a:rPr lang="ru-RU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развития инфраструктуры</a:t>
            </a:r>
            <a:endParaRPr lang="ru-RU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51590" y="5578888"/>
            <a:ext cx="5252643" cy="252789"/>
          </a:xfrm>
          <a:prstGeom prst="rect">
            <a:avLst/>
          </a:prstGeom>
          <a:noFill/>
        </p:spPr>
        <p:txBody>
          <a:bodyPr wrap="square" lIns="67464" tIns="33732" rIns="67464" bIns="33732" rtlCol="0">
            <a:spAutoFit/>
          </a:bodyPr>
          <a:lstStyle/>
          <a:p>
            <a:r>
              <a:rPr lang="ru-RU" sz="1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Ключевая ставка ЦБ</a:t>
            </a:r>
            <a:r>
              <a:rPr lang="ru-RU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- </a:t>
            </a:r>
            <a:r>
              <a: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Федеральный </a:t>
            </a:r>
            <a:r>
              <a:rPr lang="ru-RU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бюджет </a:t>
            </a:r>
            <a:endParaRPr lang="ru-RU" sz="1200" dirty="0" smtClean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1742" y="5498889"/>
            <a:ext cx="750896" cy="59745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7DD286D-6243-4599-8519-C339EAECF994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14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82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425" y="296638"/>
            <a:ext cx="11426367" cy="1106327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ВОЗМЕЩЕНИЕ ЗАТРАТ ПО ЗАКЛЮЧЁННЫМ С РАБОТНИКАМИ УЧЕНИЧЕСКИМ ДОГОВОРАМ </a:t>
            </a:r>
            <a:r>
              <a:rPr lang="ru-RU" sz="28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И НА ПРОХОЖДЕНИЕ ПРОИЗВОДСТВЕННОЙ ПРАКТИКИ</a:t>
            </a:r>
            <a:endParaRPr lang="ru-RU" sz="2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07179" y="2133600"/>
            <a:ext cx="5182014" cy="441583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Возмещение </a:t>
            </a:r>
            <a:r>
              <a:rPr lang="ru-RU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индивидуальным </a:t>
            </a: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предпринимателям и </a:t>
            </a:r>
            <a:r>
              <a:rPr lang="ru-RU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организациям, </a:t>
            </a: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являющимися сельскохозяйственными товаропроизводителями, осуществляющих свою деятельность на сельских территориях, </a:t>
            </a:r>
            <a:r>
              <a:rPr lang="ru-RU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до </a:t>
            </a:r>
            <a:r>
              <a:rPr lang="ru-RU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30%</a:t>
            </a: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 фактически понесенных затрат по заключенным с работником ученическим договорам, проходящими обучение </a:t>
            </a:r>
            <a:b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в федеральных государственных образовательных организациях высшего образования, </a:t>
            </a:r>
            <a:r>
              <a:rPr lang="ru-RU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подведомственных Министерству сельского хозяйства Российской Федерации</a:t>
            </a: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 (общий срок предоставления государственной поддержки в отношении каждого работника устанавливается </a:t>
            </a:r>
            <a:b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на срок </a:t>
            </a:r>
            <a:r>
              <a:rPr lang="ru-RU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не более </a:t>
            </a:r>
            <a:r>
              <a:rPr lang="ru-RU" sz="2100" b="1" dirty="0">
                <a:solidFill>
                  <a:srgbClr val="00B050"/>
                </a:solidFill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60</a:t>
            </a:r>
            <a:r>
              <a:rPr lang="ru-RU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 месяцев</a:t>
            </a:r>
            <a:r>
              <a:rPr lang="ru-RU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9708" y="1883699"/>
            <a:ext cx="5783753" cy="466573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42291" y="6410935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1EA699A-932D-4E01-BD59-D9FA73B10A30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15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8023" y="1883699"/>
            <a:ext cx="5849833" cy="4665736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574783" y="2209800"/>
            <a:ext cx="5292128" cy="38171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>
              <a:defRPr>
                <a:latin typeface="Microsoft JhengHei" panose="020B0604030504040204" pitchFamily="34" charset="-120"/>
                <a:ea typeface="+mn-ea"/>
                <a:cs typeface="+mn-cs"/>
              </a:defRPr>
            </a:lvl1pPr>
            <a:lvl2pPr marL="337302">
              <a:defRPr>
                <a:latin typeface="+mn-lt"/>
                <a:ea typeface="+mn-ea"/>
                <a:cs typeface="+mn-cs"/>
              </a:defRPr>
            </a:lvl2pPr>
            <a:lvl3pPr marL="674604">
              <a:defRPr>
                <a:latin typeface="+mn-lt"/>
                <a:ea typeface="+mn-ea"/>
                <a:cs typeface="+mn-cs"/>
              </a:defRPr>
            </a:lvl3pPr>
            <a:lvl4pPr marL="1011906">
              <a:defRPr>
                <a:latin typeface="+mn-lt"/>
                <a:ea typeface="+mn-ea"/>
                <a:cs typeface="+mn-cs"/>
              </a:defRPr>
            </a:lvl4pPr>
            <a:lvl5pPr marL="1349208">
              <a:defRPr>
                <a:latin typeface="+mn-lt"/>
                <a:ea typeface="+mn-ea"/>
                <a:cs typeface="+mn-cs"/>
              </a:defRPr>
            </a:lvl5pPr>
            <a:lvl6pPr marL="1686510">
              <a:defRPr>
                <a:latin typeface="+mn-lt"/>
                <a:ea typeface="+mn-ea"/>
                <a:cs typeface="+mn-cs"/>
              </a:defRPr>
            </a:lvl6pPr>
            <a:lvl7pPr marL="2023812">
              <a:defRPr>
                <a:latin typeface="+mn-lt"/>
                <a:ea typeface="+mn-ea"/>
                <a:cs typeface="+mn-cs"/>
              </a:defRPr>
            </a:lvl7pPr>
            <a:lvl8pPr marL="2361114">
              <a:defRPr>
                <a:latin typeface="+mn-lt"/>
                <a:ea typeface="+mn-ea"/>
                <a:cs typeface="+mn-cs"/>
              </a:defRPr>
            </a:lvl8pPr>
            <a:lvl9pPr marL="2698416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ru-RU" sz="1900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Возмещение осуществляется индивидуальным предпринимателям и организациям независимо от их организационно-правовой формы, являющимися сельскохозяйственными товаропроизводителями, осуществляющих свою деятельность на сельских территориях, </a:t>
            </a:r>
            <a:r>
              <a:rPr lang="ru-RU" sz="1900" b="1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 30%</a:t>
            </a:r>
            <a:r>
              <a:rPr lang="ru-RU" sz="1900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фактически понесенных затрат, связанных с оплатой труда и проживанием студентов, обучающихся в федеральных государственных образовательных организациях высшего образования, </a:t>
            </a:r>
            <a:r>
              <a:rPr lang="ru-RU" sz="1900" b="1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подведомственных Министерству сельского хозяйства Российской Федерации</a:t>
            </a:r>
            <a:r>
              <a:rPr lang="ru-RU" sz="1900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привлеченных для прохождения производственной практики</a:t>
            </a:r>
            <a:endParaRPr lang="ru-RU" sz="1900" kern="0" dirty="0">
              <a:solidFill>
                <a:sysClr val="windowText" lastClr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9572379"/>
              </p:ext>
            </p:extLst>
          </p:nvPr>
        </p:nvGraphicFramePr>
        <p:xfrm>
          <a:off x="139708" y="1452390"/>
          <a:ext cx="1174749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5792"/>
                <a:gridCol w="257175"/>
                <a:gridCol w="57245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УЧЕНИЧЕСКИЕ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ДОГОВОРА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ПРОИЗВОДСТВЕННЫЕ ПРАКТИКИ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46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1094" y="462411"/>
            <a:ext cx="10515600" cy="1139179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Льготное кредитование на </a:t>
            </a:r>
            <a:r>
              <a:rPr lang="ru-RU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развитие инженерной / транспортной инфраструктуры / строительства жилых зданий (постановление Правительства Российской Федерации от 24 декабря 2019 г. № 1804)</a:t>
            </a:r>
            <a:endParaRPr lang="ru-R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72750" y="1958312"/>
            <a:ext cx="4664831" cy="372265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Льготные кредиты предоставляются предпринимателям и организациям </a:t>
            </a:r>
            <a:b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на цели финансирования создания объектов капитального строительства инженерной инфраструктуры (внешние инженерные сети), а также расходов, связанных с их подключением, расходов по строительству и реконструкции автомобильных дорог общего пользования с твердым покрытием </a:t>
            </a:r>
            <a:b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(за исключением внутриплощадочных дорог), </a:t>
            </a:r>
            <a:r>
              <a:rPr lang="ru-RU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жилищного фонда по </a:t>
            </a:r>
            <a:r>
              <a:rPr lang="ru-RU" sz="2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льготной ставке - </a:t>
            </a:r>
            <a:r>
              <a:rPr lang="ru-RU" sz="20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до </a:t>
            </a:r>
            <a:r>
              <a:rPr lang="ru-RU" sz="2000" b="1" dirty="0" smtClean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5 </a:t>
            </a:r>
            <a:r>
              <a:rPr lang="ru-RU" sz="20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%</a:t>
            </a:r>
            <a:r>
              <a:rPr lang="ru-RU" sz="2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годовых</a:t>
            </a:r>
            <a:endParaRPr lang="ru-RU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  <a:p>
            <a:endParaRPr lang="ru-RU" sz="20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70321" y="1958312"/>
            <a:ext cx="4563936" cy="3511759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lIns="67464" tIns="33732" rIns="67464" bIns="33732" rtlCol="0">
            <a:spAutoFit/>
          </a:bodyPr>
          <a:lstStyle/>
          <a:p>
            <a:pPr algn="ctr"/>
            <a:r>
              <a:rPr lang="ru-RU" sz="27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Важно заметить:</a:t>
            </a:r>
          </a:p>
          <a:p>
            <a:r>
              <a:rPr lang="ru-RU" sz="21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Обязательство заемщика (ИП или организации) по созданию рабочих мест (так, например, 1 рабочее место позволит взять кредит в объеме до 5 млн рублей) при этом создание 30 рабочих мест </a:t>
            </a:r>
            <a:r>
              <a:rPr lang="mr-IN" sz="21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–</a:t>
            </a:r>
            <a:r>
              <a:rPr lang="ru-RU" sz="21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в объеме от 200 млн рублей</a:t>
            </a:r>
            <a:endParaRPr lang="ru-RU" sz="2100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006252" y="3568830"/>
            <a:ext cx="925286" cy="614946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442" y="1601589"/>
            <a:ext cx="5343448" cy="5033459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64" tIns="33732" rIns="67464" bIns="33732" rtlCol="0" anchor="ctr"/>
          <a:lstStyle/>
          <a:p>
            <a:pPr algn="ctr"/>
            <a:endParaRPr lang="ru-RU" sz="1600" dirty="0">
              <a:latin typeface="Microsoft JhengHei" panose="020B0604030504040204" pitchFamily="34" charset="-12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0888" y="2130954"/>
            <a:ext cx="1596017" cy="12698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E1837F0-6229-4BFB-A1BD-9D2EFF2F3BF0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16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1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0250"/>
          </a:xfrm>
        </p:spPr>
        <p:txBody>
          <a:bodyPr>
            <a:normAutofit/>
          </a:bodyPr>
          <a:lstStyle/>
          <a:p>
            <a:pPr lvl="2" algn="ctr"/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НАПРАВЛЕНИЕ 3</a:t>
            </a:r>
            <a:b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32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«СОЗДАНИЕ И РАЗВИТИЕ ИНФРАСТРУКТУРЫ НА СЕЛЬСКИХ ТЕРРИТОРИЯХ»</a:t>
            </a:r>
            <a:endParaRPr lang="ru-RU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CF2FA77-B309-41D9-A011-9856971ACEDF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17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18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523219" y="6377941"/>
            <a:ext cx="1402080" cy="276999"/>
          </a:xfrm>
        </p:spPr>
        <p:txBody>
          <a:bodyPr/>
          <a:lstStyle/>
          <a:p>
            <a:pPr algn="ctr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algn="ctr"/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5193197"/>
              </p:ext>
            </p:extLst>
          </p:nvPr>
        </p:nvGraphicFramePr>
        <p:xfrm>
          <a:off x="733422" y="719665"/>
          <a:ext cx="10610852" cy="4823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2713"/>
                <a:gridCol w="2652713"/>
                <a:gridCol w="2652713"/>
                <a:gridCol w="2652713"/>
              </a:tblGrid>
              <a:tr h="1736598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Структура направления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(подпрограммы) «Создание и развитие инфраструктуры на сельских территориях»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8728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ВП «Благоустройство сельских территорий»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ВП «Развитие инженерной инфраструктуры на сельских территориях»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ВП «Развитие транспортной инфраструктуры</a:t>
                      </a:r>
                      <a:r>
                        <a:rPr lang="ru-RU" baseline="0" dirty="0" smtClean="0"/>
                        <a:t> на сельских территориях»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ВЦП</a:t>
                      </a:r>
                      <a:r>
                        <a:rPr lang="ru-RU" baseline="0" dirty="0" smtClean="0"/>
                        <a:t> «Современный облик сельских территорий»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Прямая соединительная линия 3"/>
          <p:cNvSpPr/>
          <p:nvPr/>
        </p:nvSpPr>
        <p:spPr>
          <a:xfrm>
            <a:off x="2044163" y="1511627"/>
            <a:ext cx="3874574" cy="67244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874574" y="0"/>
                </a:moveTo>
                <a:lnTo>
                  <a:pt x="3874574" y="336223"/>
                </a:lnTo>
                <a:lnTo>
                  <a:pt x="0" y="336223"/>
                </a:lnTo>
                <a:lnTo>
                  <a:pt x="0" y="672446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рямая соединительная линия 3"/>
          <p:cNvSpPr/>
          <p:nvPr/>
        </p:nvSpPr>
        <p:spPr>
          <a:xfrm>
            <a:off x="6358988" y="1511627"/>
            <a:ext cx="3874574" cy="67244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6223"/>
                </a:lnTo>
                <a:lnTo>
                  <a:pt x="3874574" y="336223"/>
                </a:lnTo>
                <a:lnTo>
                  <a:pt x="3874574" y="672446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ая соединительная линия 3"/>
          <p:cNvSpPr/>
          <p:nvPr/>
        </p:nvSpPr>
        <p:spPr>
          <a:xfrm>
            <a:off x="4619625" y="1847850"/>
            <a:ext cx="93345" cy="3362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672446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ая соединительная линия 3"/>
          <p:cNvSpPr/>
          <p:nvPr/>
        </p:nvSpPr>
        <p:spPr>
          <a:xfrm>
            <a:off x="7562850" y="1847849"/>
            <a:ext cx="93345" cy="3362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672446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1239389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133" y="252740"/>
            <a:ext cx="11362821" cy="1123995"/>
          </a:xfrm>
        </p:spPr>
        <p:txBody>
          <a:bodyPr>
            <a:noAutofit/>
          </a:bodyPr>
          <a:lstStyle/>
          <a:p>
            <a:pPr lvl="1" algn="l"/>
            <a:r>
              <a:rPr lang="ru-RU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ВП «БЛАГОУСТРОЙСТВО СЕЛЬСКИХ ТЕРРИТОРИЙ»</a:t>
            </a:r>
            <a:endParaRPr lang="ru-RU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599742" y="1010483"/>
            <a:ext cx="9737124" cy="4079573"/>
          </a:xfrm>
          <a:prstGeom prst="rect">
            <a:avLst/>
          </a:prstGeom>
        </p:spPr>
        <p:txBody>
          <a:bodyPr numCol="2">
            <a:noAutofit/>
          </a:bodyPr>
          <a:lstStyle/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создание и обустройство зон отдыха, спортивных и детских игровых площадок, площадок для занятия адаптивной физической культурой и адаптивным спортом для лиц с ограниченными возможностями здоровья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организация освещения территории, включая архитектурную подсветку зданий, строений, сооружений, в том числе с использованием энергосберегающих технологий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организация пешеходных коммуникаций, в том числе тротуаров, аллей, дорожек, 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тропинок</a:t>
            </a: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обустройство территории в целях обеспечения беспрепятственного передвижения инвалидов и других маломобильных групп населения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организация ливневых стоков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обустройство общественных колодцев и водоразборных колонок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обустройство площадок накопления твердых коммунальных отходов</a:t>
            </a:r>
            <a:r>
              <a:rPr lang="ru-RU" sz="12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8486" indent="-252992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сохранение и восстановление природных ландшафтов и историко-культурных памятников.</a:t>
            </a:r>
          </a:p>
          <a:p>
            <a:pPr marL="495495"/>
            <a:endParaRPr lang="ru-RU" sz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9115" y="1109280"/>
            <a:ext cx="5100507" cy="1576228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мероприятия</a:t>
            </a:r>
            <a:r>
              <a:rPr lang="ru-RU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: </a:t>
            </a:r>
          </a:p>
          <a:p>
            <a:pPr algn="just"/>
            <a:r>
              <a:rPr lang="ru-RU" sz="16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Реализация </a:t>
            </a: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в период  </a:t>
            </a:r>
            <a:r>
              <a:rPr lang="ru-RU" sz="16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2020 </a:t>
            </a: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– 2025 годы не менее </a:t>
            </a:r>
            <a:r>
              <a:rPr lang="ru-RU" sz="16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42,25</a:t>
            </a: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</a:t>
            </a:r>
            <a:r>
              <a:rPr lang="ru-RU" sz="16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тыс.</a:t>
            </a: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общественно-значимых  проектов по благоустройству сельских территорий, что позволит создать комфортную среду для проживания на сельских территориях с участием граждан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861733867"/>
              </p:ext>
            </p:extLst>
          </p:nvPr>
        </p:nvGraphicFramePr>
        <p:xfrm>
          <a:off x="942625" y="3336729"/>
          <a:ext cx="4401162" cy="1798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bject 14"/>
          <p:cNvSpPr txBox="1"/>
          <p:nvPr/>
        </p:nvSpPr>
        <p:spPr>
          <a:xfrm>
            <a:off x="18026" y="2942112"/>
            <a:ext cx="6250360" cy="582567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 финансирования (в соответствии с Законом о бюджете), млрд руб.</a:t>
            </a: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5176994"/>
              </p:ext>
            </p:extLst>
          </p:nvPr>
        </p:nvGraphicFramePr>
        <p:xfrm>
          <a:off x="1483626" y="5145205"/>
          <a:ext cx="3230928" cy="151473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20962"/>
                <a:gridCol w="1430973"/>
                <a:gridCol w="1278993"/>
              </a:tblGrid>
              <a:tr h="76236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Год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проектов по благоустройству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субъектов Российской</a:t>
                      </a:r>
                      <a:r>
                        <a:rPr lang="ru-RU" sz="1200" baseline="0" dirty="0" smtClean="0"/>
                        <a:t> Федерации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</a:tr>
              <a:tr h="23783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2020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3719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71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</a:tr>
              <a:tr h="23783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2021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2716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75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</a:tr>
              <a:tr h="23783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2022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2707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80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73705" marR="73705" marT="29322" marB="29322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6114092-4444-436E-89FD-F7F0F392304F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19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13417" y="138682"/>
            <a:ext cx="11077575" cy="4492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Сведения о финансировании Государственной программы</a:t>
            </a:r>
            <a:endParaRPr lang="ru-RU" sz="2800" b="1" dirty="0">
              <a:latin typeface="Calibri Light" panose="020F0302020204030204" pitchFamily="34" charset="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846276"/>
              </p:ext>
            </p:extLst>
          </p:nvPr>
        </p:nvGraphicFramePr>
        <p:xfrm>
          <a:off x="471637" y="990352"/>
          <a:ext cx="5945637" cy="243884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94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706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Согласно поручению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Президента 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Российской Федерации </a:t>
                      </a:r>
                      <a:r>
                        <a:rPr lang="ru-RU" sz="14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от 31.10.2018 № 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Пр-2014 постановлением Правительства Российской Федерации утверждена государственная программа Российской Федерации «Комплексное развитие сельских территорий (постановление Правительства Российской Федерации от 31 мая 2019 г. № 696) на период реализации 2020-2025 годов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888">
                <a:tc>
                  <a:txBody>
                    <a:bodyPr/>
                    <a:lstStyle/>
                    <a:p>
                      <a:endParaRPr lang="ru-RU" sz="1400" baseline="300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2605348"/>
              </p:ext>
            </p:extLst>
          </p:nvPr>
        </p:nvGraphicFramePr>
        <p:xfrm>
          <a:off x="466919" y="2957383"/>
          <a:ext cx="5793839" cy="280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8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21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8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979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18835">
                <a:tc gridSpan="5"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Сведения о финансовом обеспечении</a:t>
                      </a: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 Госпрограммы из федерального бюджета</a:t>
                      </a: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C798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5677">
                <a:tc>
                  <a:txBody>
                    <a:bodyPr/>
                    <a:lstStyle/>
                    <a:p>
                      <a:pPr lvl="1"/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По паспорту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, млрд рублей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Закон о бюджете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Относительно паспорта,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 %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Не доведенный объем бюджетных ассигнований, млрд рублей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073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2020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 год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79,2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35,9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45,3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43,3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2073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2021 год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160,6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34,4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21,4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126,2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2073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2022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 год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193,1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35,0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18,1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 panose="020F0502020204030204" pitchFamily="34" charset="0"/>
                        </a:rPr>
                        <a:t>158,2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1675907270"/>
              </p:ext>
            </p:extLst>
          </p:nvPr>
        </p:nvGraphicFramePr>
        <p:xfrm>
          <a:off x="6860107" y="2803557"/>
          <a:ext cx="5008044" cy="3262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7510621"/>
              </p:ext>
            </p:extLst>
          </p:nvPr>
        </p:nvGraphicFramePr>
        <p:xfrm>
          <a:off x="6860107" y="623050"/>
          <a:ext cx="5008044" cy="204034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204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7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0475"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Источники финансирования Госпрограммы на период ее реализации (согласно паспорту)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675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ВСЕГО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2 288</a:t>
                      </a:r>
                      <a:r>
                        <a:rPr lang="ru-RU" sz="1400" b="1" baseline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ru-RU" sz="1400" baseline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млрд рублей</a:t>
                      </a:r>
                      <a:endParaRPr lang="ru-RU" sz="1400" dirty="0">
                        <a:solidFill>
                          <a:srgbClr val="224996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4675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Федеральный бюджет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1 061 </a:t>
                      </a:r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млрд рублей</a:t>
                      </a:r>
                      <a:endParaRPr lang="ru-RU" sz="1400" dirty="0">
                        <a:solidFill>
                          <a:srgbClr val="224996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267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Консолидированный бюджет</a:t>
                      </a:r>
                      <a:r>
                        <a:rPr lang="ru-RU" sz="1400" baseline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субъектов Российской Федерации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174</a:t>
                      </a:r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млрд рублей</a:t>
                      </a:r>
                      <a:endParaRPr lang="ru-RU" sz="1400" dirty="0">
                        <a:solidFill>
                          <a:srgbClr val="224996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4675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Внебюджетные источники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1 053 </a:t>
                      </a:r>
                      <a:r>
                        <a:rPr lang="ru-RU" sz="14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млрд рублей</a:t>
                      </a:r>
                      <a:endParaRPr lang="ru-RU" sz="1400" dirty="0">
                        <a:solidFill>
                          <a:srgbClr val="224996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67152308"/>
              </p:ext>
            </p:extLst>
          </p:nvPr>
        </p:nvGraphicFramePr>
        <p:xfrm>
          <a:off x="413417" y="5887612"/>
          <a:ext cx="5734291" cy="731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342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35436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Вопрос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недофинансирования Госпрограммы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неоднократно поднимался Депутатами Государственной Думы Российской Федерации, а также на заседании Госсовета 26 декабря 2019 г.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2357028"/>
              </p:ext>
            </p:extLst>
          </p:nvPr>
        </p:nvGraphicFramePr>
        <p:xfrm>
          <a:off x="6860107" y="5744777"/>
          <a:ext cx="4987934" cy="71696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987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6967"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Объем поступивших в Минсельхоз заявок от субъектов Российской Федерации на 2020 год составил 132 млрд рублей, что в 1,7 раза больше объема средств, утвержденного паспортом Госпрограммы.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042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038" y="350939"/>
            <a:ext cx="11669924" cy="638503"/>
          </a:xfrm>
        </p:spPr>
        <p:txBody>
          <a:bodyPr>
            <a:noAutofit/>
          </a:bodyPr>
          <a:lstStyle/>
          <a:p>
            <a:pPr lvl="1" algn="l"/>
            <a:r>
              <a:rPr lang="ru-RU" sz="2400" b="1" dirty="0">
                <a:solidFill>
                  <a:schemeClr val="tx1"/>
                </a:solidFill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СТРУКТУРА ВП «РАЗВИТИЕ ИНЖЕНЕРНОЙ ИНФРАСТРУКТУРЫ НА СЕЛЬСКИХ ТЕРРИТОРИЯХ</a:t>
            </a:r>
            <a:r>
              <a:rPr lang="ru-RU" sz="2400" b="1" dirty="0" smtClean="0">
                <a:solidFill>
                  <a:schemeClr val="tx1"/>
                </a:solidFill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» (ВП РИИ)</a:t>
            </a:r>
            <a:endParaRPr lang="ru-RU" sz="2400" b="1" dirty="0">
              <a:solidFill>
                <a:schemeClr val="tx1"/>
              </a:solidFill>
              <a:latin typeface="Calibri Light" panose="020F0302020204030204" pitchFamily="34" charset="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790343885"/>
              </p:ext>
            </p:extLst>
          </p:nvPr>
        </p:nvGraphicFramePr>
        <p:xfrm>
          <a:off x="7235204" y="1365483"/>
          <a:ext cx="4434885" cy="2951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65484" y="1362781"/>
            <a:ext cx="6096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Завершить в 2021 году строительство и обеспечить ввод в эксплуатацию объектов, финансирование которых осуществлялось в рамках ВЦП «Устойчивое развитие сельских территорий» Государственной программы развития сельского хозяйства и регулирования рынков сельскохозяйственной продукции, сырья и продовольствия, в том числе: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обеспечить к концу 2021 года ввод в действие не менее: </a:t>
            </a:r>
            <a:r>
              <a:rPr lang="ru-RU" sz="1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1,49</a:t>
            </a: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тыс. км распределительных газовых сетей и </a:t>
            </a:r>
            <a:r>
              <a:rPr lang="ru-RU" sz="1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1,31</a:t>
            </a: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тыс. км локальных водопроводов;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реализовать к концу 2021 года не менее </a:t>
            </a:r>
            <a:r>
              <a:rPr lang="ru-RU" sz="1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20</a:t>
            </a:r>
            <a:r>
              <a:rPr lang="ru-RU" sz="1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проектов комплексного обустройства площадок, расположенных на сельских территориях под компактную жилищную застройку.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7192" y="989442"/>
            <a:ext cx="3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Цели проекта:</a:t>
            </a:r>
            <a:endParaRPr lang="ru-RU" sz="2000" b="1" dirty="0">
              <a:solidFill>
                <a:srgbClr val="00B05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1211940286"/>
              </p:ext>
            </p:extLst>
          </p:nvPr>
        </p:nvGraphicFramePr>
        <p:xfrm>
          <a:off x="1823195" y="4212171"/>
          <a:ext cx="4107797" cy="1898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0E5C7A-1C48-436E-BE23-770B9427AD9F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20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609183" y="5417946"/>
            <a:ext cx="535822" cy="25790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bg1"/>
                </a:solidFill>
              </a:rPr>
              <a:t>2,6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1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4"/>
          <p:cNvSpPr txBox="1">
            <a:spLocks/>
          </p:cNvSpPr>
          <p:nvPr/>
        </p:nvSpPr>
        <p:spPr>
          <a:xfrm>
            <a:off x="807719" y="406454"/>
            <a:ext cx="10303920" cy="588549"/>
          </a:xfrm>
          <a:prstGeom prst="rect">
            <a:avLst/>
          </a:prstGeom>
        </p:spPr>
        <p:txBody>
          <a:bodyPr vert="horz" wrap="square" lIns="0" tIns="0" rIns="53122" bIns="0" rtlCol="0">
            <a:noAutofit/>
          </a:bodyPr>
          <a:lstStyle/>
          <a:p>
            <a:pPr marL="9370">
              <a:spcBef>
                <a:spcPts val="74"/>
              </a:spcBef>
            </a:pPr>
            <a:r>
              <a:rPr lang="ru-RU" sz="24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ПО РАЗВИТИЮ ГАЗИФИКАЦИИ НА СЕЛЬСКИХ </a:t>
            </a:r>
            <a:r>
              <a:rPr lang="ru-RU" sz="24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ТЕРРИТОРИЯХ (в рамках ВП РИИ)</a:t>
            </a:r>
            <a:endParaRPr lang="ru-RU" sz="2400" b="1" dirty="0">
              <a:latin typeface="Calibri Light" panose="020F0302020204030204" pitchFamily="34" charset="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65" name="object 172"/>
          <p:cNvSpPr txBox="1"/>
          <p:nvPr/>
        </p:nvSpPr>
        <p:spPr>
          <a:xfrm>
            <a:off x="807719" y="5475756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9" name="object 14"/>
          <p:cNvSpPr txBox="1"/>
          <p:nvPr/>
        </p:nvSpPr>
        <p:spPr>
          <a:xfrm rot="10800000" flipV="1">
            <a:off x="807719" y="1188799"/>
            <a:ext cx="4735495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МЕРОПРИЯТИЯ</a:t>
            </a:r>
            <a:endParaRPr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31" name="object 14"/>
          <p:cNvSpPr txBox="1"/>
          <p:nvPr/>
        </p:nvSpPr>
        <p:spPr>
          <a:xfrm>
            <a:off x="6382248" y="2949743"/>
            <a:ext cx="5159335" cy="582567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 финансирования (в соответствии с Законом о бюджете), млрд руб.</a:t>
            </a: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003043" y="1594686"/>
            <a:ext cx="4342420" cy="977603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Строительство и реконструкцию распределительных газовых сетей </a:t>
            </a:r>
            <a:br>
              <a:rPr lang="ru-RU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на сельских территориях</a:t>
            </a:r>
            <a:endParaRPr lang="ru-RU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object 14"/>
          <p:cNvSpPr txBox="1"/>
          <p:nvPr/>
        </p:nvSpPr>
        <p:spPr>
          <a:xfrm rot="10800000" flipV="1">
            <a:off x="6812193" y="1180264"/>
            <a:ext cx="4299446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 algn="ctr">
              <a:spcBef>
                <a:spcPts val="74"/>
              </a:spcBef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ПРЕДУСМАТРИВАЕТ</a:t>
            </a:r>
            <a:endParaRPr dirty="0">
              <a:solidFill>
                <a:schemeClr val="tx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2458" y="1594686"/>
            <a:ext cx="5405018" cy="3946108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Завершить в 2021 году строительство и обеспечить ввод в эксплуатацию объектов газификации, финансирование которых осуществлялось в рамках ВЦП «Устойчивое развитие сельских территорий» Государственной программы развития сельского хозяйства и регулирования рынков сельскохозяйственной продукции, сырья и продовольствия;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обеспечить к концу 2021 года ввод в действие </a:t>
            </a:r>
            <a:b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не менее </a:t>
            </a:r>
            <a:r>
              <a:rPr lang="ru-RU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1,49</a:t>
            </a: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тыс. км распределительных газовых сетей;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повышение уровня снабжения сельского населения сетевым газом и создание комфортных условий жизни на селе.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941396861"/>
              </p:ext>
            </p:extLst>
          </p:nvPr>
        </p:nvGraphicFramePr>
        <p:xfrm>
          <a:off x="6563874" y="3431695"/>
          <a:ext cx="5220756" cy="2375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>
          <a:xfrm>
            <a:off x="10048515" y="6320277"/>
            <a:ext cx="1402080" cy="184666"/>
          </a:xfrm>
        </p:spPr>
        <p:txBody>
          <a:bodyPr/>
          <a:lstStyle/>
          <a:p>
            <a:fld id="{B6F15528-21DE-4FAA-801E-634DDDAF4B2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05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4"/>
          <p:cNvSpPr txBox="1">
            <a:spLocks/>
          </p:cNvSpPr>
          <p:nvPr/>
        </p:nvSpPr>
        <p:spPr>
          <a:xfrm>
            <a:off x="522979" y="367427"/>
            <a:ext cx="11021014" cy="308617"/>
          </a:xfrm>
          <a:prstGeom prst="rect">
            <a:avLst/>
          </a:prstGeom>
        </p:spPr>
        <p:txBody>
          <a:bodyPr vert="horz" wrap="square" lIns="0" tIns="0" rIns="53122" bIns="0" rtlCol="0">
            <a:noAutofit/>
          </a:bodyPr>
          <a:lstStyle/>
          <a:p>
            <a:pPr marL="9370">
              <a:spcBef>
                <a:spcPts val="74"/>
              </a:spcBef>
            </a:pPr>
            <a:r>
              <a:rPr lang="ru-RU" sz="2400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</a:t>
            </a:r>
            <a:r>
              <a:rPr lang="ru-RU" sz="24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 ПО РАЗВИТИЮ ВОДОСНАБЖЕНИЯ НА СЕЛЬСКИХ </a:t>
            </a:r>
            <a:r>
              <a:rPr lang="ru-RU" sz="24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ТЕРРИТОРИЯХ (в рамках ВП РИИ)</a:t>
            </a:r>
            <a:endParaRPr lang="ru-RU" sz="2400" b="1" dirty="0">
              <a:latin typeface="Calibri Light" panose="020F0302020204030204" pitchFamily="34" charset="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65" name="object 172"/>
          <p:cNvSpPr txBox="1"/>
          <p:nvPr/>
        </p:nvSpPr>
        <p:spPr>
          <a:xfrm>
            <a:off x="807719" y="5475756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66" name="object 172"/>
          <p:cNvSpPr txBox="1"/>
          <p:nvPr/>
        </p:nvSpPr>
        <p:spPr>
          <a:xfrm>
            <a:off x="807719" y="5694289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9" name="object 14"/>
          <p:cNvSpPr txBox="1"/>
          <p:nvPr/>
        </p:nvSpPr>
        <p:spPr>
          <a:xfrm rot="10800000" flipV="1">
            <a:off x="807719" y="1188799"/>
            <a:ext cx="4735495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МЕРОПРИЯТИЯ</a:t>
            </a:r>
            <a:endParaRPr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62993" y="1760240"/>
            <a:ext cx="4280999" cy="977603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lnSpc>
                <a:spcPct val="11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Строительство и реконструкцию локальных водопроводов на сельских территориях</a:t>
            </a:r>
            <a:endParaRPr lang="ru-RU" dirty="0">
              <a:latin typeface="Microsoft JhengHei" panose="020B0604030504040204" pitchFamily="34" charset="-120"/>
            </a:endParaRPr>
          </a:p>
        </p:txBody>
      </p:sp>
      <p:sp>
        <p:nvSpPr>
          <p:cNvPr id="13" name="object 14"/>
          <p:cNvSpPr txBox="1"/>
          <p:nvPr/>
        </p:nvSpPr>
        <p:spPr>
          <a:xfrm rot="10800000" flipV="1">
            <a:off x="7385834" y="1206234"/>
            <a:ext cx="4299446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ПРЕДУСМАТРИВАЕТ</a:t>
            </a:r>
            <a:endParaRPr dirty="0">
              <a:solidFill>
                <a:schemeClr val="tx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3879" y="1620834"/>
            <a:ext cx="5405018" cy="3392110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Завершить в 2021 году строительство и обеспечить ввод в эксплуатацию объектов водоснабжения, финансирование которых осуществлялось в рамках ВЦП «Устойчивое развитие сельских территорий» Государственной программы развития сельского хозяйства и регулирования рынков сельскохозяйственной продукции, сырья и продовольствия: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обеспечить к концу 2021 года ввод в действие </a:t>
            </a:r>
            <a:b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не менее </a:t>
            </a:r>
            <a:r>
              <a:rPr lang="ru-RU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1,31</a:t>
            </a: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тыс. км локальных водопроводов;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повышение уровня обеспеченности сельского населения питьевой водой.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988059297"/>
              </p:ext>
            </p:extLst>
          </p:nvPr>
        </p:nvGraphicFramePr>
        <p:xfrm>
          <a:off x="6703085" y="3531749"/>
          <a:ext cx="4982194" cy="234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object 14"/>
          <p:cNvSpPr txBox="1"/>
          <p:nvPr/>
        </p:nvSpPr>
        <p:spPr>
          <a:xfrm>
            <a:off x="6554652" y="3047318"/>
            <a:ext cx="5159335" cy="582567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 финансирования (в соответствии с Законом о бюджете), млрд руб.</a:t>
            </a: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>
          <a:xfrm>
            <a:off x="10064990" y="6427368"/>
            <a:ext cx="1402080" cy="184666"/>
          </a:xfrm>
        </p:spPr>
        <p:txBody>
          <a:bodyPr/>
          <a:lstStyle/>
          <a:p>
            <a:fld id="{B6F15528-21DE-4FAA-801E-634DDDAF4B2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62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4"/>
          <p:cNvSpPr txBox="1">
            <a:spLocks/>
          </p:cNvSpPr>
          <p:nvPr/>
        </p:nvSpPr>
        <p:spPr>
          <a:xfrm>
            <a:off x="378761" y="39047"/>
            <a:ext cx="11406104" cy="548257"/>
          </a:xfrm>
          <a:prstGeom prst="rect">
            <a:avLst/>
          </a:prstGeom>
        </p:spPr>
        <p:txBody>
          <a:bodyPr vert="horz" wrap="square" lIns="0" tIns="0" rIns="53122" bIns="0" rtlCol="0">
            <a:noAutofit/>
          </a:bodyPr>
          <a:lstStyle/>
          <a:p>
            <a:pPr marL="9370">
              <a:spcBef>
                <a:spcPts val="74"/>
              </a:spcBef>
            </a:pPr>
            <a:r>
              <a:rPr lang="ru-R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МЕРОПРИЯТИЕ</a:t>
            </a:r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ПО РЕАЛИЗАЦИИ ПРОЕКТОВ КОМПЛЕКСНОГО ОБУСТРОЙСТВА ПЛОЩАДОК ПОД КОМПАКТНУЮ ЖИЛИЩНУЮ ЗАСТРОЙКУ НА СЕЛЬСКИХ ТЕРРИТОРИЯХ</a:t>
            </a:r>
          </a:p>
          <a:p>
            <a:pPr marL="9370">
              <a:spcBef>
                <a:spcPts val="74"/>
              </a:spcBef>
            </a:pPr>
            <a:endParaRPr lang="ru-RU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5" name="object 172"/>
          <p:cNvSpPr txBox="1"/>
          <p:nvPr/>
        </p:nvSpPr>
        <p:spPr>
          <a:xfrm>
            <a:off x="807719" y="5475756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66" name="object 172"/>
          <p:cNvSpPr txBox="1"/>
          <p:nvPr/>
        </p:nvSpPr>
        <p:spPr>
          <a:xfrm>
            <a:off x="807719" y="5694289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9" name="object 14"/>
          <p:cNvSpPr txBox="1"/>
          <p:nvPr/>
        </p:nvSpPr>
        <p:spPr>
          <a:xfrm rot="10800000" flipV="1">
            <a:off x="523108" y="1083383"/>
            <a:ext cx="4735495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МЕРОПРИЯТИЯ</a:t>
            </a:r>
            <a:endParaRPr dirty="0">
              <a:solidFill>
                <a:srgbClr val="1F497D">
                  <a:lumMod val="50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87036" y="1226614"/>
            <a:ext cx="6061730" cy="3392110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инженерную подготовку площадки под компактную жилищную застройку;</a:t>
            </a:r>
          </a:p>
          <a:p>
            <a:pPr marL="252992" indent="-252992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строительство и реконструкцию объектов социальной и культурной сферы (дошкольные образовательные и общеобразовательные организации, амбулаторно-поликлинические учреждения, фельдшерско-акушерские пункты, офисы врачей общей практики, учреждения культурно-досугового типа, спортивные сооружения и площадки);</a:t>
            </a:r>
          </a:p>
          <a:p>
            <a:pPr marL="252992" indent="-252992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обеспечение уличного освещения, строительство улично-дорожной сети, а также благоустройство (в т. ч. озеленение)</a:t>
            </a:r>
          </a:p>
        </p:txBody>
      </p:sp>
      <p:sp>
        <p:nvSpPr>
          <p:cNvPr id="13" name="object 14"/>
          <p:cNvSpPr txBox="1"/>
          <p:nvPr/>
        </p:nvSpPr>
        <p:spPr>
          <a:xfrm rot="10800000" flipV="1">
            <a:off x="6083816" y="960838"/>
            <a:ext cx="4299446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 algn="ctr">
              <a:spcBef>
                <a:spcPts val="74"/>
              </a:spcBef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ПРЕДУСМАТРИВАЕТ</a:t>
            </a:r>
            <a:endParaRPr dirty="0">
              <a:solidFill>
                <a:srgbClr val="1F497D">
                  <a:lumMod val="50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038" y="1400450"/>
            <a:ext cx="5259636" cy="3669109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завершить в 2021 году строительство и обеспечить ввод в эксплуатацию проектов комплексного обустройства площадок под компактную жилищную застройку, финансирование которых осуществлялось в рамках ВЦП «Устойчивое развитие сельских территорий» Государственной программы развития сельского хозяйства и регулирования рынков сельскохозяйственной продукции, сырья и продовольствия;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обеспечить реализацию в 2020-2021 годы не менее </a:t>
            </a:r>
            <a:r>
              <a:rPr lang="ru-RU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20</a:t>
            </a:r>
            <a:r>
              <a:rPr lang="ru-RU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 проектов комплексного обустройства площадок под компактную жилищную застройку.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1357249965"/>
              </p:ext>
            </p:extLst>
          </p:nvPr>
        </p:nvGraphicFramePr>
        <p:xfrm>
          <a:off x="5495980" y="4289239"/>
          <a:ext cx="5475118" cy="2158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>
          <a:xfrm>
            <a:off x="9900233" y="6447914"/>
            <a:ext cx="1402080" cy="184666"/>
          </a:xfrm>
        </p:spPr>
        <p:txBody>
          <a:bodyPr/>
          <a:lstStyle/>
          <a:p>
            <a:fld id="{B6F15528-21DE-4FAA-801E-634DDDAF4B2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75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4"/>
          <p:cNvSpPr txBox="1">
            <a:spLocks/>
          </p:cNvSpPr>
          <p:nvPr/>
        </p:nvSpPr>
        <p:spPr>
          <a:xfrm>
            <a:off x="536564" y="208305"/>
            <a:ext cx="10303920" cy="411222"/>
          </a:xfrm>
          <a:prstGeom prst="rect">
            <a:avLst/>
          </a:prstGeom>
        </p:spPr>
        <p:txBody>
          <a:bodyPr vert="horz" wrap="square" lIns="0" tIns="0" rIns="53122" bIns="0" rtlCol="0">
            <a:noAutofit/>
          </a:bodyPr>
          <a:lstStyle/>
          <a:p>
            <a:pPr marL="9370">
              <a:spcBef>
                <a:spcPts val="74"/>
              </a:spcBef>
            </a:pPr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ВЕДОМСТВЕННЫЙ ПРОЕКТ «РАЗВИТИЕ ТРАНСПОРТНОЙ ИНФРАСТРУКТУРЫ НА СЕЛЬСКИХ ТЕРРИТОРИЯХ»</a:t>
            </a:r>
          </a:p>
        </p:txBody>
      </p:sp>
      <p:sp>
        <p:nvSpPr>
          <p:cNvPr id="65" name="object 172"/>
          <p:cNvSpPr txBox="1"/>
          <p:nvPr/>
        </p:nvSpPr>
        <p:spPr>
          <a:xfrm>
            <a:off x="807719" y="5475756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66" name="object 172"/>
          <p:cNvSpPr txBox="1"/>
          <p:nvPr/>
        </p:nvSpPr>
        <p:spPr>
          <a:xfrm>
            <a:off x="807719" y="5694289"/>
            <a:ext cx="2422256" cy="281730"/>
          </a:xfrm>
          <a:prstGeom prst="rect">
            <a:avLst/>
          </a:prstGeom>
        </p:spPr>
        <p:txBody>
          <a:bodyPr vert="horz" wrap="square" lIns="0" tIns="4685" rIns="0" bIns="0" rtlCol="0">
            <a:spAutoFit/>
          </a:bodyPr>
          <a:lstStyle/>
          <a:p>
            <a:pPr marL="9370">
              <a:spcBef>
                <a:spcPts val="37"/>
              </a:spcBef>
            </a:pPr>
            <a:r>
              <a:rPr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9" name="object 14"/>
          <p:cNvSpPr txBox="1"/>
          <p:nvPr/>
        </p:nvSpPr>
        <p:spPr>
          <a:xfrm>
            <a:off x="1096457" y="1104772"/>
            <a:ext cx="4262494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ЦЕЛЬ ПРОЕКТА</a:t>
            </a:r>
            <a:endParaRPr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18842" y="1082366"/>
            <a:ext cx="5292925" cy="4869437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и реконструкцию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автомобильных дорог, ведущих от сети автомобильных дорог общего пользования к общественно значимым объектам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населенных пунктов, </a:t>
            </a: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расположенных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на сельских территориях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, объектам производства и переработки </a:t>
            </a: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продукции;</a:t>
            </a: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 общественно значимым объектам сельских населенных пунктов относятся расположенные в сельском населенном пункте здания (строения, сооружения), в которых размещены обособленные подразделения организаций почтовой связи, органы государственной власти или органы местного самоуправления, школы, детские сады, больницы, поликлиники, фельдшерско-акушерские пункты или офисы врачей общей практики, учреждения культурно-досугового типа или объекты культурного наследия, здания (строения, сооружения) автобусных и железнодорожных вокзалов (станций), речных вокзалов (портов), а также железнодорожные платформы, пассажирские причалы на внутреннем водном транспорте и объекты торговли. </a:t>
            </a:r>
            <a:endParaRPr lang="ru-RU" sz="13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объектам производства и переработки продукции </a:t>
            </a: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относятся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объекты капитального строительства, используемые или планируемые к использованию для производства, хранения и переработки продукции всех отраслей экономики, введенные в эксплуатацию или </a:t>
            </a:r>
            <a:r>
              <a:rPr lang="ru-RU" sz="13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планируемые к вводу в эксплуатацию </a:t>
            </a:r>
            <a:r>
              <a:rPr lang="ru-RU" sz="1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в году предоставления субсидии, построенные (реконструированные, модернизированные) на сельских территориях.</a:t>
            </a:r>
          </a:p>
        </p:txBody>
      </p:sp>
      <p:sp>
        <p:nvSpPr>
          <p:cNvPr id="13" name="object 14"/>
          <p:cNvSpPr txBox="1"/>
          <p:nvPr/>
        </p:nvSpPr>
        <p:spPr>
          <a:xfrm>
            <a:off x="6648786" y="843524"/>
            <a:ext cx="4667970" cy="286460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marL="9370">
              <a:spcBef>
                <a:spcPts val="74"/>
              </a:spcBef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МЕРОПРИЯТИЕ ПРЕДУСМАТРИВАЕТ</a:t>
            </a:r>
            <a:endParaRPr dirty="0">
              <a:solidFill>
                <a:schemeClr val="tx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6564" y="1398097"/>
            <a:ext cx="5337274" cy="1791671"/>
          </a:xfrm>
          <a:prstGeom prst="rect">
            <a:avLst/>
          </a:prstGeom>
        </p:spPr>
        <p:txBody>
          <a:bodyPr wrap="square" lIns="67464" tIns="33732" rIns="67464" bIns="33732">
            <a:spAutoFit/>
          </a:bodyPr>
          <a:lstStyle/>
          <a:p>
            <a:pPr marL="252992" indent="-252992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Обеспечить к концу 2025 года ввод в эксплуатацию не менее 2,58 тыс. км автомобильных дорог общего пользования с твердым покрытием, ведущих от сети автомобильных дорог общего пользования к общественно </a:t>
            </a:r>
            <a:r>
              <a:rPr lang="ru-RU" sz="16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значимым </a:t>
            </a:r>
            <a:r>
              <a:rPr lang="ru-RU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объектам населенных пунктов, расположенных на сельских территориях, объектам производства и переработки продукции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729559700"/>
              </p:ext>
            </p:extLst>
          </p:nvPr>
        </p:nvGraphicFramePr>
        <p:xfrm>
          <a:off x="201361" y="3901627"/>
          <a:ext cx="6213723" cy="2578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object 14"/>
          <p:cNvSpPr txBox="1"/>
          <p:nvPr/>
        </p:nvSpPr>
        <p:spPr>
          <a:xfrm>
            <a:off x="284905" y="3319060"/>
            <a:ext cx="5159335" cy="582567"/>
          </a:xfrm>
          <a:prstGeom prst="rect">
            <a:avLst/>
          </a:prstGeom>
        </p:spPr>
        <p:txBody>
          <a:bodyPr vert="horz" wrap="square" lIns="0" tIns="9370" rIns="0" bIns="0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 финансирования (в соответствии с Законом о бюджете), млрд руб.</a:t>
            </a:r>
            <a:r>
              <a:rPr lang="ru-RU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>
          <a:xfrm>
            <a:off x="10246223" y="6414642"/>
            <a:ext cx="1402080" cy="184666"/>
          </a:xfrm>
        </p:spPr>
        <p:txBody>
          <a:bodyPr/>
          <a:lstStyle/>
          <a:p>
            <a:fld id="{B6F15528-21DE-4FAA-801E-634DDDAF4B2B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35373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78"/>
            <a:ext cx="10972800" cy="4180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ВЦП «Современный облик сельских территорий»</a:t>
            </a:r>
            <a:br>
              <a:rPr lang="ru-RU" sz="2800" b="1" dirty="0" smtClean="0"/>
            </a:br>
            <a:r>
              <a:rPr lang="ru-RU" b="1" dirty="0" smtClean="0"/>
              <a:t>ОЖИДАЕМЫЕ РЕЗУЛЬТАТЫ РЕАЛИЗАЦИЯ ПРОЕКТОВ</a:t>
            </a:r>
            <a:endParaRPr lang="ru-RU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507474295"/>
              </p:ext>
            </p:extLst>
          </p:nvPr>
        </p:nvGraphicFramePr>
        <p:xfrm>
          <a:off x="47979" y="727388"/>
          <a:ext cx="7499116" cy="5628104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646476"/>
                <a:gridCol w="4266739"/>
                <a:gridCol w="1163656"/>
                <a:gridCol w="1422245"/>
              </a:tblGrid>
              <a:tr h="357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Наименование результата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+mn-cs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Уровень задач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Целевое значение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430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повышение соотношения среднемесячных располагаемых ресурсов сельского и городского домохозяйств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ГП КРСТ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80%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430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повышение доли общей площади благоустроенных жилых помещений в границах  территории реализации проекта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ГП КРСТ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50%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335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сохранение численности сельского населения в границах  территории реализации проекта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ГП КРСТ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503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обеспечение в границах  территории реализации проекта доступа домохозяйств к информационно-телекоммуникационной сети «Интернет»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95%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7529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обеспечение в границах  территории реализации проекта доли детей в возрасте 1-6 лет, получающих дошкольное образование в муниципальной образовательной организации, в общей численности детей в возрасте 1-6 лет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70%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5378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обеспечение </a:t>
                      </a:r>
                      <a:r>
                        <a:rPr lang="ru-RU" sz="1200" dirty="0">
                          <a:effectLst/>
                        </a:rPr>
                        <a:t>в границах  территории реализации проекта доли сельского населения систематически занимающегося физической культурой и </a:t>
                      </a:r>
                      <a:r>
                        <a:rPr lang="ru-RU" sz="1200" dirty="0" smtClean="0">
                          <a:effectLst/>
                        </a:rPr>
                        <a:t>спортом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55%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335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обеспечение </a:t>
                      </a:r>
                      <a:r>
                        <a:rPr lang="ru-RU" sz="1200" dirty="0">
                          <a:effectLst/>
                        </a:rPr>
                        <a:t>в границах  территории реализации проекта уровня газификации жилых домов (квартир) сетевым газом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72%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335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обеспечение доли населения в границах  территории реализации проекта питьевой водой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80%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335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обеспечение доли жилищного фонда в границах  территории реализации проекта канализацией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65% </a:t>
                      </a:r>
                      <a:r>
                        <a:rPr lang="ru-RU" sz="1200" dirty="0" smtClean="0">
                          <a:effectLst/>
                        </a:rPr>
                        <a:t>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503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сокращение среднего радиуса доступности фельдшерско-акушерского пункта для населения, проживающего на территории реализации проекта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6 </a:t>
                      </a:r>
                      <a:r>
                        <a:rPr lang="ru-RU" sz="1200" dirty="0" smtClean="0">
                          <a:effectLst/>
                        </a:rPr>
                        <a:t>км 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  <a:tr h="5378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сокращение среднего радиуса доступности образовательных учреждений для населения, проживающего на территории реализации проекта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ВЦП СОСТ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6 </a:t>
                      </a:r>
                      <a:r>
                        <a:rPr lang="ru-RU" sz="1200" dirty="0" smtClean="0">
                          <a:effectLst/>
                        </a:rPr>
                        <a:t>км в 2025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48087" marR="48087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6975745"/>
              </p:ext>
            </p:extLst>
          </p:nvPr>
        </p:nvGraphicFramePr>
        <p:xfrm>
          <a:off x="8040747" y="1339078"/>
          <a:ext cx="3657600" cy="21587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57600"/>
              </a:tblGrid>
              <a:tr h="3005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 2020 году – не менее 578* </a:t>
                      </a:r>
                      <a:r>
                        <a:rPr lang="ru-RU" sz="1200" baseline="0" dirty="0" smtClean="0"/>
                        <a:t>проектов комплексного развития сельских территорий</a:t>
                      </a:r>
                      <a:endParaRPr lang="ru-RU" sz="1200" b="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38430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 2021 году – не менее 1 487 </a:t>
                      </a:r>
                      <a:r>
                        <a:rPr lang="ru-RU" sz="1200" baseline="0" dirty="0" smtClean="0"/>
                        <a:t>проектов*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38430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 2022 году – не менее 1 824 </a:t>
                      </a:r>
                      <a:r>
                        <a:rPr lang="ru-RU" sz="1200" baseline="0" dirty="0" smtClean="0"/>
                        <a:t>проектов*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25149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     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в 2023 году – не менее 1</a:t>
                      </a:r>
                      <a:r>
                        <a:rPr lang="ru-RU" sz="1200" baseline="0" dirty="0" smtClean="0"/>
                        <a:t> 861  проектов*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25149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  в 2024 году – не менее 1 </a:t>
                      </a:r>
                      <a:r>
                        <a:rPr lang="ru-RU" sz="1200" smtClean="0"/>
                        <a:t>841 </a:t>
                      </a:r>
                      <a:r>
                        <a:rPr lang="ru-RU" sz="1200" baseline="0" smtClean="0"/>
                        <a:t>проекта*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38430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 в 2025 году – не менее 1 842 </a:t>
                      </a:r>
                      <a:r>
                        <a:rPr lang="ru-RU" sz="1200" baseline="0" dirty="0" smtClean="0"/>
                        <a:t>проектов*</a:t>
                      </a:r>
                      <a:endParaRPr lang="ru-RU" sz="12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9324948"/>
              </p:ext>
            </p:extLst>
          </p:nvPr>
        </p:nvGraphicFramePr>
        <p:xfrm>
          <a:off x="7696201" y="4391024"/>
          <a:ext cx="4164874" cy="14766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71615"/>
                <a:gridCol w="995125"/>
                <a:gridCol w="732184"/>
                <a:gridCol w="832975"/>
                <a:gridCol w="832975"/>
              </a:tblGrid>
              <a:tr h="341050">
                <a:tc rowSpan="2">
                  <a:txBody>
                    <a:bodyPr/>
                    <a:lstStyle/>
                    <a:p>
                      <a:endParaRPr lang="ru-RU" sz="1050" kern="1200" dirty="0">
                        <a:solidFill>
                          <a:srgbClr val="006600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/>
                        <a:t>Действующая редакция  паспорта Госпрограммы (млрд. рублей)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/>
                        <a:t>Закон о бюджете (млрд. рублей)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/>
                        <a:t>Отклонение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>
                    <a:solidFill>
                      <a:srgbClr val="00B050"/>
                    </a:solidFill>
                  </a:tcPr>
                </a:tc>
              </a:tr>
              <a:tr h="298354">
                <a:tc vMerge="1">
                  <a:txBody>
                    <a:bodyPr/>
                    <a:lstStyle/>
                    <a:p>
                      <a:endParaRPr lang="ru-RU" sz="1050" kern="1200" dirty="0">
                        <a:solidFill>
                          <a:srgbClr val="006600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/>
                        <a:t>млрд. рублей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/>
                        <a:t>%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Calibri Light" panose="020F0302020204030204" pitchFamily="34" charset="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</a:tr>
              <a:tr h="209227">
                <a:tc>
                  <a:txBody>
                    <a:bodyPr/>
                    <a:lstStyle/>
                    <a:p>
                      <a:r>
                        <a:rPr lang="ru-RU" sz="1050" kern="1200" dirty="0" smtClean="0"/>
                        <a:t>2020 год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38,3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12,0</a:t>
                      </a:r>
                      <a:endParaRPr lang="ru-RU" sz="1050" b="1" kern="1200" dirty="0" smtClean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26,3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/>
                        <a:t>31,4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</a:tr>
              <a:tr h="209227">
                <a:tc>
                  <a:txBody>
                    <a:bodyPr/>
                    <a:lstStyle/>
                    <a:p>
                      <a:r>
                        <a:rPr lang="ru-RU" sz="1050" kern="1200" dirty="0" smtClean="0"/>
                        <a:t>2021 год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98,6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10,8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87,8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10,9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</a:tr>
              <a:tr h="209227">
                <a:tc>
                  <a:txBody>
                    <a:bodyPr/>
                    <a:lstStyle/>
                    <a:p>
                      <a:r>
                        <a:rPr lang="ru-RU" sz="1050" kern="1200" dirty="0" smtClean="0"/>
                        <a:t>2022 год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120,9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11,5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109,5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/>
                        <a:t>9,5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 Light" panose="020F0302020204030204" pitchFamily="34" charset="0"/>
                      </a:endParaRPr>
                    </a:p>
                  </a:txBody>
                  <a:tcPr marL="73705" marR="73705" marT="29322" marB="29322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274067" y="6581001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09AB4A-B57F-4CEA-8A7A-52F7009F5847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25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08028" y="3497839"/>
            <a:ext cx="31678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* Исходя из первоначального паспорта Госпрограммы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246944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972800" cy="72008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 Light" panose="020F0302020204030204" pitchFamily="34" charset="0"/>
              </a:rPr>
              <a:t>Направления реализации мероприятий проекта КРСТ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753" y="1052737"/>
            <a:ext cx="3048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создание, реконструкция (модернизация), капитальный ремонт объектов социальной </a:t>
            </a:r>
            <a:r>
              <a:rPr lang="ru-RU" sz="1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и </a:t>
            </a:r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культурной сферы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61619" y="929625"/>
            <a:ext cx="8285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дошкольные образовательные и общеобразовательные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организации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медицинские организации,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оказывающие 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первичную медико-санитарную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помощь;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объекты в сфере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культуры;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спортивные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сооружения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объекты социального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назначения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центры культурного развития и развития традиционных промыслов и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ремесел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146969" y="1205523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215" y="2133010"/>
            <a:ext cx="3048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приобретение транспортных средств </a:t>
            </a:r>
            <a:r>
              <a:rPr lang="ru-RU" sz="1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и </a:t>
            </a:r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оборудования для обеспечения функционирования существующих </a:t>
            </a:r>
            <a:r>
              <a:rPr lang="ru-RU" sz="1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или </a:t>
            </a:r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эксплуатации объектов, создаваемых в рамках проектов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9960" y="2386033"/>
            <a:ext cx="7842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автобусы, автомобильный 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санитарный транспорт,  мобильные медицинские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комплексы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оборудования для реализации проектов в области телемедицинских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технологий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оборудование (компьютерная и периферийная техника) для предоставления дистанционных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услуг (включая 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расширение государственных, образовательных, коммерческих услуг)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963" y="3306487"/>
            <a:ext cx="2893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развитие питьевого и технического водоснабжения и водоотведения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2966" y="3437589"/>
            <a:ext cx="8285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или реконструкция систем водоотведения и канализации, очистных сооружений, станций обезжелезивания воды, локальных водопроводов, водозаборных сооружений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793" y="4149602"/>
            <a:ext cx="3048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развитие объектов жилищно-коммунального хозяйства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82966" y="4126518"/>
            <a:ext cx="8121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</a:t>
            </a:r>
            <a:r>
              <a:rPr lang="ru-RU" sz="1200" dirty="0" err="1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блочно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-модульных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котельных;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перевод многоквартирных домов на индивидуальное отопление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3963" y="5178283"/>
            <a:ext cx="21389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развитие энергообеспечения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82966" y="4716617"/>
            <a:ext cx="8276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строительство, приобретение и монтаж газо-поршневых установок, газгольдеров, газораспределительных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сетей; 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сетей электропередачи внутри муниципального 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образования</a:t>
            </a: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уличных сетей освещения населенных пунктов (при обязательном использовании энергосберегающих технологий</a:t>
            </a:r>
            <a:r>
              <a:rPr lang="ru-RU" sz="1200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);</a:t>
            </a:r>
            <a:endParaRPr lang="ru-RU" sz="12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строительство и оборудование автономных и возобновляемых источников энергии с применением технологий энергосбережения</a:t>
            </a:r>
            <a:endParaRPr lang="ru-RU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963" y="6184885"/>
            <a:ext cx="21760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развитие телекоммуникаций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69960" y="6161802"/>
            <a:ext cx="8241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приобретение и монтаж оборудования, строительство линий передачи данных, обеспечивающих возможность подключения к сети «Интернет»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3146969" y="3415008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193896" y="4177331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3119185" y="5129068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136988" y="6161802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3193896" y="2466183"/>
            <a:ext cx="576064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65497" y="6383342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2118FE9-BB6B-47B3-91E5-915BD60C4078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26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2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274638"/>
            <a:ext cx="10972800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1. Разработка проектов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4"/>
          </p:nvPr>
        </p:nvSpPr>
        <p:spPr>
          <a:xfrm>
            <a:off x="623392" y="1124745"/>
            <a:ext cx="10972800" cy="46064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паспорт проекта включается информация обо всех мероприятиях, реализация которых </a:t>
            </a:r>
            <a:r>
              <a:rPr lang="ru-RU" dirty="0" smtClean="0"/>
              <a:t>необходима </a:t>
            </a:r>
            <a:r>
              <a:rPr lang="ru-RU" dirty="0"/>
              <a:t>для обеспечения комплексного развития сельских территорий или сельских агломераций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787507314"/>
              </p:ext>
            </p:extLst>
          </p:nvPr>
        </p:nvGraphicFramePr>
        <p:xfrm>
          <a:off x="815413" y="1628800"/>
          <a:ext cx="10780779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F0A349D-2590-464C-8C89-3C22607419FB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27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274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456545" y="6581362"/>
            <a:ext cx="1402080" cy="276999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0739" y="57564"/>
            <a:ext cx="10972800" cy="57606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>
                <a:latin typeface="Microsoft JhengHei" panose="020B0604030504040204" pitchFamily="34" charset="-120"/>
                <a:ea typeface="+mj-ea"/>
                <a:cs typeface="+mj-cs"/>
              </a:defRPr>
            </a:lvl1pPr>
          </a:lstStyle>
          <a:p>
            <a:pPr algn="l" defTabSz="914400"/>
            <a:r>
              <a:rPr lang="ru-RU" sz="2400" b="1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Направляемая в Минсельхоз России проектная документация должна содержать:</a:t>
            </a:r>
            <a:br>
              <a:rPr lang="ru-RU" sz="2400" b="1" kern="0" dirty="0" smtClean="0">
                <a:solidFill>
                  <a:sysClr val="windowText" lastClr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ru-RU" b="1" kern="0" dirty="0">
              <a:solidFill>
                <a:sysClr val="windowText" lastClr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92296648"/>
              </p:ext>
            </p:extLst>
          </p:nvPr>
        </p:nvGraphicFramePr>
        <p:xfrm>
          <a:off x="85724" y="390526"/>
          <a:ext cx="12106275" cy="6467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9206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809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Процедура рассмотрения проектной документации </a:t>
            </a:r>
            <a:endParaRPr lang="ru-RU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6200" y="676275"/>
            <a:ext cx="11858625" cy="6000750"/>
            <a:chOff x="539552" y="1196752"/>
            <a:chExt cx="8208912" cy="51125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39552" y="1196752"/>
              <a:ext cx="8208912" cy="823434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Минсельхоз России не позднее чем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за 2 рабочих дня до даты начала приема проектной документации на отбор 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направляет в адрес высших должностных лиц субъектов Российской Федерации уведомления о проведении отбора проектов с указанием дат начала и окончания приема проектной документации и (или) публикует соответствующее уведомление на официальном сайте Минсельхоза России в сети Интернет.</a:t>
              </a:r>
              <a:endParaRPr lang="ru-RU" sz="1400" dirty="0">
                <a:ln>
                  <a:solidFill>
                    <a:srgbClr val="006600"/>
                  </a:solidFill>
                </a:ln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39552" y="2564904"/>
              <a:ext cx="8208912" cy="936104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В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срок не позднее 10 дней с даты завершения приема проектной документации Рабочая груп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па по организации и проведению отбора проектов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рассматривает состав и полноту 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представленной проектной документации и направляет заявителю на электронный адрес письмо с перечнем замечаний , если представлен неполный перечень необходимых документов или в представленных документах выявлены внутренние несоответствия, ошибки в расчетах.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860032" y="2060848"/>
              <a:ext cx="3888432" cy="432048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ru-RU" sz="9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>
                <a:lnSpc>
                  <a:spcPct val="120000"/>
                </a:lnSpc>
              </a:pPr>
              <a:r>
                <a:rPr lang="ru-RU" sz="10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Период подачи </a:t>
              </a:r>
              <a:r>
                <a:rPr lang="ru-RU" sz="105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проектной</a:t>
              </a:r>
              <a:r>
                <a:rPr lang="ru-RU" sz="10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документации не может составлять</a:t>
              </a:r>
              <a:br>
                <a:rPr lang="ru-RU" sz="10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ru-RU" sz="10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менее 2 календарных дней.</a:t>
              </a:r>
            </a:p>
            <a:p>
              <a:pPr algn="ctr">
                <a:lnSpc>
                  <a:spcPct val="120000"/>
                </a:lnSpc>
              </a:pPr>
              <a:endParaRPr lang="ru-RU" sz="90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08882" y="3573016"/>
              <a:ext cx="3461740" cy="504056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Замечания Рабочей группы должны быть устранены заявителем в срок,  не превышающий </a:t>
              </a:r>
              <a:br>
                <a:rPr lang="ru-RU" sz="11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</a:rPr>
              </a:br>
              <a:r>
                <a:rPr lang="ru-RU" sz="1100" b="1" i="1" dirty="0" smtClean="0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2 календарных дней с даты направления </a:t>
              </a:r>
              <a:endParaRPr lang="ru-RU" sz="1400" dirty="0" smtClean="0">
                <a:solidFill>
                  <a:schemeClr val="tx1"/>
                </a:solidFill>
                <a:latin typeface="Microsoft JhengHei" panose="020B0604030504040204" pitchFamily="34" charset="-12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39552" y="4077072"/>
              <a:ext cx="8208912" cy="720080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В случае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если скорректированная по замечаниям Рабочей группы 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проектная документация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не представлена в Минсельхоз России 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по истечении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 календарных дней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, либо представленная уточненная проектная документация содержит не устраненные замечания, 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 не допускается к отбору</a:t>
              </a:r>
              <a:r>
                <a:rPr lang="ru-RU" sz="14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.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39552" y="5445224"/>
              <a:ext cx="8208912" cy="864096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При отсутствии или урегулировании замечаний Рабочей группы к проектной документации Комиссия </a:t>
              </a:r>
              <a:r>
                <a:rPr lang="ru-RU" sz="1400" b="1" dirty="0" smtClean="0">
                  <a:solidFill>
                    <a:srgbClr val="00B05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включает</a:t>
              </a:r>
              <a:r>
                <a:rPr lang="ru-RU" sz="14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проект в число проектов, допущенных к отбору, что оформляется соответствующим протоколом Комиссии.</a:t>
              </a:r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4139952" y="2060848"/>
              <a:ext cx="504056" cy="432048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Microsoft JhengHei" panose="020B0604030504040204" pitchFamily="34" charset="-120"/>
              </a:endParaRPr>
            </a:p>
          </p:txBody>
        </p:sp>
        <p:sp>
          <p:nvSpPr>
            <p:cNvPr id="15" name="Стрелка вниз 14"/>
            <p:cNvSpPr/>
            <p:nvPr/>
          </p:nvSpPr>
          <p:spPr>
            <a:xfrm>
              <a:off x="4139952" y="3501008"/>
              <a:ext cx="504056" cy="504056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Microsoft JhengHei" panose="020B0604030504040204" pitchFamily="34" charset="-120"/>
              </a:endParaRPr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4139952" y="4869160"/>
              <a:ext cx="504056" cy="504056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Microsoft JhengHei" panose="020B0604030504040204" pitchFamily="34" charset="-12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3550C19-5F9B-4630-AC0D-E044013C8269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29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56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Сведения о целях Государственной программы</a:t>
            </a:r>
            <a:br>
              <a:rPr lang="ru-RU" sz="2800" b="1" dirty="0" smtClean="0"/>
            </a:br>
            <a:r>
              <a:rPr lang="ru-RU" sz="2400" i="1" dirty="0" smtClean="0"/>
              <a:t>(приведение значений к параметрам Закона о федеральном бюджете)</a:t>
            </a:r>
            <a:endParaRPr lang="ru-RU" sz="24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23731283"/>
              </p:ext>
            </p:extLst>
          </p:nvPr>
        </p:nvGraphicFramePr>
        <p:xfrm>
          <a:off x="980302" y="1690691"/>
          <a:ext cx="10124303" cy="4753971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4378176"/>
                <a:gridCol w="844329"/>
                <a:gridCol w="1674586"/>
                <a:gridCol w="1707420"/>
                <a:gridCol w="1519792"/>
              </a:tblGrid>
              <a:tr h="3111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Цель государственной </a:t>
                      </a:r>
                      <a:r>
                        <a:rPr lang="ru-RU" sz="1200" b="1" u="none" strike="noStrike" dirty="0" smtClean="0">
                          <a:effectLst/>
                        </a:rPr>
                        <a:t>программы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(согласно действующей</a:t>
                      </a:r>
                      <a:r>
                        <a:rPr lang="ru-RU" sz="1200" b="1" u="none" strike="noStrike" baseline="0" dirty="0" smtClean="0">
                          <a:effectLst/>
                        </a:rPr>
                        <a:t> редакции паспорта)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Значения целей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42184"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базовое значение </a:t>
                      </a:r>
                      <a:r>
                        <a:rPr lang="ru-RU" sz="1200" b="1" u="none" strike="noStrike" dirty="0" smtClean="0">
                          <a:effectLst/>
                        </a:rPr>
                        <a:t>(2017 год)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Действующая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редакция </a:t>
                      </a:r>
                      <a:r>
                        <a:rPr lang="ru-RU" sz="1200" b="1" u="none" strike="noStrike" dirty="0">
                          <a:effectLst/>
                        </a:rPr>
                        <a:t>паспорта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Проект паспорта</a:t>
                      </a:r>
                      <a:br>
                        <a:rPr lang="ru-RU" sz="1200" b="1" u="none" strike="noStrike" dirty="0">
                          <a:effectLst/>
                        </a:rPr>
                      </a:br>
                      <a:r>
                        <a:rPr lang="ru-RU" sz="1200" b="1" u="none" strike="noStrike" dirty="0">
                          <a:effectLst/>
                        </a:rPr>
                        <a:t>(в </a:t>
                      </a:r>
                      <a:r>
                        <a:rPr lang="ru-RU" sz="1200" b="1" u="none" strike="noStrike" dirty="0" smtClean="0">
                          <a:effectLst/>
                        </a:rPr>
                        <a:t>соответствии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С Законом о бюджете)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Отклонение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1271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сохранение доли сельского населения в общей численности населения Российской Федерации на уровне не менее 25,3 процента в 2025 году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25,7%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25,3%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25,1%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↓</a:t>
                      </a:r>
                      <a:r>
                        <a:rPr lang="ru-RU" sz="24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2400" u="none" strike="noStrike" baseline="0" dirty="0" smtClean="0">
                          <a:effectLst/>
                        </a:rPr>
                        <a:t>  </a:t>
                      </a:r>
                      <a:r>
                        <a:rPr lang="ru-RU" sz="2400" u="none" strike="noStrike" dirty="0" smtClean="0">
                          <a:effectLst/>
                        </a:rPr>
                        <a:t>-</a:t>
                      </a:r>
                      <a:r>
                        <a:rPr lang="ru-RU" sz="2400" u="none" strike="noStrike" dirty="0">
                          <a:effectLst/>
                        </a:rPr>
                        <a:t>0,2%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1271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повышение доли общей площади благоустроенных жилых помещений в сельских населенных пунктах до 50 процентов в 2025 году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effectLst/>
                        </a:rPr>
                        <a:t>32,6%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50,0%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43,2%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↓</a:t>
                      </a:r>
                      <a:r>
                        <a:rPr lang="ru-RU" sz="24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2400" u="none" strike="noStrike" dirty="0" smtClean="0">
                          <a:effectLst/>
                        </a:rPr>
                        <a:t>-</a:t>
                      </a:r>
                      <a:r>
                        <a:rPr lang="ru-RU" sz="2400" u="none" strike="noStrike" dirty="0">
                          <a:effectLst/>
                        </a:rPr>
                        <a:t>6,8%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12581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достижение соотношения среднемесячных располагаемых ресурсов сельского и городского домохозяйств до 80 процентов в 2025 году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effectLst/>
                        </a:rPr>
                        <a:t>67,0%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effectLst/>
                        </a:rPr>
                        <a:t>80,0%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</a:rPr>
                        <a:t>75,5%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↓</a:t>
                      </a:r>
                      <a:r>
                        <a:rPr lang="ru-RU" sz="24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2400" u="none" strike="noStrike" dirty="0" smtClean="0">
                          <a:effectLst/>
                        </a:rPr>
                        <a:t>-</a:t>
                      </a:r>
                      <a:r>
                        <a:rPr lang="ru-RU" sz="2400" u="none" strike="noStrike" dirty="0">
                          <a:effectLst/>
                        </a:rPr>
                        <a:t>4,5%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3764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Процедура отбора проектов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34776" y="908720"/>
            <a:ext cx="11007456" cy="5374634"/>
            <a:chOff x="476082" y="908720"/>
            <a:chExt cx="8255592" cy="48965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58766" y="908720"/>
              <a:ext cx="8136904" cy="1296144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В </a:t>
              </a:r>
              <a:r>
                <a:rPr lang="ru-RU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течение 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календарных дней </a:t>
              </a:r>
              <a:r>
                <a:rPr lang="ru-RU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после завершения приема проектной </a:t>
              </a:r>
              <a:r>
                <a:rPr lang="ru-RU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документации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Рабочая группа рассматривает проекты, допущенные к отбору, осуществляет расчеты, формирует и направляет на рассмотрение Комиссии</a:t>
              </a:r>
              <a:r>
                <a:rPr lang="ru-RU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: </a:t>
              </a:r>
              <a:r>
                <a:rPr lang="ru-RU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результаты </a:t>
              </a: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оценки проектов на предмет степени их соответствия критериям 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отбора и результаты </a:t>
              </a: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ранжирования 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проектов</a:t>
              </a:r>
              <a:endParaRPr lang="ru-RU" b="1" dirty="0">
                <a:ln>
                  <a:solidFill>
                    <a:srgbClr val="006600"/>
                  </a:solidFill>
                </a:ln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22762" y="2929838"/>
              <a:ext cx="8208912" cy="859202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Комиссия рассматривает материалы Рабочей группы и принимает решение об отборе проектов</a:t>
              </a:r>
              <a:r>
                <a:rPr lang="ru-RU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, </a:t>
              </a:r>
              <a:endParaRPr lang="ru-RU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>
                <a:lnSpc>
                  <a:spcPct val="120000"/>
                </a:lnSpc>
              </a:pPr>
              <a:r>
                <a:rPr lang="ru-RU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оформляемое </a:t>
              </a:r>
              <a:r>
                <a:rPr lang="ru-RU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протоколом </a:t>
              </a:r>
              <a:r>
                <a:rPr lang="ru-RU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Комиссии</a:t>
              </a:r>
              <a:endParaRPr lang="ru-RU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42942" y="3896721"/>
              <a:ext cx="3672408" cy="936104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i="1" dirty="0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Проект признается отобранным, если в отношении него Комиссией принято решение </a:t>
              </a:r>
              <a:r>
                <a:rPr lang="ru-RU" sz="1100" b="1" i="1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о </a:t>
              </a:r>
              <a:r>
                <a:rPr lang="ru-RU" sz="1100" b="1" i="1" smtClean="0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допуске </a:t>
              </a:r>
              <a:r>
                <a:rPr lang="ru-RU" sz="1100" b="1" i="1" dirty="0">
                  <a:solidFill>
                    <a:schemeClr val="tx1"/>
                  </a:solidFill>
                  <a:latin typeface="Microsoft JhengHei" panose="020B0604030504040204" pitchFamily="34" charset="-120"/>
                </a:rPr>
                <a:t>к отбору и возможности предоставления соответствующему бюджету субъекта Российской Федерации субсидии в соответствии с Правилами</a:t>
              </a:r>
              <a:endParaRPr lang="ru-RU" sz="1400" b="1" dirty="0" smtClean="0">
                <a:solidFill>
                  <a:schemeClr val="tx1"/>
                </a:solidFill>
                <a:latin typeface="Microsoft JhengHei" panose="020B0604030504040204" pitchFamily="34" charset="-12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76082" y="4922132"/>
              <a:ext cx="8208912" cy="883132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На основании результатов проведения отбора проектов Минсельхоз России </a:t>
              </a:r>
              <a:b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не позднее 15 ноября года проведения отбора осуществляет определение перечня проектов, </a:t>
              </a: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ru-RU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отобранных </a:t>
              </a:r>
              <a:r>
                <a:rPr lang="ru-RU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для субсидирования</a:t>
              </a:r>
            </a:p>
          </p:txBody>
        </p:sp>
        <p:sp>
          <p:nvSpPr>
            <p:cNvPr id="11" name="Стрелка вниз 10"/>
            <p:cNvSpPr/>
            <p:nvPr/>
          </p:nvSpPr>
          <p:spPr>
            <a:xfrm>
              <a:off x="4116958" y="2295755"/>
              <a:ext cx="504056" cy="543192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Microsoft JhengHei" panose="020B0604030504040204" pitchFamily="34" charset="-120"/>
              </a:endParaRPr>
            </a:p>
          </p:txBody>
        </p:sp>
        <p:sp>
          <p:nvSpPr>
            <p:cNvPr id="12" name="Стрелка вниз 11"/>
            <p:cNvSpPr/>
            <p:nvPr/>
          </p:nvSpPr>
          <p:spPr>
            <a:xfrm>
              <a:off x="4116958" y="3878348"/>
              <a:ext cx="533255" cy="954477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Microsoft JhengHei" panose="020B0604030504040204" pitchFamily="34" charset="-12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5374286-1077-4D8A-BBEE-B92CCD09A091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30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29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5837" y="610530"/>
            <a:ext cx="4090730" cy="49006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Критерии отбора проектов КРСТ</a:t>
            </a:r>
            <a:endParaRPr lang="ru-RU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558775575"/>
              </p:ext>
            </p:extLst>
          </p:nvPr>
        </p:nvGraphicFramePr>
        <p:xfrm>
          <a:off x="-6097354" y="-747464"/>
          <a:ext cx="3610290" cy="17129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7707"/>
                <a:gridCol w="1359600"/>
                <a:gridCol w="858695"/>
                <a:gridCol w="1114288"/>
              </a:tblGrid>
              <a:tr h="3091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№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Наименование</a:t>
                      </a:r>
                      <a:r>
                        <a:rPr lang="ru-RU" sz="1000" baseline="0" dirty="0" smtClean="0">
                          <a:latin typeface="Microsoft JhengHei" panose="020B0604030504040204" pitchFamily="34" charset="-120"/>
                        </a:rPr>
                        <a:t> критериев 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Количество баллов 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Подтверждающий документ 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42808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1</a:t>
                      </a:r>
                    </a:p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Microsoft JhengHei" panose="020B0604030504040204" pitchFamily="34" charset="-120"/>
                        </a:rPr>
                        <a:t>доля внебюджетных средств в общем объеме финансирования проекта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42808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2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Microsoft JhengHei" panose="020B0604030504040204" pitchFamily="34" charset="-120"/>
                        </a:rPr>
                        <a:t>длительность достижения </a:t>
                      </a:r>
                      <a:r>
                        <a:rPr lang="ru-RU" sz="1000" kern="1200" baseline="0" dirty="0" smtClean="0">
                          <a:latin typeface="Microsoft JhengHei" panose="020B0604030504040204" pitchFamily="34" charset="-120"/>
                        </a:rPr>
                        <a:t> </a:t>
                      </a:r>
                      <a:r>
                        <a:rPr lang="ru-RU" sz="1000" kern="1200" dirty="0" smtClean="0">
                          <a:latin typeface="Microsoft JhengHei" panose="020B0604030504040204" pitchFamily="34" charset="-120"/>
                        </a:rPr>
                        <a:t>результатов реализации проекта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126047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3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доля жителей территорий,</a:t>
                      </a:r>
                      <a:r>
                        <a:rPr lang="ru-RU" sz="1000" baseline="0" dirty="0" smtClean="0">
                          <a:latin typeface="Microsoft JhengHei" panose="020B0604030504040204" pitchFamily="34" charset="-120"/>
                        </a:rPr>
                        <a:t> </a:t>
                      </a: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где планируется реализация проекта, в возрасте от 16 лет и старше, подтвердивших целесообразность его реализации по итогам общественного обсуждения, в общей численности жителей в возрасте от 16 лет и старше 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7848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4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доля занятого населения, в общей численности экономически активного населения,</a:t>
                      </a:r>
                      <a:r>
                        <a:rPr lang="ru-RU" sz="1000" baseline="0" dirty="0" smtClean="0">
                          <a:latin typeface="Microsoft JhengHei" panose="020B0604030504040204" pitchFamily="34" charset="-120"/>
                        </a:rPr>
                        <a:t> </a:t>
                      </a: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проживающего на территории реализации проекта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66590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5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доля трудоспособного населения в общей численности населения</a:t>
                      </a:r>
                      <a:r>
                        <a:rPr lang="ru-RU" sz="1000" baseline="0" dirty="0" smtClean="0">
                          <a:latin typeface="Microsoft JhengHei" panose="020B0604030504040204" pitchFamily="34" charset="-120"/>
                        </a:rPr>
                        <a:t> </a:t>
                      </a: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на территории реализации проекта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197394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6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доля прироста постоянных рабочих мест, планируемых к созданию в рамках реализации мероприятий проекта, а также в рамках инвестиционных проектов, находящихся в стадии реализации, и инвестиционных проектов, реализация которых начнется в первый год реализации проекта, к общей численности экономически активного населения на территории реализации проекта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149829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7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отношение среднемесячных располагаемых ресурсов (доходов) домохозяйств на сельских территориях (сельских агломерациях), где планируется реализация проекта, к среднемесячным располагаемым ресурсам (доходам) городских домохозяйств соответствующего субъекта Российской Федерации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  <a:tr h="42808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8</a:t>
                      </a:r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Microsoft JhengHei" panose="020B0604030504040204" pitchFamily="34" charset="-120"/>
                        </a:rPr>
                        <a:t>вклад проектов в достижение целей Госпрограммы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Microsoft JhengHei" panose="020B0604030504040204" pitchFamily="34" charset="-120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4095374" y="1573285"/>
            <a:ext cx="7753725" cy="4710069"/>
            <a:chOff x="1524000" y="771716"/>
            <a:chExt cx="7728519" cy="5788663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524000" y="779475"/>
              <a:ext cx="7728519" cy="5780904"/>
              <a:chOff x="1524000" y="779475"/>
              <a:chExt cx="7728519" cy="5780904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6856678" y="1201079"/>
                <a:ext cx="2395841" cy="1288086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Полилиния 8"/>
              <p:cNvSpPr/>
              <p:nvPr/>
            </p:nvSpPr>
            <p:spPr>
              <a:xfrm>
                <a:off x="6870847" y="779475"/>
                <a:ext cx="1867725" cy="2146811"/>
              </a:xfrm>
              <a:custGeom>
                <a:avLst/>
                <a:gdLst>
                  <a:gd name="connsiteX0" fmla="*/ 0 w 2146811"/>
                  <a:gd name="connsiteY0" fmla="*/ 933863 h 1867725"/>
                  <a:gd name="connsiteX1" fmla="*/ 466931 w 2146811"/>
                  <a:gd name="connsiteY1" fmla="*/ 0 h 1867725"/>
                  <a:gd name="connsiteX2" fmla="*/ 1679880 w 2146811"/>
                  <a:gd name="connsiteY2" fmla="*/ 0 h 1867725"/>
                  <a:gd name="connsiteX3" fmla="*/ 2146811 w 2146811"/>
                  <a:gd name="connsiteY3" fmla="*/ 933863 h 1867725"/>
                  <a:gd name="connsiteX4" fmla="*/ 1679880 w 2146811"/>
                  <a:gd name="connsiteY4" fmla="*/ 1867725 h 1867725"/>
                  <a:gd name="connsiteX5" fmla="*/ 466931 w 2146811"/>
                  <a:gd name="connsiteY5" fmla="*/ 1867725 h 1867725"/>
                  <a:gd name="connsiteX6" fmla="*/ 0 w 2146811"/>
                  <a:gd name="connsiteY6" fmla="*/ 933863 h 186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11" h="1867725">
                    <a:moveTo>
                      <a:pt x="1073405" y="0"/>
                    </a:moveTo>
                    <a:lnTo>
                      <a:pt x="2146810" y="406230"/>
                    </a:lnTo>
                    <a:lnTo>
                      <a:pt x="2146810" y="1461495"/>
                    </a:lnTo>
                    <a:lnTo>
                      <a:pt x="1073405" y="1867725"/>
                    </a:lnTo>
                    <a:lnTo>
                      <a:pt x="1" y="1461495"/>
                    </a:lnTo>
                    <a:lnTo>
                      <a:pt x="1" y="406230"/>
                    </a:lnTo>
                    <a:lnTo>
                      <a:pt x="1073405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91054" tIns="334545" rIns="291054" bIns="334545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200" b="1" kern="1200" dirty="0" smtClean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доля внебюджетных средств </a:t>
                </a:r>
                <a:r>
                  <a:rPr lang="ru-RU" sz="1200" kern="1200" dirty="0" smtClean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в общем объеме финансирования проекта</a:t>
                </a:r>
                <a:endParaRPr lang="ru-RU" sz="1200" kern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>
                <a:off x="3919841" y="2593930"/>
                <a:ext cx="1867725" cy="2146811"/>
              </a:xfrm>
              <a:custGeom>
                <a:avLst/>
                <a:gdLst>
                  <a:gd name="connsiteX0" fmla="*/ 0 w 2146811"/>
                  <a:gd name="connsiteY0" fmla="*/ 933863 h 1867725"/>
                  <a:gd name="connsiteX1" fmla="*/ 466931 w 2146811"/>
                  <a:gd name="connsiteY1" fmla="*/ 0 h 1867725"/>
                  <a:gd name="connsiteX2" fmla="*/ 1679880 w 2146811"/>
                  <a:gd name="connsiteY2" fmla="*/ 0 h 1867725"/>
                  <a:gd name="connsiteX3" fmla="*/ 2146811 w 2146811"/>
                  <a:gd name="connsiteY3" fmla="*/ 933863 h 1867725"/>
                  <a:gd name="connsiteX4" fmla="*/ 1679880 w 2146811"/>
                  <a:gd name="connsiteY4" fmla="*/ 1867725 h 1867725"/>
                  <a:gd name="connsiteX5" fmla="*/ 466931 w 2146811"/>
                  <a:gd name="connsiteY5" fmla="*/ 1867725 h 1867725"/>
                  <a:gd name="connsiteX6" fmla="*/ 0 w 2146811"/>
                  <a:gd name="connsiteY6" fmla="*/ 933863 h 186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11" h="1867725">
                    <a:moveTo>
                      <a:pt x="1073405" y="0"/>
                    </a:moveTo>
                    <a:lnTo>
                      <a:pt x="2146810" y="406230"/>
                    </a:lnTo>
                    <a:lnTo>
                      <a:pt x="2146810" y="1461495"/>
                    </a:lnTo>
                    <a:lnTo>
                      <a:pt x="1073405" y="1867725"/>
                    </a:lnTo>
                    <a:lnTo>
                      <a:pt x="1" y="1461495"/>
                    </a:lnTo>
                    <a:lnTo>
                      <a:pt x="1" y="406230"/>
                    </a:lnTo>
                    <a:lnTo>
                      <a:pt x="1073405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21534" tIns="365025" rIns="321534" bIns="365025" numCol="1" spcCol="1270" anchor="ctr" anchorCtr="0">
                <a:noAutofit/>
              </a:bodyPr>
              <a:lstStyle/>
              <a:p>
                <a:pPr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200" b="1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длительность</a:t>
                </a:r>
                <a:r>
                  <a:rPr lang="ru-RU" sz="12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 достижения  результатов реализации проекта</a:t>
                </a:r>
              </a:p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200" kern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524000" y="3023292"/>
                <a:ext cx="2318556" cy="1288086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Полилиния 11"/>
              <p:cNvSpPr/>
              <p:nvPr/>
            </p:nvSpPr>
            <p:spPr>
              <a:xfrm>
                <a:off x="4988953" y="4413568"/>
                <a:ext cx="1867725" cy="2146811"/>
              </a:xfrm>
              <a:custGeom>
                <a:avLst/>
                <a:gdLst>
                  <a:gd name="connsiteX0" fmla="*/ 0 w 2146811"/>
                  <a:gd name="connsiteY0" fmla="*/ 933863 h 1867725"/>
                  <a:gd name="connsiteX1" fmla="*/ 466931 w 2146811"/>
                  <a:gd name="connsiteY1" fmla="*/ 0 h 1867725"/>
                  <a:gd name="connsiteX2" fmla="*/ 1679880 w 2146811"/>
                  <a:gd name="connsiteY2" fmla="*/ 0 h 1867725"/>
                  <a:gd name="connsiteX3" fmla="*/ 2146811 w 2146811"/>
                  <a:gd name="connsiteY3" fmla="*/ 933863 h 1867725"/>
                  <a:gd name="connsiteX4" fmla="*/ 1679880 w 2146811"/>
                  <a:gd name="connsiteY4" fmla="*/ 1867725 h 1867725"/>
                  <a:gd name="connsiteX5" fmla="*/ 466931 w 2146811"/>
                  <a:gd name="connsiteY5" fmla="*/ 1867725 h 1867725"/>
                  <a:gd name="connsiteX6" fmla="*/ 0 w 2146811"/>
                  <a:gd name="connsiteY6" fmla="*/ 933863 h 186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11" h="1867725">
                    <a:moveTo>
                      <a:pt x="1073405" y="0"/>
                    </a:moveTo>
                    <a:lnTo>
                      <a:pt x="2146810" y="406230"/>
                    </a:lnTo>
                    <a:lnTo>
                      <a:pt x="2146810" y="1461495"/>
                    </a:lnTo>
                    <a:lnTo>
                      <a:pt x="1073405" y="1867725"/>
                    </a:lnTo>
                    <a:lnTo>
                      <a:pt x="1" y="1461495"/>
                    </a:lnTo>
                    <a:lnTo>
                      <a:pt x="1" y="406230"/>
                    </a:lnTo>
                    <a:lnTo>
                      <a:pt x="1073405" y="0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91054" tIns="334545" rIns="291054" bIns="334545" numCol="1" spcCol="1270" anchor="ctr" anchorCtr="0">
                <a:noAutofit/>
              </a:bodyPr>
              <a:lstStyle/>
              <a:p>
                <a:pPr lvl="0" algn="ctr" defTabSz="5334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100" b="1" kern="1200" dirty="0" smtClean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доля трудоспособного населения</a:t>
                </a:r>
                <a:r>
                  <a:rPr lang="ru-RU" sz="1100" kern="1200" dirty="0" smtClean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 в общей численности населения на территории реализации проекта</a:t>
                </a:r>
                <a:endParaRPr lang="ru-RU" sz="1100" kern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6856678" y="4845505"/>
                <a:ext cx="2395841" cy="1288086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Полилиния 14"/>
              <p:cNvSpPr/>
              <p:nvPr/>
            </p:nvSpPr>
            <p:spPr>
              <a:xfrm>
                <a:off x="2915133" y="779475"/>
                <a:ext cx="1867725" cy="2146811"/>
              </a:xfrm>
              <a:custGeom>
                <a:avLst/>
                <a:gdLst>
                  <a:gd name="connsiteX0" fmla="*/ 0 w 2146811"/>
                  <a:gd name="connsiteY0" fmla="*/ 933863 h 1867725"/>
                  <a:gd name="connsiteX1" fmla="*/ 466931 w 2146811"/>
                  <a:gd name="connsiteY1" fmla="*/ 0 h 1867725"/>
                  <a:gd name="connsiteX2" fmla="*/ 1679880 w 2146811"/>
                  <a:gd name="connsiteY2" fmla="*/ 0 h 1867725"/>
                  <a:gd name="connsiteX3" fmla="*/ 2146811 w 2146811"/>
                  <a:gd name="connsiteY3" fmla="*/ 933863 h 1867725"/>
                  <a:gd name="connsiteX4" fmla="*/ 1679880 w 2146811"/>
                  <a:gd name="connsiteY4" fmla="*/ 1867725 h 1867725"/>
                  <a:gd name="connsiteX5" fmla="*/ 466931 w 2146811"/>
                  <a:gd name="connsiteY5" fmla="*/ 1867725 h 1867725"/>
                  <a:gd name="connsiteX6" fmla="*/ 0 w 2146811"/>
                  <a:gd name="connsiteY6" fmla="*/ 933863 h 186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11" h="1867725">
                    <a:moveTo>
                      <a:pt x="1073405" y="0"/>
                    </a:moveTo>
                    <a:lnTo>
                      <a:pt x="2146810" y="406230"/>
                    </a:lnTo>
                    <a:lnTo>
                      <a:pt x="2146810" y="1461495"/>
                    </a:lnTo>
                    <a:lnTo>
                      <a:pt x="1073405" y="1867725"/>
                    </a:lnTo>
                    <a:lnTo>
                      <a:pt x="1" y="1461495"/>
                    </a:lnTo>
                    <a:lnTo>
                      <a:pt x="1" y="406230"/>
                    </a:lnTo>
                    <a:lnTo>
                      <a:pt x="1073405" y="0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91054" tIns="334545" rIns="291054" bIns="334545" numCol="1" spcCol="1270" anchor="ctr" anchorCtr="0">
                <a:noAutofit/>
              </a:bodyPr>
              <a:lstStyle/>
              <a:p>
                <a:pPr lvl="0" algn="ctr"/>
                <a:r>
                  <a:rPr lang="ru-RU" sz="1100" b="1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доля занятого населения </a:t>
                </a:r>
                <a:r>
                  <a:rPr lang="ru-RU" sz="1100" dirty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в общей численности экономически активного </a:t>
                </a:r>
                <a:r>
                  <a:rPr lang="ru-RU" sz="1100" dirty="0" smtClean="0">
                    <a:solidFill>
                      <a:schemeClr val="tx1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населения</a:t>
                </a:r>
                <a:endParaRPr lang="ru-RU" sz="1100" kern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21" name="Полилиния 20"/>
            <p:cNvSpPr/>
            <p:nvPr/>
          </p:nvSpPr>
          <p:spPr>
            <a:xfrm>
              <a:off x="2908693" y="4383441"/>
              <a:ext cx="1867725" cy="2146811"/>
            </a:xfrm>
            <a:custGeom>
              <a:avLst/>
              <a:gdLst>
                <a:gd name="connsiteX0" fmla="*/ 0 w 2146811"/>
                <a:gd name="connsiteY0" fmla="*/ 933863 h 1867725"/>
                <a:gd name="connsiteX1" fmla="*/ 466931 w 2146811"/>
                <a:gd name="connsiteY1" fmla="*/ 0 h 1867725"/>
                <a:gd name="connsiteX2" fmla="*/ 1679880 w 2146811"/>
                <a:gd name="connsiteY2" fmla="*/ 0 h 1867725"/>
                <a:gd name="connsiteX3" fmla="*/ 2146811 w 2146811"/>
                <a:gd name="connsiteY3" fmla="*/ 933863 h 1867725"/>
                <a:gd name="connsiteX4" fmla="*/ 1679880 w 2146811"/>
                <a:gd name="connsiteY4" fmla="*/ 1867725 h 1867725"/>
                <a:gd name="connsiteX5" fmla="*/ 466931 w 2146811"/>
                <a:gd name="connsiteY5" fmla="*/ 1867725 h 1867725"/>
                <a:gd name="connsiteX6" fmla="*/ 0 w 2146811"/>
                <a:gd name="connsiteY6" fmla="*/ 933863 h 186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6811" h="1867725">
                  <a:moveTo>
                    <a:pt x="1073405" y="0"/>
                  </a:moveTo>
                  <a:lnTo>
                    <a:pt x="2146810" y="406230"/>
                  </a:lnTo>
                  <a:lnTo>
                    <a:pt x="2146810" y="1461495"/>
                  </a:lnTo>
                  <a:lnTo>
                    <a:pt x="1073405" y="1867725"/>
                  </a:lnTo>
                  <a:lnTo>
                    <a:pt x="1" y="1461495"/>
                  </a:lnTo>
                  <a:lnTo>
                    <a:pt x="1" y="406230"/>
                  </a:lnTo>
                  <a:lnTo>
                    <a:pt x="1073405" y="0"/>
                  </a:lnTo>
                  <a:close/>
                </a:path>
              </a:pathLst>
            </a:custGeom>
            <a:solidFill>
              <a:srgbClr val="C3D69B">
                <a:alpha val="32157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054" tIns="334545" rIns="291054" bIns="3345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доля прироста постоянных рабочих мест</a:t>
              </a:r>
              <a:r>
                <a:rPr lang="ru-RU" sz="10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в рамках </a:t>
              </a:r>
              <a:r>
                <a:rPr lang="ru-RU" sz="10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реализации </a:t>
              </a:r>
              <a:r>
                <a:rPr lang="ru-RU" sz="10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мероприятий проекта КРСТ, а также в рамках инвестиционных </a:t>
              </a:r>
              <a:r>
                <a:rPr lang="ru-RU" sz="10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проектов</a:t>
              </a:r>
              <a:endParaRPr lang="ru-RU" sz="10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4919724" y="771716"/>
              <a:ext cx="1867725" cy="2146811"/>
            </a:xfrm>
            <a:custGeom>
              <a:avLst/>
              <a:gdLst>
                <a:gd name="connsiteX0" fmla="*/ 0 w 2146811"/>
                <a:gd name="connsiteY0" fmla="*/ 933863 h 1867725"/>
                <a:gd name="connsiteX1" fmla="*/ 466931 w 2146811"/>
                <a:gd name="connsiteY1" fmla="*/ 0 h 1867725"/>
                <a:gd name="connsiteX2" fmla="*/ 1679880 w 2146811"/>
                <a:gd name="connsiteY2" fmla="*/ 0 h 1867725"/>
                <a:gd name="connsiteX3" fmla="*/ 2146811 w 2146811"/>
                <a:gd name="connsiteY3" fmla="*/ 933863 h 1867725"/>
                <a:gd name="connsiteX4" fmla="*/ 1679880 w 2146811"/>
                <a:gd name="connsiteY4" fmla="*/ 1867725 h 1867725"/>
                <a:gd name="connsiteX5" fmla="*/ 466931 w 2146811"/>
                <a:gd name="connsiteY5" fmla="*/ 1867725 h 1867725"/>
                <a:gd name="connsiteX6" fmla="*/ 0 w 2146811"/>
                <a:gd name="connsiteY6" fmla="*/ 933863 h 186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6811" h="1867725">
                  <a:moveTo>
                    <a:pt x="1073405" y="0"/>
                  </a:moveTo>
                  <a:lnTo>
                    <a:pt x="2146810" y="406230"/>
                  </a:lnTo>
                  <a:lnTo>
                    <a:pt x="2146810" y="1461495"/>
                  </a:lnTo>
                  <a:lnTo>
                    <a:pt x="1073405" y="1867725"/>
                  </a:lnTo>
                  <a:lnTo>
                    <a:pt x="1" y="1461495"/>
                  </a:lnTo>
                  <a:lnTo>
                    <a:pt x="1" y="406230"/>
                  </a:lnTo>
                  <a:lnTo>
                    <a:pt x="1073405" y="0"/>
                  </a:lnTo>
                  <a:close/>
                </a:path>
              </a:pathLst>
            </a:custGeom>
            <a:solidFill>
              <a:srgbClr val="FFFF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054" tIns="334545" rIns="291054" bIns="334545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доля жителей </a:t>
              </a:r>
              <a:r>
                <a:rPr lang="ru-RU" sz="11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от 16 лет и старше, </a:t>
              </a:r>
              <a:r>
                <a:rPr lang="ru-RU" sz="11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подтвердивших целесообразность </a:t>
              </a:r>
              <a:r>
                <a:rPr lang="ru-RU" sz="11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реализации </a:t>
              </a:r>
              <a:r>
                <a:rPr lang="ru-RU" sz="11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проекта</a:t>
              </a:r>
              <a:endParaRPr lang="ru-RU" sz="11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5936984" y="2593928"/>
              <a:ext cx="1933745" cy="2366233"/>
            </a:xfrm>
            <a:custGeom>
              <a:avLst/>
              <a:gdLst>
                <a:gd name="connsiteX0" fmla="*/ 0 w 2146811"/>
                <a:gd name="connsiteY0" fmla="*/ 933863 h 1867725"/>
                <a:gd name="connsiteX1" fmla="*/ 466931 w 2146811"/>
                <a:gd name="connsiteY1" fmla="*/ 0 h 1867725"/>
                <a:gd name="connsiteX2" fmla="*/ 1679880 w 2146811"/>
                <a:gd name="connsiteY2" fmla="*/ 0 h 1867725"/>
                <a:gd name="connsiteX3" fmla="*/ 2146811 w 2146811"/>
                <a:gd name="connsiteY3" fmla="*/ 933863 h 1867725"/>
                <a:gd name="connsiteX4" fmla="*/ 1679880 w 2146811"/>
                <a:gd name="connsiteY4" fmla="*/ 1867725 h 1867725"/>
                <a:gd name="connsiteX5" fmla="*/ 466931 w 2146811"/>
                <a:gd name="connsiteY5" fmla="*/ 1867725 h 1867725"/>
                <a:gd name="connsiteX6" fmla="*/ 0 w 2146811"/>
                <a:gd name="connsiteY6" fmla="*/ 933863 h 186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6811" h="1867725">
                  <a:moveTo>
                    <a:pt x="1073405" y="0"/>
                  </a:moveTo>
                  <a:lnTo>
                    <a:pt x="2146810" y="406230"/>
                  </a:lnTo>
                  <a:lnTo>
                    <a:pt x="2146810" y="1461495"/>
                  </a:lnTo>
                  <a:lnTo>
                    <a:pt x="1073405" y="1867725"/>
                  </a:lnTo>
                  <a:lnTo>
                    <a:pt x="1" y="1461495"/>
                  </a:lnTo>
                  <a:lnTo>
                    <a:pt x="1" y="406230"/>
                  </a:lnTo>
                  <a:lnTo>
                    <a:pt x="1073405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054" tIns="334545" rIns="291054" bIns="334545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отношение среднемесячных располагаемых ресурсов (доходов)  домохозяйств </a:t>
              </a:r>
              <a:r>
                <a:rPr lang="ru-RU" sz="10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на территориях реализации проекта к </a:t>
              </a:r>
              <a:r>
                <a:rPr lang="ru-RU" sz="10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располагаемым </a:t>
              </a:r>
              <a:r>
                <a:rPr lang="ru-RU" sz="10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ресурсам (доходам) городских домохозяйств </a:t>
              </a:r>
              <a:r>
                <a:rPr lang="ru-RU" sz="10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субъекта </a:t>
              </a:r>
              <a:r>
                <a:rPr lang="ru-RU" sz="10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Российской Федерации</a:t>
              </a:r>
            </a:p>
          </p:txBody>
        </p:sp>
      </p:grpSp>
      <p:sp>
        <p:nvSpPr>
          <p:cNvPr id="17" name="Полилиния 16"/>
          <p:cNvSpPr/>
          <p:nvPr/>
        </p:nvSpPr>
        <p:spPr>
          <a:xfrm>
            <a:off x="9674783" y="4599073"/>
            <a:ext cx="1582478" cy="1482514"/>
          </a:xfrm>
          <a:custGeom>
            <a:avLst/>
            <a:gdLst>
              <a:gd name="connsiteX0" fmla="*/ 0 w 2146811"/>
              <a:gd name="connsiteY0" fmla="*/ 933863 h 1867725"/>
              <a:gd name="connsiteX1" fmla="*/ 466931 w 2146811"/>
              <a:gd name="connsiteY1" fmla="*/ 0 h 1867725"/>
              <a:gd name="connsiteX2" fmla="*/ 1679880 w 2146811"/>
              <a:gd name="connsiteY2" fmla="*/ 0 h 1867725"/>
              <a:gd name="connsiteX3" fmla="*/ 2146811 w 2146811"/>
              <a:gd name="connsiteY3" fmla="*/ 933863 h 1867725"/>
              <a:gd name="connsiteX4" fmla="*/ 1679880 w 2146811"/>
              <a:gd name="connsiteY4" fmla="*/ 1867725 h 1867725"/>
              <a:gd name="connsiteX5" fmla="*/ 466931 w 2146811"/>
              <a:gd name="connsiteY5" fmla="*/ 1867725 h 1867725"/>
              <a:gd name="connsiteX6" fmla="*/ 0 w 2146811"/>
              <a:gd name="connsiteY6" fmla="*/ 933863 h 186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11" h="1867725">
                <a:moveTo>
                  <a:pt x="1073405" y="0"/>
                </a:moveTo>
                <a:lnTo>
                  <a:pt x="2146810" y="406230"/>
                </a:lnTo>
                <a:lnTo>
                  <a:pt x="2146810" y="1461495"/>
                </a:lnTo>
                <a:lnTo>
                  <a:pt x="1073405" y="1867725"/>
                </a:lnTo>
                <a:lnTo>
                  <a:pt x="1" y="1461495"/>
                </a:lnTo>
                <a:lnTo>
                  <a:pt x="1" y="406230"/>
                </a:lnTo>
                <a:lnTo>
                  <a:pt x="1073405" y="0"/>
                </a:lnTo>
                <a:close/>
              </a:path>
            </a:pathLst>
          </a:custGeom>
          <a:solidFill>
            <a:srgbClr val="FFFFC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054" tIns="334545" rIns="291054" bIns="334545" numCol="1" spcCol="1270" anchor="ctr" anchorCtr="0">
            <a:no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Вклад</a:t>
            </a:r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проектов в достижение целей Государственной программы 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018834" y="556797"/>
            <a:ext cx="4132717" cy="29876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>
                <a:latin typeface="Microsoft JhengHei" panose="020B0604030504040204" pitchFamily="34" charset="-120"/>
                <a:ea typeface="+mj-ea"/>
                <a:cs typeface="+mj-cs"/>
              </a:defRPr>
            </a:lvl1pPr>
          </a:lstStyle>
          <a:p>
            <a:pPr algn="l" defTabSz="914400"/>
            <a:r>
              <a:rPr lang="ru-RU" sz="1600" b="1" kern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Ранжирование проектов</a:t>
            </a:r>
            <a:endParaRPr lang="ru-RU" sz="1600" b="1" kern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0413" y="1023752"/>
            <a:ext cx="3052595" cy="1099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>
                <a:solidFill>
                  <a:schemeClr val="tx1"/>
                </a:solidFill>
                <a:latin typeface="Microsoft JhengHei" panose="020B0604030504040204" pitchFamily="34" charset="-120"/>
              </a:rPr>
              <a:t>Определение перечня проектов для субсидирования осуществляется согласно результатам их ранжирования</a:t>
            </a:r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</a:rPr>
              <a:t>, </a:t>
            </a:r>
            <a:r>
              <a: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</a:rPr>
              <a:t>проведенного </a:t>
            </a:r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</a:rPr>
              <a:t>в соответствии с пунктами 35, 36 </a:t>
            </a:r>
            <a:r>
              <a: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</a:rPr>
              <a:t>Порядка: </a:t>
            </a:r>
            <a:endParaRPr lang="ru-RU" sz="1200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3622" y="2273114"/>
            <a:ext cx="2961946" cy="1099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</a:t>
            </a:r>
            <a:r>
              <a: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убсидия </a:t>
            </a:r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предоставляется на проекты, </a:t>
            </a:r>
            <a:r>
              <a:rPr lang="ru-RU" sz="1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занимающие в группах по федеральным округам </a:t>
            </a:r>
            <a:r>
              <a: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одинаковые </a:t>
            </a:r>
            <a:r>
              <a:rPr lang="ru-RU" sz="1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порядковые места, начиная с 1-го </a:t>
            </a:r>
            <a:r>
              <a: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места</a:t>
            </a:r>
            <a:endParaRPr lang="ru-RU" sz="1200" dirty="0">
              <a:ln>
                <a:solidFill>
                  <a:srgbClr val="006600"/>
                </a:solidFill>
              </a:ln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endParaRPr lang="ru-RU" sz="1200" b="1" dirty="0">
              <a:ln>
                <a:solidFill>
                  <a:srgbClr val="006600"/>
                </a:solidFill>
              </a:ln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2398" y="3248297"/>
            <a:ext cx="3110797" cy="18113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В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случае если оставшегося объема нераспределенной субсидии недостаточно для предоставления его по всем проектам, занимающим одинаковые порядковые места в группах по федеральным округам, то предоставление оставшегося объема субсидии осуществляется на проекты, которые имеют </a:t>
            </a:r>
            <a:r>
              <a:rPr lang="ru-RU" sz="105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наибольшее количество общих баллов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среди проектов, </a:t>
            </a:r>
            <a:r>
              <a:rPr lang="ru-RU" sz="105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занимающих одинаковые места в группах по федеральным </a:t>
            </a:r>
            <a:r>
              <a:rPr lang="ru-RU" sz="105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округам</a:t>
            </a:r>
            <a:endParaRPr lang="ru-RU" sz="105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3622" y="5182831"/>
            <a:ext cx="3126179" cy="1491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П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ри 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наличии средств федерального бюджета, 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высвобожденных в 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связи с приостановлением, досрочным завершением реализации проектов, в 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объеме, и 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(или) дополнительного выделения средств федерального бюджета 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на </a:t>
            </a:r>
            <a:r>
              <a:rPr lang="ru-RU" sz="105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реализацию Госпрограммы Комиссия принимает решение </a:t>
            </a:r>
            <a:r>
              <a:rPr lang="ru-RU" sz="105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 </a:t>
            </a:r>
            <a:r>
              <a:rPr lang="ru-RU" sz="105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дополнительном </a:t>
            </a:r>
            <a:r>
              <a:rPr lang="ru-RU" sz="105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определении перечня проектов для предоставлении им </a:t>
            </a:r>
            <a:r>
              <a:rPr lang="ru-RU" sz="105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субсидии</a:t>
            </a:r>
            <a:endParaRPr lang="ru-RU" sz="105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Нашивка 28"/>
          <p:cNvSpPr/>
          <p:nvPr/>
        </p:nvSpPr>
        <p:spPr>
          <a:xfrm>
            <a:off x="216319" y="1322819"/>
            <a:ext cx="155936" cy="500931"/>
          </a:xfrm>
          <a:prstGeom prst="chevr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33" name="Нашивка 32"/>
          <p:cNvSpPr/>
          <p:nvPr/>
        </p:nvSpPr>
        <p:spPr>
          <a:xfrm>
            <a:off x="232519" y="2484956"/>
            <a:ext cx="155936" cy="500931"/>
          </a:xfrm>
          <a:prstGeom prst="chevr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34" name="Нашивка 33"/>
          <p:cNvSpPr/>
          <p:nvPr/>
        </p:nvSpPr>
        <p:spPr>
          <a:xfrm>
            <a:off x="224021" y="3876619"/>
            <a:ext cx="155936" cy="500931"/>
          </a:xfrm>
          <a:prstGeom prst="chevr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35" name="Нашивка 34"/>
          <p:cNvSpPr/>
          <p:nvPr/>
        </p:nvSpPr>
        <p:spPr>
          <a:xfrm>
            <a:off x="224319" y="5658084"/>
            <a:ext cx="155936" cy="500931"/>
          </a:xfrm>
          <a:prstGeom prst="chevron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E0E9DB89-C34B-4584-9107-325B9F94A319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31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688320" y="6403341"/>
            <a:ext cx="1402080" cy="276999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367300058"/>
              </p:ext>
            </p:extLst>
          </p:nvPr>
        </p:nvGraphicFramePr>
        <p:xfrm>
          <a:off x="228600" y="1329266"/>
          <a:ext cx="11544300" cy="524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Результаты отбора проектов в 2019 году на период 2020-2022 годов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9900" y="1422400"/>
            <a:ext cx="838200" cy="787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dirty="0" smtClean="0">
                <a:solidFill>
                  <a:srgbClr val="B9D08C"/>
                </a:solidFill>
              </a:rPr>
              <a:t>+</a:t>
            </a:r>
            <a:endParaRPr lang="ru-RU" sz="11500" dirty="0">
              <a:solidFill>
                <a:srgbClr val="B9D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124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700112" y="6500406"/>
            <a:ext cx="1402080" cy="276999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81000" y="223838"/>
            <a:ext cx="109728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Особенности финансирования проектов на 2020 год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1456242556"/>
              </p:ext>
            </p:extLst>
          </p:nvPr>
        </p:nvGraphicFramePr>
        <p:xfrm>
          <a:off x="0" y="897466"/>
          <a:ext cx="47498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3639963136"/>
              </p:ext>
            </p:extLst>
          </p:nvPr>
        </p:nvGraphicFramePr>
        <p:xfrm>
          <a:off x="3797300" y="876300"/>
          <a:ext cx="5626100" cy="3086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690775259"/>
              </p:ext>
            </p:extLst>
          </p:nvPr>
        </p:nvGraphicFramePr>
        <p:xfrm>
          <a:off x="3721100" y="3429000"/>
          <a:ext cx="5765800" cy="276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cxnSp>
        <p:nvCxnSpPr>
          <p:cNvPr id="14" name="Прямая со стрелкой 13"/>
          <p:cNvCxnSpPr/>
          <p:nvPr/>
        </p:nvCxnSpPr>
        <p:spPr>
          <a:xfrm flipV="1">
            <a:off x="2961821" y="3559629"/>
            <a:ext cx="6329136" cy="38100"/>
          </a:xfrm>
          <a:prstGeom prst="straightConnector1">
            <a:avLst/>
          </a:prstGeom>
          <a:ln w="31750">
            <a:solidFill>
              <a:srgbClr val="6694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697896420"/>
              </p:ext>
            </p:extLst>
          </p:nvPr>
        </p:nvGraphicFramePr>
        <p:xfrm>
          <a:off x="9290956" y="726621"/>
          <a:ext cx="2901043" cy="6131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339193" y="3355521"/>
            <a:ext cx="5804806" cy="2041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567,1 млн рублей (включая не заключение соглашения + исключением одного объекта из проекта)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7616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0250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b="1" dirty="0" smtClean="0">
                <a:ea typeface="Microsoft JhengHei" panose="020B0604030504040204" pitchFamily="34" charset="-120"/>
              </a:rPr>
              <a:t/>
            </a:r>
            <a:br>
              <a:rPr lang="ru-RU" b="1" dirty="0" smtClean="0">
                <a:ea typeface="Microsoft JhengHei" panose="020B0604030504040204" pitchFamily="34" charset="-120"/>
              </a:rPr>
            </a:br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+mj-lt"/>
                <a:ea typeface="Microsoft JhengHei" panose="020B0604030504040204" pitchFamily="34" charset="-120"/>
              </a:rPr>
              <a:t/>
            </a:r>
            <a:br>
              <a:rPr lang="ru-RU" sz="3200" b="1" dirty="0" smtClean="0">
                <a:latin typeface="+mj-lt"/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+mj-lt"/>
                <a:ea typeface="Microsoft JhengHei" panose="020B0604030504040204" pitchFamily="34" charset="-120"/>
              </a:rPr>
              <a:t/>
            </a:r>
            <a:br>
              <a:rPr lang="ru-RU" sz="3200" b="1" dirty="0" smtClean="0">
                <a:latin typeface="+mj-lt"/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+mj-lt"/>
                <a:ea typeface="Microsoft JhengHei" panose="020B0604030504040204" pitchFamily="34" charset="-120"/>
                <a:cs typeface="Calibri Light" panose="020F0302020204030204" pitchFamily="34" charset="0"/>
              </a:rPr>
              <a:t>НАПРАВЛЕНИЕ 4 «АНАЛИТИЧЕСКОЕ, НОРМАТИВНОЕ, МЕТОДИЧЕСКОЕ ОБЕСПЕЧЕНИЕ КОМПЛЕКСНОГО РАЗВИТИЯ СЕЛЬСКИХ ТЕРРИТОРИЙ»</a:t>
            </a:r>
            <a:endParaRPr lang="ru-RU" sz="3200" b="1" dirty="0">
              <a:latin typeface="+mj-lt"/>
              <a:ea typeface="Microsoft JhengHei" panose="020B0604030504040204" pitchFamily="34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50167" y="6283354"/>
            <a:ext cx="1803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CF2FA77-B309-41D9-A011-9856971ACEDF}" type="slidenum"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 algn="r"/>
              <a:t>34</a:t>
            </a:fld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53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637520" y="6466841"/>
            <a:ext cx="1402080" cy="276999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943856438"/>
              </p:ext>
            </p:extLst>
          </p:nvPr>
        </p:nvGraphicFramePr>
        <p:xfrm>
          <a:off x="359507" y="1126066"/>
          <a:ext cx="1154332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408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+mj-lt"/>
              </a:rPr>
              <a:t>Структура направления (подпрограммы) «Создание и развитие инфраструктуры на сельских территориях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» включает следующие ВЦП:</a:t>
            </a:r>
            <a:endParaRPr lang="ru-RU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5925" y="2314575"/>
            <a:ext cx="5556250" cy="1009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мониторинг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сельских территорий и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оценка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влияния реализации Госпрограммы на их развитие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37300" y="2238375"/>
            <a:ext cx="5568950" cy="1085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активизация </a:t>
            </a:r>
            <a:r>
              <a:rPr lang="ru-RU" sz="1400" dirty="0">
                <a:solidFill>
                  <a:schemeClr val="tx1"/>
                </a:solidFill>
              </a:rPr>
              <a:t>участия граждан в реализации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Государственной программу (в том числе инициативных проектах) и в повышении </a:t>
            </a:r>
            <a:r>
              <a:rPr lang="ru-RU" sz="1400" dirty="0">
                <a:solidFill>
                  <a:schemeClr val="tx1"/>
                </a:solidFill>
              </a:rPr>
              <a:t>привлекательности сельского образа </a:t>
            </a:r>
            <a:r>
              <a:rPr lang="ru-RU" sz="1400" dirty="0" smtClean="0">
                <a:solidFill>
                  <a:schemeClr val="tx1"/>
                </a:solidFill>
              </a:rPr>
              <a:t>жизни</a:t>
            </a:r>
            <a:endParaRPr lang="ru-RU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25" y="3768726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25" y="4733926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5699126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0" y="3790952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7300" y="4756152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Home\Desktop\146325780-zelenaj_galoc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0" y="5721352"/>
            <a:ext cx="317500" cy="3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044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90576" y="150813"/>
            <a:ext cx="11077575" cy="449262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Комплексное развитие сельских территорий</a:t>
            </a:r>
          </a:p>
        </p:txBody>
      </p:sp>
      <p:graphicFrame>
        <p:nvGraphicFramePr>
          <p:cNvPr id="37" name="Схема 36"/>
          <p:cNvGraphicFramePr/>
          <p:nvPr>
            <p:extLst>
              <p:ext uri="{D42A27DB-BD31-4B8C-83A1-F6EECF244321}">
                <p14:modId xmlns:p14="http://schemas.microsoft.com/office/powerpoint/2010/main" xmlns="" val="1887836449"/>
              </p:ext>
            </p:extLst>
          </p:nvPr>
        </p:nvGraphicFramePr>
        <p:xfrm>
          <a:off x="790576" y="1488411"/>
          <a:ext cx="11077574" cy="4874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" name="Скругленный прямоугольник 40"/>
          <p:cNvSpPr/>
          <p:nvPr/>
        </p:nvSpPr>
        <p:spPr>
          <a:xfrm>
            <a:off x="790576" y="941829"/>
            <a:ext cx="11077574" cy="41668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Microsoft JhengHei" panose="020B0604030504040204" pitchFamily="34" charset="-120"/>
              </a:rPr>
              <a:t>Направления реализации Госпрограммы</a:t>
            </a:r>
            <a:endParaRPr lang="ru-RU" b="1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4" name="AutoShape 2" descr="https://otrazhenie33.ru/wp-content/uploads/2019/10/66652370_507165443385863_1288776870698945938_n.jpg"/>
          <p:cNvSpPr>
            <a:spLocks noChangeAspect="1" noChangeArrowheads="1"/>
          </p:cNvSpPr>
          <p:nvPr/>
        </p:nvSpPr>
        <p:spPr bwMode="auto">
          <a:xfrm>
            <a:off x="155575" y="-222421"/>
            <a:ext cx="304800" cy="38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otrazhenie33.ru/wp-content/uploads/2019/10/66652370_507165443385863_1288776870698945938_n.jpg"/>
          <p:cNvSpPr>
            <a:spLocks noChangeAspect="1" noChangeArrowheads="1"/>
          </p:cNvSpPr>
          <p:nvPr/>
        </p:nvSpPr>
        <p:spPr bwMode="auto">
          <a:xfrm flipV="1">
            <a:off x="155575" y="160338"/>
            <a:ext cx="2249874" cy="370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707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10748" y="150813"/>
            <a:ext cx="11357404" cy="449262"/>
          </a:xfrm>
        </p:spPr>
        <p:txBody>
          <a:bodyPr>
            <a:noAutofit/>
          </a:bodyPr>
          <a:lstStyle/>
          <a:p>
            <a:r>
              <a:rPr lang="ru-RU" sz="2400" dirty="0">
                <a:ea typeface="Microsoft JhengHei" panose="020B0604030504040204" pitchFamily="34" charset="-120"/>
              </a:rPr>
              <a:t>Структура Госпрограммы «Комплексное развитие сельских территорий»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560242283"/>
              </p:ext>
            </p:extLst>
          </p:nvPr>
        </p:nvGraphicFramePr>
        <p:xfrm>
          <a:off x="374845" y="598787"/>
          <a:ext cx="11449049" cy="6084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3446282" cy="365125"/>
          </a:xfrm>
        </p:spPr>
        <p:txBody>
          <a:bodyPr/>
          <a:lstStyle/>
          <a:p>
            <a:fld id="{56EA90B6-5A55-43A8-A4BB-0D4F95ECA923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56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3894221"/>
              </p:ext>
            </p:extLst>
          </p:nvPr>
        </p:nvGraphicFramePr>
        <p:xfrm>
          <a:off x="161927" y="739892"/>
          <a:ext cx="11858624" cy="5863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9773"/>
                <a:gridCol w="4027269"/>
                <a:gridCol w="1228597"/>
                <a:gridCol w="1228597"/>
                <a:gridCol w="1228597"/>
                <a:gridCol w="1228597"/>
                <a:gridCol w="1228597"/>
                <a:gridCol w="1228597"/>
              </a:tblGrid>
              <a:tr h="16204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Наименование </a:t>
                      </a:r>
                      <a:r>
                        <a:rPr lang="ru-RU" sz="1000" b="1" u="none" strike="noStrike" dirty="0" smtClean="0">
                          <a:effectLst/>
                          <a:latin typeface="+mj-lt"/>
                        </a:rPr>
                        <a:t>структурного элемента</a:t>
                      </a:r>
                    </a:p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+mj-lt"/>
                        </a:rPr>
                        <a:t>государственной </a:t>
                      </a:r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программы Российской Федерации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2022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Закон о бюджете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j-lt"/>
                        </a:rPr>
                        <a:t>Отклонение </a:t>
                      </a:r>
                      <a:r>
                        <a:rPr lang="ru-RU" sz="900" b="1" u="none" strike="noStrike" dirty="0">
                          <a:effectLst/>
                          <a:latin typeface="+mj-lt"/>
                        </a:rPr>
                        <a:t>(от паспорта Госпрограммы)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+mj-lt"/>
                        </a:rPr>
                        <a:t>Закон о бюджете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Отклонение </a:t>
                      </a:r>
                      <a:r>
                        <a:rPr lang="ru-RU" sz="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(от паспорта Госпрограммы)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+mj-lt"/>
                        </a:rPr>
                        <a:t>Закон о бюджете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Отклонение </a:t>
                      </a:r>
                      <a:r>
                        <a:rPr lang="ru-RU" sz="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(от паспорта Госпрограммы)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</a:tr>
              <a:tr h="1247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+mj-lt"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+mj-lt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  <a:latin typeface="+mj-lt"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  <a:latin typeface="+mj-lt"/>
                        </a:rPr>
                        <a:t>4</a:t>
                      </a:r>
                      <a:endParaRPr lang="ru-RU" sz="800" u="none" strike="noStrike" dirty="0"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  <a:latin typeface="+mj-lt"/>
                        </a:rPr>
                        <a:t>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  <a:latin typeface="+mj-lt"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  <a:latin typeface="+mj-lt"/>
                        </a:rPr>
                        <a:t>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</a:tr>
              <a:tr h="33341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 Государственная программа Российской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Федерации</a:t>
                      </a: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«Комплексное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развитие сельских территорий» - ВСЕГО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-132,1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-284,2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-346,1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-43,3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-126,2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-158,2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консолидированные бюджеты субъектов РФ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-15,9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-20,5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внебюджетные </a:t>
                      </a:r>
                      <a:r>
                        <a:rPr lang="ru-RU" sz="1100" u="none" strike="noStrike" dirty="0" smtClean="0">
                          <a:effectLst/>
                          <a:latin typeface="+mj-lt"/>
                        </a:rPr>
                        <a:t>источники*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-94,5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-142,1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-167,4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467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ВП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«Развитие жилищного строительства на сельских территориях и повышение уровня благоустройства домовладений»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-77,9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-138,4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-165,6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1.1.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-13,2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-30,9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-38,9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99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ВП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«Содействие занятости сельского населения»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-23,6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-37,5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-48,1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2.1.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-2,8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-5,0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-7,3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ВП "Благоустройство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сельских территорий"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-7,6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-11,6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-11,7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3.1.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-2,5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33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ВП «Развитие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инженерной инфраструктуры на сельских территориях»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4.1.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33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ВП «Развитие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транспортной инфраструктуры на сельских территориях»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5.1.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99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ВЦП «Современный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облик сельских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территорий»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-27,1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-96,8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-120,7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3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6.1.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  <a:latin typeface="+mj-lt"/>
                        </a:rPr>
                        <a:t>федеральный бюджет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-26,3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-87,8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-109,5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467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ВЦП «Аналитическая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и информационная поддержка комплексного развития сельских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территорий»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33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ВЦП «Обеспечение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государственного мониторинга сельских территорий»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33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Мероприятие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«Реализация </a:t>
                      </a:r>
                      <a:r>
                        <a:rPr lang="ru-RU" sz="1100" b="1" u="none" strike="noStrike" dirty="0">
                          <a:effectLst/>
                          <a:latin typeface="+mj-lt"/>
                        </a:rPr>
                        <a:t>функций аппарата ответственного исполнителя государственной </a:t>
                      </a:r>
                      <a:r>
                        <a:rPr lang="ru-RU" sz="1100" b="1" u="none" strike="noStrike" dirty="0" smtClean="0">
                          <a:effectLst/>
                          <a:latin typeface="+mj-lt"/>
                        </a:rPr>
                        <a:t>программы»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02" marR="5702" marT="570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8076" y="107607"/>
            <a:ext cx="11631829" cy="4448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Сведения о финансовом обеспечении Госпрограммы из всех источников на период 2020-2022 годов (млрд. рублей)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076" y="6603276"/>
            <a:ext cx="1441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*прогнозные значения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3868033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0250"/>
          </a:xfrm>
        </p:spPr>
        <p:txBody>
          <a:bodyPr>
            <a:normAutofit/>
          </a:bodyPr>
          <a:lstStyle/>
          <a:p>
            <a:pPr algn="ctr" defTabSz="710946">
              <a:spcAft>
                <a:spcPct val="35000"/>
              </a:spcAft>
            </a:pPr>
            <a:r>
              <a:rPr lang="ru-RU" b="1" dirty="0">
                <a:ea typeface="Microsoft JhengHei" panose="020B0604030504040204" pitchFamily="34" charset="-120"/>
              </a:rPr>
              <a:t/>
            </a:r>
            <a:br>
              <a:rPr lang="ru-RU" b="1" dirty="0">
                <a:ea typeface="Microsoft JhengHei" panose="020B0604030504040204" pitchFamily="34" charset="-120"/>
              </a:rPr>
            </a:br>
            <a: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НАПРАВЛЕНИЕ 1</a:t>
            </a:r>
            <a:b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32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/>
            </a:r>
            <a:br>
              <a:rPr lang="ru-RU" sz="32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</a:br>
            <a: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«</a:t>
            </a:r>
            <a:r>
              <a:rPr lang="ru-RU" sz="32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Создание условий для обеспечения доступным и комфортным </a:t>
            </a:r>
            <a:r>
              <a:rPr lang="ru-RU" sz="3200" b="1" dirty="0" smtClean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жильем </a:t>
            </a:r>
            <a:r>
              <a:rPr lang="ru-RU" sz="3200" b="1" dirty="0">
                <a:latin typeface="Calibri Light" panose="020F0302020204030204" pitchFamily="34" charset="0"/>
                <a:ea typeface="Microsoft JhengHei" panose="020B0604030504040204" pitchFamily="34" charset="-120"/>
                <a:cs typeface="Calibri Light" panose="020F0302020204030204" pitchFamily="34" charset="0"/>
              </a:rPr>
              <a:t>сельского населения»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950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23934" y="698945"/>
            <a:ext cx="11025577" cy="5412774"/>
            <a:chOff x="39432" y="682404"/>
            <a:chExt cx="8081189" cy="3546241"/>
          </a:xfrm>
        </p:grpSpPr>
        <p:sp>
          <p:nvSpPr>
            <p:cNvPr id="14" name="Полилиния 13"/>
            <p:cNvSpPr/>
            <p:nvPr/>
          </p:nvSpPr>
          <p:spPr>
            <a:xfrm>
              <a:off x="994682" y="682404"/>
              <a:ext cx="6474324" cy="622629"/>
            </a:xfrm>
            <a:custGeom>
              <a:avLst/>
              <a:gdLst>
                <a:gd name="connsiteX0" fmla="*/ 0 w 4977994"/>
                <a:gd name="connsiteY0" fmla="*/ 0 h 642073"/>
                <a:gd name="connsiteX1" fmla="*/ 4977994 w 4977994"/>
                <a:gd name="connsiteY1" fmla="*/ 0 h 642073"/>
                <a:gd name="connsiteX2" fmla="*/ 4977994 w 4977994"/>
                <a:gd name="connsiteY2" fmla="*/ 642073 h 642073"/>
                <a:gd name="connsiteX3" fmla="*/ 0 w 4977994"/>
                <a:gd name="connsiteY3" fmla="*/ 642073 h 642073"/>
                <a:gd name="connsiteX4" fmla="*/ 0 w 4977994"/>
                <a:gd name="connsiteY4" fmla="*/ 0 h 64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7994" h="642073">
                  <a:moveTo>
                    <a:pt x="0" y="0"/>
                  </a:moveTo>
                  <a:lnTo>
                    <a:pt x="4977994" y="0"/>
                  </a:lnTo>
                  <a:lnTo>
                    <a:pt x="4977994" y="642073"/>
                  </a:lnTo>
                  <a:lnTo>
                    <a:pt x="0" y="6420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НАПРАВЛЕНИЕ (ПОДПРОГРАММА) </a:t>
              </a:r>
              <a:r>
                <a:rPr lang="ru-RU" sz="16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«</a:t>
              </a:r>
              <a:r>
                <a:rPr lang="ru-RU" sz="16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Создание условий для обеспечения доступным и комфортным </a:t>
              </a:r>
              <a:r>
                <a:rPr lang="ru-RU" sz="16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жильем </a:t>
              </a:r>
              <a:r>
                <a:rPr lang="ru-RU" sz="16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сельского населения</a:t>
              </a:r>
              <a:r>
                <a:rPr lang="ru-RU" sz="16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»</a:t>
              </a:r>
              <a:endParaRPr lang="ru-RU" sz="16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9432" y="1626618"/>
              <a:ext cx="8081189" cy="561922"/>
            </a:xfrm>
            <a:custGeom>
              <a:avLst/>
              <a:gdLst>
                <a:gd name="connsiteX0" fmla="*/ 0 w 3398685"/>
                <a:gd name="connsiteY0" fmla="*/ 0 h 830589"/>
                <a:gd name="connsiteX1" fmla="*/ 3398685 w 3398685"/>
                <a:gd name="connsiteY1" fmla="*/ 0 h 830589"/>
                <a:gd name="connsiteX2" fmla="*/ 3398685 w 3398685"/>
                <a:gd name="connsiteY2" fmla="*/ 830589 h 830589"/>
                <a:gd name="connsiteX3" fmla="*/ 0 w 3398685"/>
                <a:gd name="connsiteY3" fmla="*/ 830589 h 830589"/>
                <a:gd name="connsiteX4" fmla="*/ 0 w 3398685"/>
                <a:gd name="connsiteY4" fmla="*/ 0 h 83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685" h="830589">
                  <a:moveTo>
                    <a:pt x="3398685" y="1"/>
                  </a:moveTo>
                  <a:lnTo>
                    <a:pt x="0" y="1"/>
                  </a:lnTo>
                  <a:lnTo>
                    <a:pt x="0" y="830588"/>
                  </a:lnTo>
                  <a:lnTo>
                    <a:pt x="3398685" y="830588"/>
                  </a:lnTo>
                  <a:lnTo>
                    <a:pt x="3398685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60" tIns="10161" rIns="10160" bIns="10160" numCol="1" spcCol="1270" anchor="ctr" anchorCtr="0">
              <a:noAutofit/>
            </a:bodyPr>
            <a:lstStyle/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Ведомственный проект </a:t>
              </a:r>
              <a:r>
                <a:rPr lang="ru-RU" sz="14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«Развитие жилищного строительства на сельских территориях и повышение уровня благоустройства домовладений»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39432" y="2569092"/>
              <a:ext cx="1259684" cy="1659550"/>
            </a:xfrm>
            <a:custGeom>
              <a:avLst/>
              <a:gdLst>
                <a:gd name="connsiteX0" fmla="*/ 0 w 1700327"/>
                <a:gd name="connsiteY0" fmla="*/ 0 h 2382509"/>
                <a:gd name="connsiteX1" fmla="*/ 1700327 w 1700327"/>
                <a:gd name="connsiteY1" fmla="*/ 0 h 2382509"/>
                <a:gd name="connsiteX2" fmla="*/ 1700327 w 1700327"/>
                <a:gd name="connsiteY2" fmla="*/ 2382509 h 2382509"/>
                <a:gd name="connsiteX3" fmla="*/ 0 w 1700327"/>
                <a:gd name="connsiteY3" fmla="*/ 2382509 h 2382509"/>
                <a:gd name="connsiteX4" fmla="*/ 0 w 1700327"/>
                <a:gd name="connsiteY4" fmla="*/ 0 h 238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327" h="2382509">
                  <a:moveTo>
                    <a:pt x="0" y="0"/>
                  </a:moveTo>
                  <a:lnTo>
                    <a:pt x="1700327" y="0"/>
                  </a:lnTo>
                  <a:lnTo>
                    <a:pt x="1700327" y="2382509"/>
                  </a:lnTo>
                  <a:lnTo>
                    <a:pt x="0" y="2382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Механизм № 1 (Сельская ипотека)</a:t>
              </a: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Субсидии 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российским кредитным организациям и акционерному обществу «ДОМ.РФ» по выданным (приобретенным) жилищным (ипотечным) кредитам (займам)</a:t>
              </a: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1788748" y="2569091"/>
              <a:ext cx="1212759" cy="1659550"/>
            </a:xfrm>
            <a:custGeom>
              <a:avLst/>
              <a:gdLst>
                <a:gd name="connsiteX0" fmla="*/ 0 w 682301"/>
                <a:gd name="connsiteY0" fmla="*/ 0 h 1212975"/>
                <a:gd name="connsiteX1" fmla="*/ 682301 w 682301"/>
                <a:gd name="connsiteY1" fmla="*/ 0 h 1212975"/>
                <a:gd name="connsiteX2" fmla="*/ 682301 w 682301"/>
                <a:gd name="connsiteY2" fmla="*/ 1212975 h 1212975"/>
                <a:gd name="connsiteX3" fmla="*/ 0 w 682301"/>
                <a:gd name="connsiteY3" fmla="*/ 1212975 h 1212975"/>
                <a:gd name="connsiteX4" fmla="*/ 0 w 682301"/>
                <a:gd name="connsiteY4" fmla="*/ 0 h 121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301" h="1212975">
                  <a:moveTo>
                    <a:pt x="0" y="0"/>
                  </a:moveTo>
                  <a:lnTo>
                    <a:pt x="682301" y="0"/>
                  </a:lnTo>
                  <a:lnTo>
                    <a:pt x="682301" y="1212975"/>
                  </a:lnTo>
                  <a:lnTo>
                    <a:pt x="0" y="12129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Механизм № 2 (льготное кредитование граждан на цели благоустройства</a:t>
              </a: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)</a:t>
              </a: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Субсидии 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российским кредитным организациям по выданным потребительским кредитам (займам)</a:t>
              </a:r>
              <a:endParaRPr lang="ru-RU" sz="12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298810" y="2547054"/>
              <a:ext cx="1595735" cy="1681587"/>
            </a:xfrm>
            <a:custGeom>
              <a:avLst/>
              <a:gdLst>
                <a:gd name="connsiteX0" fmla="*/ 0 w 886817"/>
                <a:gd name="connsiteY0" fmla="*/ 0 h 1233648"/>
                <a:gd name="connsiteX1" fmla="*/ 886817 w 886817"/>
                <a:gd name="connsiteY1" fmla="*/ 0 h 1233648"/>
                <a:gd name="connsiteX2" fmla="*/ 886817 w 886817"/>
                <a:gd name="connsiteY2" fmla="*/ 1233648 h 1233648"/>
                <a:gd name="connsiteX3" fmla="*/ 0 w 886817"/>
                <a:gd name="connsiteY3" fmla="*/ 1233648 h 1233648"/>
                <a:gd name="connsiteX4" fmla="*/ 0 w 886817"/>
                <a:gd name="connsiteY4" fmla="*/ 0 h 123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817" h="1233648">
                  <a:moveTo>
                    <a:pt x="0" y="0"/>
                  </a:moveTo>
                  <a:lnTo>
                    <a:pt x="886817" y="0"/>
                  </a:lnTo>
                  <a:lnTo>
                    <a:pt x="886817" y="1233648"/>
                  </a:lnTo>
                  <a:lnTo>
                    <a:pt x="0" y="123364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Механизм № 3</a:t>
              </a:r>
            </a:p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(социальные выплаты)</a:t>
              </a:r>
            </a:p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 defTabSz="71094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Субсидии 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бюджетам субъектов Российской Федерации на реализацию мероприятий по улучшению жилищных </a:t>
              </a: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условий граждан, проживающих на сельских территориях</a:t>
              </a:r>
              <a:endParaRPr lang="ru-RU" sz="1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5125625" y="2547054"/>
              <a:ext cx="1458589" cy="1681591"/>
            </a:xfrm>
            <a:custGeom>
              <a:avLst/>
              <a:gdLst>
                <a:gd name="connsiteX0" fmla="*/ 0 w 259558"/>
                <a:gd name="connsiteY0" fmla="*/ 0 h 129779"/>
                <a:gd name="connsiteX1" fmla="*/ 259558 w 259558"/>
                <a:gd name="connsiteY1" fmla="*/ 0 h 129779"/>
                <a:gd name="connsiteX2" fmla="*/ 259558 w 259558"/>
                <a:gd name="connsiteY2" fmla="*/ 129779 h 129779"/>
                <a:gd name="connsiteX3" fmla="*/ 0 w 259558"/>
                <a:gd name="connsiteY3" fmla="*/ 129779 h 129779"/>
                <a:gd name="connsiteX4" fmla="*/ 0 w 259558"/>
                <a:gd name="connsiteY4" fmla="*/ 0 h 12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558" h="129779">
                  <a:moveTo>
                    <a:pt x="0" y="0"/>
                  </a:moveTo>
                  <a:lnTo>
                    <a:pt x="259558" y="0"/>
                  </a:lnTo>
                  <a:lnTo>
                    <a:pt x="259558" y="129779"/>
                  </a:lnTo>
                  <a:lnTo>
                    <a:pt x="0" y="129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Механизм № 4</a:t>
              </a: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(социальный </a:t>
              </a:r>
              <a:r>
                <a:rPr lang="ru-RU" sz="1200" b="1" dirty="0" err="1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найм</a:t>
              </a: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)</a:t>
              </a: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 defTabSz="6220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Субсидии 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бюджетам субъектов Российской Федерации на </a:t>
              </a:r>
              <a:r>
                <a:rPr lang="ru-RU" sz="1200" dirty="0" err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софинансирование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расходных обязательств муниципальных образований по строительству жилья, предоставляемого по договору найма жилого помещения</a:t>
              </a: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6817392" y="2547054"/>
              <a:ext cx="1303229" cy="1681588"/>
            </a:xfrm>
            <a:custGeom>
              <a:avLst/>
              <a:gdLst>
                <a:gd name="connsiteX0" fmla="*/ 0 w 259558"/>
                <a:gd name="connsiteY0" fmla="*/ 0 h 706345"/>
                <a:gd name="connsiteX1" fmla="*/ 259558 w 259558"/>
                <a:gd name="connsiteY1" fmla="*/ 0 h 706345"/>
                <a:gd name="connsiteX2" fmla="*/ 259558 w 259558"/>
                <a:gd name="connsiteY2" fmla="*/ 706345 h 706345"/>
                <a:gd name="connsiteX3" fmla="*/ 0 w 259558"/>
                <a:gd name="connsiteY3" fmla="*/ 706345 h 706345"/>
                <a:gd name="connsiteX4" fmla="*/ 0 w 259558"/>
                <a:gd name="connsiteY4" fmla="*/ 0 h 70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558" h="706345">
                  <a:moveTo>
                    <a:pt x="0" y="0"/>
                  </a:moveTo>
                  <a:lnTo>
                    <a:pt x="259558" y="0"/>
                  </a:lnTo>
                  <a:lnTo>
                    <a:pt x="259558" y="706345"/>
                  </a:lnTo>
                  <a:lnTo>
                    <a:pt x="0" y="7063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2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Механизм № 5 (компактная застройка)</a:t>
              </a:r>
            </a:p>
            <a:p>
              <a:pPr algn="ctr" defTabSz="5332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 defTabSz="5332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Субсидии </a:t>
              </a:r>
              <a:r>
                <a:rPr lang="ru-RU" sz="1200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бюджетам субъектов Российской Федерации на обустройство площадок, расположенных на сельских территориях, под компактную жилищную застройку</a:t>
              </a:r>
            </a:p>
          </p:txBody>
        </p:sp>
      </p:grpSp>
      <p:sp>
        <p:nvSpPr>
          <p:cNvPr id="2" name="Нашивка 1"/>
          <p:cNvSpPr/>
          <p:nvPr/>
        </p:nvSpPr>
        <p:spPr>
          <a:xfrm rot="5400000">
            <a:off x="1171680" y="2972624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1" name="Нашивка 20"/>
          <p:cNvSpPr/>
          <p:nvPr/>
        </p:nvSpPr>
        <p:spPr>
          <a:xfrm rot="5400000">
            <a:off x="3526350" y="2972624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4" name="Нашивка 23"/>
          <p:cNvSpPr/>
          <p:nvPr/>
        </p:nvSpPr>
        <p:spPr>
          <a:xfrm rot="5400000">
            <a:off x="5847859" y="2972625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5" name="Нашивка 24"/>
          <p:cNvSpPr/>
          <p:nvPr/>
        </p:nvSpPr>
        <p:spPr>
          <a:xfrm rot="5400000">
            <a:off x="8202528" y="2972625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7" name="Нашивка 26"/>
          <p:cNvSpPr/>
          <p:nvPr/>
        </p:nvSpPr>
        <p:spPr>
          <a:xfrm rot="5400000">
            <a:off x="10524037" y="2972624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28" name="Нашивка 27"/>
          <p:cNvSpPr/>
          <p:nvPr/>
        </p:nvSpPr>
        <p:spPr>
          <a:xfrm rot="5400000">
            <a:off x="5847859" y="1666870"/>
            <a:ext cx="261257" cy="604158"/>
          </a:xfrm>
          <a:prstGeom prst="chevr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Microsoft JhengHei" panose="020B0604030504040204" pitchFamily="34" charset="-12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617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90436" y="4482845"/>
            <a:ext cx="2984848" cy="2238636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92827" y="80618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ea typeface="Microsoft JhengHei" panose="020B0604030504040204" pitchFamily="34" charset="-120"/>
              </a:rPr>
              <a:t>ЛЬГОТНАЯ СЕЛЬСКАЯ </a:t>
            </a:r>
            <a:r>
              <a:rPr lang="ru-RU" sz="2800" b="1" dirty="0" smtClean="0">
                <a:ea typeface="Microsoft JhengHei" panose="020B0604030504040204" pitchFamily="34" charset="-120"/>
              </a:rPr>
              <a:t>ИПОТЕКА (механизм № 1)</a:t>
            </a:r>
            <a:endParaRPr lang="ru-RU" sz="2800" b="1" dirty="0">
              <a:ea typeface="Microsoft JhengHei" panose="020B0604030504040204" pitchFamily="34" charset="-12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87633" y="1403692"/>
            <a:ext cx="10400630" cy="426394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Получение льготного ипотечного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кредита (займа) для строительства (приобретения) жилья на сельских территориях (сельских агломерациях), (за исключением внутригородских муниципальных образований гг. Москвы и Санкт-Петербурга, а также муниципальные образования и городские округа Московской области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)</a:t>
            </a:r>
            <a:endParaRPr lang="ru-RU" sz="1800" b="1" dirty="0" smtClean="0">
              <a:latin typeface="+mj-lt"/>
              <a:ea typeface="Microsoft JhengHei" panose="020B0604030504040204" pitchFamily="34" charset="-120"/>
            </a:endParaRPr>
          </a:p>
          <a:p>
            <a:pPr algn="just"/>
            <a:r>
              <a:rPr lang="ru-RU" sz="1800" b="1" dirty="0" smtClean="0">
                <a:latin typeface="+mj-lt"/>
                <a:ea typeface="Microsoft JhengHei" panose="020B0604030504040204" pitchFamily="34" charset="-120"/>
              </a:rPr>
              <a:t>Льготная 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сельская ипотека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, предусматривает предоставление, начиная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с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2020 года, кредитов гражданам Российской Федерации на приобретение либо строительство жилья на сельских территориях по ставке от </a:t>
            </a: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0,1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b="1" dirty="0" smtClean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%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3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%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годовых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.</a:t>
            </a:r>
            <a:endParaRPr lang="ru-RU" sz="1800" b="1" dirty="0">
              <a:latin typeface="+mj-lt"/>
              <a:ea typeface="Microsoft JhengHei" panose="020B0604030504040204" pitchFamily="34" charset="-120"/>
            </a:endParaRPr>
          </a:p>
          <a:p>
            <a:pPr algn="just"/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Предполагаемый эффект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– 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более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200 тыс</a:t>
            </a:r>
            <a:r>
              <a:rPr lang="ru-RU" sz="1800" dirty="0" smtClean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. </a:t>
            </a:r>
            <a:r>
              <a:rPr lang="ru-RU" sz="1800" i="1" dirty="0" smtClean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(по первоначальному паспорту Госпрограммы)</a:t>
            </a:r>
            <a:r>
              <a:rPr lang="ru-RU" sz="1800" dirty="0" smtClean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семей смогут улучшить свои жилищные условия к 2025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году</a:t>
            </a:r>
          </a:p>
          <a:p>
            <a:pPr algn="just"/>
            <a:r>
              <a:rPr lang="ru-RU" sz="1800" b="1" dirty="0" smtClean="0">
                <a:latin typeface="+mj-lt"/>
                <a:ea typeface="Microsoft JhengHei" panose="020B0604030504040204" pitchFamily="34" charset="-120"/>
              </a:rPr>
              <a:t>Предельная </a:t>
            </a:r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величина кредита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 по каждой кредитной сделке установлена на следующем уровне: </a:t>
            </a:r>
          </a:p>
          <a:p>
            <a:pPr marL="359871" indent="0" algn="just">
              <a:buNone/>
            </a:pP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3 млн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рублей (включительно) – для жилых помещений субъектов Российской Федерации, </a:t>
            </a:r>
            <a:br>
              <a:rPr lang="ru-RU" sz="1800" dirty="0">
                <a:latin typeface="+mj-lt"/>
                <a:ea typeface="Microsoft JhengHei" panose="020B0604030504040204" pitchFamily="34" charset="-120"/>
              </a:rPr>
            </a:br>
            <a:r>
              <a:rPr lang="ru-RU" sz="1800" dirty="0">
                <a:latin typeface="+mj-lt"/>
                <a:ea typeface="Microsoft JhengHei" panose="020B0604030504040204" pitchFamily="34" charset="-120"/>
              </a:rPr>
              <a:t>за    исключением субъектов Российской Федерации Дальневосточного федерального округа и Ленинградской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области</a:t>
            </a:r>
            <a:endParaRPr lang="ru-RU" sz="1800" dirty="0">
              <a:latin typeface="+mj-lt"/>
              <a:ea typeface="Microsoft JhengHei" panose="020B0604030504040204" pitchFamily="34" charset="-120"/>
            </a:endParaRPr>
          </a:p>
          <a:p>
            <a:pPr marL="359871" indent="0" algn="just">
              <a:buNone/>
            </a:pP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5 млн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 рублей (включительно) – для жилых помещений субъектов Российской Федерации Дальневосточного федерального округа и Ленинградской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области</a:t>
            </a:r>
            <a:endParaRPr lang="ru-RU" sz="1800" dirty="0">
              <a:latin typeface="+mj-lt"/>
              <a:ea typeface="Microsoft JhengHei" panose="020B0604030504040204" pitchFamily="34" charset="-120"/>
            </a:endParaRPr>
          </a:p>
          <a:p>
            <a:pPr algn="just"/>
            <a:r>
              <a:rPr lang="ru-RU" sz="1800" b="1" dirty="0">
                <a:latin typeface="+mj-lt"/>
                <a:ea typeface="Microsoft JhengHei" panose="020B0604030504040204" pitchFamily="34" charset="-120"/>
              </a:rPr>
              <a:t>Срок ипотечного кредитования 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до </a:t>
            </a:r>
            <a:r>
              <a:rPr lang="ru-RU" sz="1800" b="1" dirty="0">
                <a:solidFill>
                  <a:srgbClr val="00B050"/>
                </a:solidFill>
                <a:latin typeface="+mj-lt"/>
                <a:ea typeface="Microsoft JhengHei" panose="020B0604030504040204" pitchFamily="34" charset="-120"/>
              </a:rPr>
              <a:t>25</a:t>
            </a:r>
            <a:r>
              <a:rPr lang="ru-RU" sz="18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ru-RU" sz="1800" dirty="0" smtClean="0">
                <a:latin typeface="+mj-lt"/>
                <a:ea typeface="Microsoft JhengHei" panose="020B0604030504040204" pitchFamily="34" charset="-120"/>
              </a:rPr>
              <a:t>лет</a:t>
            </a:r>
          </a:p>
          <a:p>
            <a:pPr algn="just"/>
            <a:r>
              <a:rPr lang="ru-RU" sz="1800" b="1" dirty="0" smtClean="0">
                <a:latin typeface="+mj-lt"/>
                <a:ea typeface="Microsoft JhengHei" panose="020B0604030504040204" pitchFamily="34" charset="-120"/>
              </a:rPr>
              <a:t>Первоначальный взнос </a:t>
            </a:r>
            <a:r>
              <a:rPr lang="ru-RU" sz="1800" b="1" dirty="0" smtClean="0">
                <a:solidFill>
                  <a:srgbClr val="00CC00"/>
                </a:solidFill>
                <a:latin typeface="+mj-lt"/>
                <a:ea typeface="Microsoft JhengHei" panose="020B0604030504040204" pitchFamily="34" charset="-120"/>
              </a:rPr>
              <a:t>10 </a:t>
            </a:r>
            <a:r>
              <a:rPr lang="ru-RU" sz="1800" b="1" dirty="0" smtClean="0">
                <a:latin typeface="+mj-lt"/>
                <a:ea typeface="Microsoft JhengHei" panose="020B0604030504040204" pitchFamily="34" charset="-120"/>
              </a:rPr>
              <a:t>%</a:t>
            </a:r>
            <a:endParaRPr lang="ru-RU" sz="1800" b="1" dirty="0">
              <a:latin typeface="+mj-lt"/>
              <a:ea typeface="Microsoft JhengHei" panose="020B0604030504040204" pitchFamily="34" charset="-120"/>
            </a:endParaRPr>
          </a:p>
          <a:p>
            <a:pPr algn="just"/>
            <a:endParaRPr lang="ru-RU" sz="1800" dirty="0">
              <a:latin typeface="+mj-lt"/>
              <a:ea typeface="Microsoft JhengHei" panose="020B0604030504040204" pitchFamily="34" charset="-12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87633" y="2725822"/>
            <a:ext cx="8988363" cy="2554127"/>
          </a:xfrm>
          <a:prstGeom prst="rect">
            <a:avLst/>
          </a:prstGeom>
        </p:spPr>
        <p:txBody>
          <a:bodyPr vert="horz" lIns="91408" tIns="45702" rIns="91408" bIns="45702" rtlCol="0">
            <a:noAutofit/>
          </a:bodyPr>
          <a:lstStyle>
            <a:lvl1pPr marL="228517" indent="-228517" algn="l" defTabSz="91407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icrosoft JhengHei" panose="020B0604030504040204" pitchFamily="34" charset="-120"/>
                <a:ea typeface="+mn-ea"/>
                <a:cs typeface="+mn-cs"/>
              </a:defRPr>
            </a:lvl1pPr>
            <a:lvl2pPr marL="685554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icrosoft JhengHei" panose="020B0604030504040204" pitchFamily="34" charset="-120"/>
                <a:ea typeface="+mn-ea"/>
                <a:cs typeface="+mn-cs"/>
              </a:defRPr>
            </a:lvl2pPr>
            <a:lvl3pPr marL="1142592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+mn-ea"/>
                <a:cs typeface="+mn-cs"/>
              </a:defRPr>
            </a:lvl3pPr>
            <a:lvl4pPr marL="1599626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+mn-ea"/>
                <a:cs typeface="+mn-cs"/>
              </a:defRPr>
            </a:lvl4pPr>
            <a:lvl5pPr marL="2056663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+mn-ea"/>
                <a:cs typeface="+mn-cs"/>
              </a:defRPr>
            </a:lvl5pPr>
            <a:lvl6pPr marL="2513700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738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72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809" indent="-228517" algn="l" defTabSz="91407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400" dirty="0" smtClean="0">
              <a:ea typeface="Microsoft JhengHei" panose="020B0604030504040204" pitchFamily="34" charset="-12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A90B6-5A55-43A8-A4BB-0D4F95ECA9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42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6CC82EF-B93C-4ACD-9BD9-3CE37ADEA3CD}">
  <we:reference id="wa104381063" version="1.0.0.1" store="ru-RU" storeType="OMEX"/>
  <we:alternateReferences>
    <we:reference id="WA104381063" version="1.0.0.1" store="WA1043810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7095</TotalTime>
  <Words>4891</Words>
  <Application>Microsoft Office PowerPoint</Application>
  <PresentationFormat>Произвольный</PresentationFormat>
  <Paragraphs>696</Paragraphs>
  <Slides>35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Тема Office</vt:lpstr>
      <vt:lpstr>1_Тема Office</vt:lpstr>
      <vt:lpstr>6_Тема Office</vt:lpstr>
      <vt:lpstr>Office Theme</vt:lpstr>
      <vt:lpstr>2_Office Theme</vt:lpstr>
      <vt:lpstr>Слайд 1</vt:lpstr>
      <vt:lpstr>Сведения о финансировании Государственной программы</vt:lpstr>
      <vt:lpstr>Сведения о целях Государственной программы (приведение значений к параметрам Закона о федеральном бюджете)</vt:lpstr>
      <vt:lpstr>Комплексное развитие сельских территорий</vt:lpstr>
      <vt:lpstr>Структура Госпрограммы «Комплексное развитие сельских территорий»</vt:lpstr>
      <vt:lpstr>Слайд 6</vt:lpstr>
      <vt:lpstr> НАПРАВЛЕНИЕ 1  «Создание условий для обеспечения доступным и комфортным жильем сельского населения»</vt:lpstr>
      <vt:lpstr>Слайд 8</vt:lpstr>
      <vt:lpstr>ЛЬГОТНАЯ СЕЛЬСКАЯ ИПОТЕКА (механизм № 1)</vt:lpstr>
      <vt:lpstr>ЛЬГОТНЫЙ ПОТРЕБИТЕЛЬСКИЙ КРЕДИТ (механизм № 2) </vt:lpstr>
      <vt:lpstr>Социальные выплаты и социальный найм (механизмы №№ 3, 4)</vt:lpstr>
      <vt:lpstr>Слайд 12</vt:lpstr>
      <vt:lpstr>     НАПРАВЛЕНИЕ 2 «Развитие рынка труда (кадрового потенциала) на сельских территориях»</vt:lpstr>
      <vt:lpstr>СТРУКТУРА ВП «СОДЕЙСТВИЕ ЗАНЯТОСТИ СЕЛЬСКОГО НАСЕЛЕНИЯ»</vt:lpstr>
      <vt:lpstr>ВОЗМЕЩЕНИЕ ЗАТРАТ ПО ЗАКЛЮЧЁННЫМ С РАБОТНИКАМИ УЧЕНИЧЕСКИМ ДОГОВОРАМ И НА ПРОХОЖДЕНИЕ ПРОИЗВОДСТВЕННОЙ ПРАКТИКИ</vt:lpstr>
      <vt:lpstr>Льготное кредитование на развитие инженерной / транспортной инфраструктуры / строительства жилых зданий (постановление Правительства Российской Федерации от 24 декабря 2019 г. № 1804)</vt:lpstr>
      <vt:lpstr>     НАПРАВЛЕНИЕ 3 «СОЗДАНИЕ И РАЗВИТИЕ ИНФРАСТРУКТУРЫ НА СЕЛЬСКИХ ТЕРРИТОРИЯХ»</vt:lpstr>
      <vt:lpstr>Слайд 18</vt:lpstr>
      <vt:lpstr>ВП «БЛАГОУСТРОЙСТВО СЕЛЬСКИХ ТЕРРИТОРИЙ»</vt:lpstr>
      <vt:lpstr>СТРУКТУРА ВП «РАЗВИТИЕ ИНЖЕНЕРНОЙ ИНФРАСТРУКТУРЫ НА СЕЛЬСКИХ ТЕРРИТОРИЯХ» (ВП РИИ)</vt:lpstr>
      <vt:lpstr>Слайд 21</vt:lpstr>
      <vt:lpstr>Слайд 22</vt:lpstr>
      <vt:lpstr>Слайд 23</vt:lpstr>
      <vt:lpstr>Слайд 24</vt:lpstr>
      <vt:lpstr>ВЦП «Современный облик сельских территорий» ОЖИДАЕМЫЕ РЕЗУЛЬТАТЫ РЕАЛИЗАЦИЯ ПРОЕКТОВ</vt:lpstr>
      <vt:lpstr>Направления реализации мероприятий проекта КРСТ</vt:lpstr>
      <vt:lpstr>1. Разработка проектов </vt:lpstr>
      <vt:lpstr>Слайд 28</vt:lpstr>
      <vt:lpstr>Процедура рассмотрения проектной документации </vt:lpstr>
      <vt:lpstr>Процедура отбора проектов</vt:lpstr>
      <vt:lpstr>Критерии отбора проектов КРСТ</vt:lpstr>
      <vt:lpstr>Результаты отбора проектов в 2019 году на период 2020-2022 годов</vt:lpstr>
      <vt:lpstr>Особенности финансирования проектов на 2020 год</vt:lpstr>
      <vt:lpstr>     НАПРАВЛЕНИЕ 4 «АНАЛИТИЧЕСКОЕ, НОРМАТИВНОЕ, МЕТОДИЧЕСКОЕ ОБЕСПЕЧЕНИЕ КОМПЛЕКСНОГО РАЗВИТИЯ СЕЛЬСКИХ ТЕРРИТОРИЙ»</vt:lpstr>
      <vt:lpstr>Структура направления (подпрограммы) «Создание и развитие инфраструктуры на сельских территориях» включает следующие ВЦП: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АГРАРНАЯ ПОЛИТИКА – ЭФФЕКТИВНОЕ СЕЛЬСОХОЗЯЙСТВЕННОЙ ПРОИЗВОДСТВО И РАЗВИТИЕ СЕЛЬСКИХ ТЕРРИТОРИЙ</dc:title>
  <dc:creator>Шевелкина Ксения Леонидовна</dc:creator>
  <cp:lastModifiedBy>Хусаинов</cp:lastModifiedBy>
  <cp:revision>384</cp:revision>
  <cp:lastPrinted>2020-02-19T08:37:28Z</cp:lastPrinted>
  <dcterms:created xsi:type="dcterms:W3CDTF">2019-12-02T07:05:08Z</dcterms:created>
  <dcterms:modified xsi:type="dcterms:W3CDTF">2020-03-05T14:16:57Z</dcterms:modified>
</cp:coreProperties>
</file>